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2" r:id="rId7"/>
    <p:sldId id="273" r:id="rId8"/>
    <p:sldId id="261" r:id="rId9"/>
    <p:sldId id="274" r:id="rId10"/>
    <p:sldId id="271" r:id="rId11"/>
    <p:sldId id="275" r:id="rId12"/>
    <p:sldId id="280" r:id="rId13"/>
    <p:sldId id="263" r:id="rId14"/>
    <p:sldId id="264" r:id="rId15"/>
    <p:sldId id="262" r:id="rId16"/>
    <p:sldId id="266" r:id="rId17"/>
    <p:sldId id="276" r:id="rId18"/>
    <p:sldId id="277" r:id="rId19"/>
    <p:sldId id="267" r:id="rId20"/>
    <p:sldId id="278" r:id="rId21"/>
    <p:sldId id="268" r:id="rId22"/>
    <p:sldId id="27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CDE"/>
    <a:srgbClr val="FADCD6"/>
    <a:srgbClr val="CCC6C6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73"/>
    <p:restoredTop sz="94650"/>
  </p:normalViewPr>
  <p:slideViewPr>
    <p:cSldViewPr>
      <p:cViewPr varScale="1">
        <p:scale>
          <a:sx n="120" d="100"/>
          <a:sy n="120" d="100"/>
        </p:scale>
        <p:origin x="30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06656-E0F4-4A45-B4E1-07116B39E490}" type="datetimeFigureOut">
              <a:rPr lang="en-GB" smtClean="0"/>
              <a:pPr/>
              <a:t>20/07/2023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264C3-24BD-4D1E-B35E-1217FE226D6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 descr="A close-up of a book&#10;&#10;Description automatically generated">
            <a:extLst>
              <a:ext uri="{FF2B5EF4-FFF2-40B4-BE49-F238E27FC236}">
                <a16:creationId xmlns:a16="http://schemas.microsoft.com/office/drawing/2014/main" id="{0441CE2D-DB2E-EAEF-0696-25FF20783BE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3434" r="37948" b="69697"/>
          <a:stretch/>
        </p:blipFill>
        <p:spPr>
          <a:xfrm>
            <a:off x="6724731" y="4878821"/>
            <a:ext cx="2393711" cy="18426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06656-E0F4-4A45-B4E1-07116B39E490}" type="datetimeFigureOut">
              <a:rPr lang="en-GB" smtClean="0"/>
              <a:pPr/>
              <a:t>20/07/2023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264C3-24BD-4D1E-B35E-1217FE226D6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 descr="A close-up of a book&#10;&#10;Description automatically generated">
            <a:extLst>
              <a:ext uri="{FF2B5EF4-FFF2-40B4-BE49-F238E27FC236}">
                <a16:creationId xmlns:a16="http://schemas.microsoft.com/office/drawing/2014/main" id="{8B493C94-D5E9-7D72-07E3-09BD7603E2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3434" r="37948" b="69697"/>
          <a:stretch/>
        </p:blipFill>
        <p:spPr>
          <a:xfrm>
            <a:off x="6724731" y="4878821"/>
            <a:ext cx="2393711" cy="18426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06656-E0F4-4A45-B4E1-07116B39E490}" type="datetimeFigureOut">
              <a:rPr lang="en-GB" smtClean="0"/>
              <a:pPr/>
              <a:t>20/07/2023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264C3-24BD-4D1E-B35E-1217FE226D6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 descr="A close-up of a book&#10;&#10;Description automatically generated">
            <a:extLst>
              <a:ext uri="{FF2B5EF4-FFF2-40B4-BE49-F238E27FC236}">
                <a16:creationId xmlns:a16="http://schemas.microsoft.com/office/drawing/2014/main" id="{5C54211C-21ED-889F-E174-3D85C54AD88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3434" r="37948" b="69697"/>
          <a:stretch/>
        </p:blipFill>
        <p:spPr>
          <a:xfrm>
            <a:off x="6724731" y="4878821"/>
            <a:ext cx="2393711" cy="18426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06656-E0F4-4A45-B4E1-07116B39E490}" type="datetimeFigureOut">
              <a:rPr lang="en-GB" smtClean="0"/>
              <a:pPr/>
              <a:t>20/07/2023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264C3-24BD-4D1E-B35E-1217FE226D6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 descr="A close-up of a book&#10;&#10;Description automatically generated">
            <a:extLst>
              <a:ext uri="{FF2B5EF4-FFF2-40B4-BE49-F238E27FC236}">
                <a16:creationId xmlns:a16="http://schemas.microsoft.com/office/drawing/2014/main" id="{69AA0B78-C5DF-8350-1983-B75E84360F9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3434" r="37948" b="69697"/>
          <a:stretch/>
        </p:blipFill>
        <p:spPr>
          <a:xfrm>
            <a:off x="6724731" y="4878821"/>
            <a:ext cx="2393711" cy="18426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06656-E0F4-4A45-B4E1-07116B39E490}" type="datetimeFigureOut">
              <a:rPr lang="en-GB" smtClean="0"/>
              <a:pPr/>
              <a:t>20/07/2023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264C3-24BD-4D1E-B35E-1217FE226D6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 descr="A close-up of a book&#10;&#10;Description automatically generated">
            <a:extLst>
              <a:ext uri="{FF2B5EF4-FFF2-40B4-BE49-F238E27FC236}">
                <a16:creationId xmlns:a16="http://schemas.microsoft.com/office/drawing/2014/main" id="{262569A8-C4D0-D80F-21AD-EEC1BF19A08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3434" r="37948" b="69697"/>
          <a:stretch/>
        </p:blipFill>
        <p:spPr>
          <a:xfrm>
            <a:off x="6634402" y="4878821"/>
            <a:ext cx="2393711" cy="18426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06656-E0F4-4A45-B4E1-07116B39E490}" type="datetimeFigureOut">
              <a:rPr lang="en-GB" smtClean="0"/>
              <a:pPr/>
              <a:t>20/07/2023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264C3-24BD-4D1E-B35E-1217FE226D6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 descr="A close-up of a book&#10;&#10;Description automatically generated">
            <a:extLst>
              <a:ext uri="{FF2B5EF4-FFF2-40B4-BE49-F238E27FC236}">
                <a16:creationId xmlns:a16="http://schemas.microsoft.com/office/drawing/2014/main" id="{4B360F9B-C0C0-9BBF-F39D-87232016CD1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3434" r="37948" b="69697"/>
          <a:stretch/>
        </p:blipFill>
        <p:spPr>
          <a:xfrm>
            <a:off x="6724731" y="4878821"/>
            <a:ext cx="2393711" cy="18426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06656-E0F4-4A45-B4E1-07116B39E490}" type="datetimeFigureOut">
              <a:rPr lang="en-GB" smtClean="0"/>
              <a:pPr/>
              <a:t>20/07/2023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264C3-24BD-4D1E-B35E-1217FE226D6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9" descr="A close-up of a book&#10;&#10;Description automatically generated">
            <a:extLst>
              <a:ext uri="{FF2B5EF4-FFF2-40B4-BE49-F238E27FC236}">
                <a16:creationId xmlns:a16="http://schemas.microsoft.com/office/drawing/2014/main" id="{CE2789AB-FDBE-B31B-1640-BB6339F1EF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3434" r="37948" b="69697"/>
          <a:stretch/>
        </p:blipFill>
        <p:spPr>
          <a:xfrm>
            <a:off x="6724731" y="4878821"/>
            <a:ext cx="2393711" cy="18426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06656-E0F4-4A45-B4E1-07116B39E490}" type="datetimeFigureOut">
              <a:rPr lang="en-GB" smtClean="0"/>
              <a:pPr/>
              <a:t>20/07/2023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264C3-24BD-4D1E-B35E-1217FE226D6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6" name="Picture 5" descr="A close-up of a book&#10;&#10;Description automatically generated">
            <a:extLst>
              <a:ext uri="{FF2B5EF4-FFF2-40B4-BE49-F238E27FC236}">
                <a16:creationId xmlns:a16="http://schemas.microsoft.com/office/drawing/2014/main" id="{1C30767B-3757-E37E-BFCD-4090E8FED6E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3434" r="37948" b="69697"/>
          <a:stretch/>
        </p:blipFill>
        <p:spPr>
          <a:xfrm>
            <a:off x="6660232" y="5015346"/>
            <a:ext cx="2393711" cy="18426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06656-E0F4-4A45-B4E1-07116B39E490}" type="datetimeFigureOut">
              <a:rPr lang="en-GB" smtClean="0"/>
              <a:pPr/>
              <a:t>20/07/2023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264C3-24BD-4D1E-B35E-1217FE226D6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 descr="A close-up of a book&#10;&#10;Description automatically generated">
            <a:extLst>
              <a:ext uri="{FF2B5EF4-FFF2-40B4-BE49-F238E27FC236}">
                <a16:creationId xmlns:a16="http://schemas.microsoft.com/office/drawing/2014/main" id="{1A530912-89DF-5CD7-0AD3-9C3D0853EE1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3434" r="37948" b="69697"/>
          <a:stretch/>
        </p:blipFill>
        <p:spPr>
          <a:xfrm>
            <a:off x="6724731" y="4878821"/>
            <a:ext cx="2393711" cy="18426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06656-E0F4-4A45-B4E1-07116B39E490}" type="datetimeFigureOut">
              <a:rPr lang="en-GB" smtClean="0"/>
              <a:pPr/>
              <a:t>20/07/2023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264C3-24BD-4D1E-B35E-1217FE226D6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 descr="A close-up of a book&#10;&#10;Description automatically generated">
            <a:extLst>
              <a:ext uri="{FF2B5EF4-FFF2-40B4-BE49-F238E27FC236}">
                <a16:creationId xmlns:a16="http://schemas.microsoft.com/office/drawing/2014/main" id="{05524549-E587-0AD7-A1CB-1260809E2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3434" r="37948" b="69697"/>
          <a:stretch/>
        </p:blipFill>
        <p:spPr>
          <a:xfrm>
            <a:off x="6724731" y="4878821"/>
            <a:ext cx="2393711" cy="18426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06656-E0F4-4A45-B4E1-07116B39E490}" type="datetimeFigureOut">
              <a:rPr lang="en-GB" smtClean="0"/>
              <a:pPr/>
              <a:t>20/07/2023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264C3-24BD-4D1E-B35E-1217FE226D6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 descr="A close-up of a book&#10;&#10;Description automatically generated">
            <a:extLst>
              <a:ext uri="{FF2B5EF4-FFF2-40B4-BE49-F238E27FC236}">
                <a16:creationId xmlns:a16="http://schemas.microsoft.com/office/drawing/2014/main" id="{98A382EA-1154-6573-21A9-53CF47A8555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3434" r="37948" b="69697"/>
          <a:stretch/>
        </p:blipFill>
        <p:spPr>
          <a:xfrm>
            <a:off x="6724731" y="4878821"/>
            <a:ext cx="2393711" cy="1842654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06656-E0F4-4A45-B4E1-07116B39E490}" type="datetimeFigureOut">
              <a:rPr lang="en-GB" smtClean="0"/>
              <a:pPr/>
              <a:t>20/07/2023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264C3-24BD-4D1E-B35E-1217FE226D6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 descr="A close-up of a book&#10;&#10;Description automatically generated">
            <a:extLst>
              <a:ext uri="{FF2B5EF4-FFF2-40B4-BE49-F238E27FC236}">
                <a16:creationId xmlns:a16="http://schemas.microsoft.com/office/drawing/2014/main" id="{4E1FD250-5A85-BBE4-B3C0-952A4D99212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t="3434" r="37948" b="69697"/>
          <a:stretch/>
        </p:blipFill>
        <p:spPr>
          <a:xfrm>
            <a:off x="6724731" y="4878821"/>
            <a:ext cx="2393711" cy="184265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://freedomfrommundane.files.wordpress.com/2010/07/cheer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8332" y="2629223"/>
            <a:ext cx="3779912" cy="4228777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88" y="188640"/>
            <a:ext cx="7772400" cy="2982193"/>
          </a:xfrm>
        </p:spPr>
        <p:txBody>
          <a:bodyPr>
            <a:normAutofit fontScale="90000"/>
          </a:bodyPr>
          <a:lstStyle/>
          <a:p>
            <a:r>
              <a:rPr lang="en-GB" sz="6700" b="1" dirty="0">
                <a:solidFill>
                  <a:srgbClr val="FF0000"/>
                </a:solidFill>
                <a:latin typeface="Songti TC" panose="02010600040101010101" pitchFamily="2" charset="-120"/>
                <a:ea typeface="Songti TC" panose="02010600040101010101" pitchFamily="2" charset="-120"/>
              </a:rPr>
              <a:t>Alcohol </a:t>
            </a:r>
            <a:br>
              <a:rPr lang="en-GB" dirty="0">
                <a:solidFill>
                  <a:srgbClr val="FF0000"/>
                </a:solidFill>
                <a:latin typeface="Songti TC" panose="02010600040101010101" pitchFamily="2" charset="-120"/>
                <a:ea typeface="Songti TC" panose="02010600040101010101" pitchFamily="2" charset="-120"/>
              </a:rPr>
            </a:br>
            <a:r>
              <a:rPr lang="en-GB" i="1" dirty="0">
                <a:solidFill>
                  <a:srgbClr val="FF0000"/>
                </a:solidFill>
                <a:latin typeface="Songti TC" panose="02010600040101010101" pitchFamily="2" charset="-120"/>
                <a:ea typeface="Songti TC" panose="02010600040101010101" pitchFamily="2" charset="-120"/>
              </a:rPr>
              <a:t>So You Think You Know it All</a:t>
            </a:r>
            <a:br>
              <a:rPr lang="en-GB" dirty="0">
                <a:solidFill>
                  <a:srgbClr val="FF0000"/>
                </a:solidFill>
                <a:latin typeface="Songti TC" panose="02010600040101010101" pitchFamily="2" charset="-120"/>
                <a:ea typeface="Songti TC" panose="02010600040101010101" pitchFamily="2" charset="-120"/>
              </a:rPr>
            </a:br>
            <a:br>
              <a:rPr lang="en-GB" dirty="0">
                <a:solidFill>
                  <a:srgbClr val="FF0000"/>
                </a:solidFill>
                <a:latin typeface="Songti TC" panose="02010600040101010101" pitchFamily="2" charset="-120"/>
                <a:ea typeface="Songti TC" panose="02010600040101010101" pitchFamily="2" charset="-120"/>
              </a:rPr>
            </a:br>
            <a:r>
              <a:rPr lang="en-GB" dirty="0">
                <a:solidFill>
                  <a:srgbClr val="FF0000"/>
                </a:solidFill>
                <a:latin typeface="Songti TC" panose="02010600040101010101" pitchFamily="2" charset="-120"/>
                <a:ea typeface="Songti TC" panose="02010600040101010101" pitchFamily="2" charset="-120"/>
              </a:rPr>
              <a:t>TEST TIME!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060848"/>
          </a:xfrm>
          <a:solidFill>
            <a:srgbClr val="FFFCDE"/>
          </a:solidFill>
        </p:spPr>
        <p:txBody>
          <a:bodyPr>
            <a:normAutofit fontScale="90000"/>
          </a:bodyPr>
          <a:lstStyle/>
          <a:p>
            <a:pPr lvl="0"/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</a:rPr>
              <a:t>On average, how many people end up in UK hospitals after drinking alcohol on a typical night? 3000, 300, 30 </a:t>
            </a:r>
          </a:p>
        </p:txBody>
      </p:sp>
      <p:pic>
        <p:nvPicPr>
          <p:cNvPr id="26626" name="Picture 2" descr="http://i.telegraph.co.uk/multimedia/archive/01018/alcohol-460_1018351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564904"/>
            <a:ext cx="6095675" cy="38164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  <a:solidFill>
            <a:srgbClr val="CCC6C6"/>
          </a:solidFill>
        </p:spPr>
        <p:txBody>
          <a:bodyPr>
            <a:normAutofit fontScale="90000"/>
          </a:bodyPr>
          <a:lstStyle/>
          <a:p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</a:rPr>
              <a:t>What is Wrong with the Liver on the Left</a:t>
            </a:r>
          </a:p>
        </p:txBody>
      </p:sp>
      <p:pic>
        <p:nvPicPr>
          <p:cNvPr id="32770" name="Picture 2" descr="http://usermeds.com/static/e0cae5d3b1c566e7f71414ccdfd31b78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988840"/>
            <a:ext cx="4029075" cy="2876551"/>
          </a:xfrm>
          <a:prstGeom prst="rect">
            <a:avLst/>
          </a:prstGeom>
          <a:noFill/>
        </p:spPr>
      </p:pic>
      <p:pic>
        <p:nvPicPr>
          <p:cNvPr id="32772" name="Picture 4" descr="http://t1.gstatic.com/images?q=tbn:ANd9GcQBmLR9xjODWfgeC64dyCeSOKAumIOMlDdsCg4tIEmrhKNbTHzBs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3" y="1988840"/>
            <a:ext cx="3888429" cy="28803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</a:rPr>
              <a:t>End of Test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  <a:latin typeface="Songti TC" panose="02010600040101010101" pitchFamily="2" charset="-120"/>
                <a:ea typeface="Songti TC" panose="02010600040101010101" pitchFamily="2" charset="-120"/>
              </a:rPr>
              <a:t>Pass your paper left for marking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3438"/>
          </a:xfrm>
          <a:solidFill>
            <a:srgbClr val="FADCD6"/>
          </a:solidFill>
        </p:spPr>
        <p:txBody>
          <a:bodyPr>
            <a:normAutofit fontScale="90000"/>
          </a:bodyPr>
          <a:lstStyle/>
          <a:p>
            <a:pPr lvl="0"/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</a:rPr>
              <a:t>What is the name of the alcohol found in beer, wine and spirits?</a:t>
            </a:r>
          </a:p>
        </p:txBody>
      </p:sp>
      <p:pic>
        <p:nvPicPr>
          <p:cNvPr id="10242" name="Picture 2" descr="http://www.bbc.co.uk/ks3bitesize/science/images/alcohol_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396" y="2276872"/>
            <a:ext cx="4032448" cy="403244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860032" y="3140968"/>
            <a:ext cx="359425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0" b="1" dirty="0">
                <a:solidFill>
                  <a:srgbClr val="FF0000"/>
                </a:solidFill>
                <a:latin typeface="Songti TC" panose="02010600040101010101" pitchFamily="2" charset="-120"/>
                <a:ea typeface="Songti TC" panose="02010600040101010101" pitchFamily="2" charset="-120"/>
              </a:rPr>
              <a:t>Ethanol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CC6C6"/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lvl="0"/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</a:rPr>
              <a:t>Alcohol mainly affects 2 key organs, what are they?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55976" y="2420888"/>
            <a:ext cx="50101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solidFill>
                  <a:srgbClr val="FF0000"/>
                </a:solidFill>
                <a:latin typeface="Songti TC" panose="02010600040101010101" pitchFamily="2" charset="-120"/>
                <a:ea typeface="Songti TC" panose="02010600040101010101" pitchFamily="2" charset="-120"/>
              </a:rPr>
              <a:t>Liver and Brain</a:t>
            </a:r>
          </a:p>
        </p:txBody>
      </p:sp>
      <p:pic>
        <p:nvPicPr>
          <p:cNvPr id="3" name="Picture 2" descr="Tissues and Organs - Fundamentals - MSD Manual Consumer Version">
            <a:extLst>
              <a:ext uri="{FF2B5EF4-FFF2-40B4-BE49-F238E27FC236}">
                <a16:creationId xmlns:a16="http://schemas.microsoft.com/office/drawing/2014/main" id="{ECB69286-6B03-3D32-E333-5BBA47AA34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00808"/>
            <a:ext cx="4537249" cy="4694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CDE"/>
          </a:solidFill>
        </p:spPr>
        <p:txBody>
          <a:bodyPr/>
          <a:lstStyle/>
          <a:p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</a:rPr>
              <a:t>Foetal Alcohol Syndrome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6131024" cy="4525963"/>
          </a:xfrm>
        </p:spPr>
        <p:txBody>
          <a:bodyPr>
            <a:normAutofit fontScale="77500" lnSpcReduction="20000"/>
          </a:bodyPr>
          <a:lstStyle/>
          <a:p>
            <a:r>
              <a:rPr lang="en-GB" sz="2800" dirty="0">
                <a:latin typeface="Songti TC" panose="02010600040101010101" pitchFamily="2" charset="-120"/>
                <a:ea typeface="Songti TC" panose="02010600040101010101" pitchFamily="2" charset="-120"/>
              </a:rPr>
              <a:t>Poor growth in the womb and after birth</a:t>
            </a:r>
          </a:p>
          <a:p>
            <a:r>
              <a:rPr lang="en-GB" sz="2800" dirty="0">
                <a:latin typeface="Songti TC" panose="02010600040101010101" pitchFamily="2" charset="-120"/>
                <a:ea typeface="Songti TC" panose="02010600040101010101" pitchFamily="2" charset="-120"/>
              </a:rPr>
              <a:t>Muscle weakness and poor coordination</a:t>
            </a:r>
          </a:p>
          <a:p>
            <a:r>
              <a:rPr lang="en-GB" sz="2800" dirty="0">
                <a:latin typeface="Songti TC" panose="02010600040101010101" pitchFamily="2" charset="-120"/>
                <a:ea typeface="Songti TC" panose="02010600040101010101" pitchFamily="2" charset="-120"/>
              </a:rPr>
              <a:t>Problems in three or more major areas: thinking, speech, movement, or social skills</a:t>
            </a:r>
          </a:p>
          <a:p>
            <a:r>
              <a:rPr lang="en-GB" sz="2800" dirty="0">
                <a:latin typeface="Songti TC" panose="02010600040101010101" pitchFamily="2" charset="-120"/>
                <a:ea typeface="Songti TC" panose="02010600040101010101" pitchFamily="2" charset="-120"/>
              </a:rPr>
              <a:t>Heart defects</a:t>
            </a:r>
          </a:p>
          <a:p>
            <a:r>
              <a:rPr lang="en-GB" sz="2800" dirty="0">
                <a:latin typeface="Songti TC" panose="02010600040101010101" pitchFamily="2" charset="-120"/>
                <a:ea typeface="Songti TC" panose="02010600040101010101" pitchFamily="2" charset="-120"/>
              </a:rPr>
              <a:t>Facial Abnormalities</a:t>
            </a:r>
          </a:p>
          <a:p>
            <a:endParaRPr lang="en-GB" sz="2800" dirty="0">
              <a:latin typeface="Songti TC" panose="02010600040101010101" pitchFamily="2" charset="-120"/>
              <a:ea typeface="Songti TC" panose="02010600040101010101" pitchFamily="2" charset="-120"/>
            </a:endParaRPr>
          </a:p>
          <a:p>
            <a:r>
              <a:rPr lang="en-GB" sz="2800" dirty="0">
                <a:latin typeface="Songti TC" panose="02010600040101010101" pitchFamily="2" charset="-120"/>
                <a:ea typeface="Songti TC" panose="02010600040101010101" pitchFamily="2" charset="-120"/>
              </a:rPr>
              <a:t>Risk of birth abnormality is </a:t>
            </a:r>
            <a:r>
              <a:rPr lang="en-GB" sz="2800" dirty="0">
                <a:solidFill>
                  <a:srgbClr val="0033CC"/>
                </a:solidFill>
                <a:latin typeface="Songti TC" panose="02010600040101010101" pitchFamily="2" charset="-120"/>
                <a:ea typeface="Songti TC" panose="02010600040101010101" pitchFamily="2" charset="-120"/>
              </a:rPr>
              <a:t>1 in 1000 without drinking </a:t>
            </a:r>
            <a:r>
              <a:rPr lang="en-GB" sz="2800" dirty="0">
                <a:latin typeface="Songti TC" panose="02010600040101010101" pitchFamily="2" charset="-120"/>
                <a:ea typeface="Songti TC" panose="02010600040101010101" pitchFamily="2" charset="-120"/>
              </a:rPr>
              <a:t>and as high as </a:t>
            </a:r>
            <a:r>
              <a:rPr lang="en-GB" sz="2800" dirty="0">
                <a:solidFill>
                  <a:srgbClr val="FF0000"/>
                </a:solidFill>
                <a:latin typeface="Songti TC" panose="02010600040101010101" pitchFamily="2" charset="-120"/>
                <a:ea typeface="Songti TC" panose="02010600040101010101" pitchFamily="2" charset="-120"/>
              </a:rPr>
              <a:t>1 in 20 with drinking</a:t>
            </a:r>
          </a:p>
          <a:p>
            <a:r>
              <a:rPr lang="en-GB" dirty="0">
                <a:solidFill>
                  <a:srgbClr val="FF0000"/>
                </a:solidFill>
                <a:latin typeface="Songti TC" panose="02010600040101010101" pitchFamily="2" charset="-120"/>
                <a:ea typeface="Songti TC" panose="02010600040101010101" pitchFamily="2" charset="-120"/>
              </a:rPr>
              <a:t>There is </a:t>
            </a:r>
            <a:r>
              <a:rPr lang="en-GB" b="1" u="sng" dirty="0">
                <a:solidFill>
                  <a:srgbClr val="FF0000"/>
                </a:solidFill>
                <a:latin typeface="Songti TC" panose="02010600040101010101" pitchFamily="2" charset="-120"/>
                <a:ea typeface="Songti TC" panose="02010600040101010101" pitchFamily="2" charset="-120"/>
              </a:rPr>
              <a:t>NO</a:t>
            </a:r>
            <a:r>
              <a:rPr lang="en-GB" dirty="0">
                <a:solidFill>
                  <a:srgbClr val="FF0000"/>
                </a:solidFill>
                <a:latin typeface="Songti TC" panose="02010600040101010101" pitchFamily="2" charset="-120"/>
                <a:ea typeface="Songti TC" panose="02010600040101010101" pitchFamily="2" charset="-120"/>
              </a:rPr>
              <a:t> safe level of drinking in pregnancy </a:t>
            </a:r>
          </a:p>
          <a:p>
            <a:r>
              <a:rPr lang="en-GB" dirty="0">
                <a:solidFill>
                  <a:srgbClr val="FF0000"/>
                </a:solidFill>
                <a:latin typeface="Songti TC" panose="02010600040101010101" pitchFamily="2" charset="-120"/>
                <a:ea typeface="Songti TC" panose="02010600040101010101" pitchFamily="2" charset="-120"/>
              </a:rPr>
              <a:t>There is </a:t>
            </a:r>
            <a:r>
              <a:rPr lang="en-GB" b="1" u="sng" dirty="0">
                <a:solidFill>
                  <a:srgbClr val="FF0000"/>
                </a:solidFill>
                <a:latin typeface="Songti TC" panose="02010600040101010101" pitchFamily="2" charset="-120"/>
                <a:ea typeface="Songti TC" panose="02010600040101010101" pitchFamily="2" charset="-120"/>
              </a:rPr>
              <a:t>no treatment</a:t>
            </a:r>
          </a:p>
          <a:p>
            <a:endParaRPr lang="en-GB" dirty="0">
              <a:latin typeface="Songti TC" panose="02010600040101010101" pitchFamily="2" charset="-120"/>
              <a:ea typeface="Songti TC" panose="02010600040101010101" pitchFamily="2" charset="-120"/>
            </a:endParaRPr>
          </a:p>
        </p:txBody>
      </p:sp>
      <p:pic>
        <p:nvPicPr>
          <p:cNvPr id="4" name="Picture 2" descr="http://kidstoadopt.org/wp-content/uploads/2011/02/fetalalcoholsyndrome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12080" y="1600200"/>
            <a:ext cx="1905000" cy="2552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568952" cy="2016224"/>
          </a:xfrm>
          <a:solidFill>
            <a:srgbClr val="FFFCDE"/>
          </a:solidFill>
        </p:spPr>
        <p:txBody>
          <a:bodyPr>
            <a:noAutofit/>
          </a:bodyPr>
          <a:lstStyle/>
          <a:p>
            <a:pPr lvl="0" algn="l"/>
            <a:r>
              <a:rPr lang="en-GB" sz="2800" dirty="0">
                <a:latin typeface="Songti TC" panose="02010600040101010101" pitchFamily="2" charset="-120"/>
                <a:ea typeface="Songti TC" panose="02010600040101010101" pitchFamily="2" charset="-120"/>
              </a:rPr>
              <a:t>Put these drinks in order of the number of units of alcohol they contain; a shot of </a:t>
            </a:r>
            <a:r>
              <a:rPr lang="en-GB" sz="2800" dirty="0">
                <a:solidFill>
                  <a:srgbClr val="FF0000"/>
                </a:solidFill>
                <a:latin typeface="Songti TC" panose="02010600040101010101" pitchFamily="2" charset="-120"/>
                <a:ea typeface="Songti TC" panose="02010600040101010101" pitchFamily="2" charset="-120"/>
              </a:rPr>
              <a:t>whisky (25 ml of 40%), </a:t>
            </a:r>
            <a:r>
              <a:rPr lang="en-GB" sz="2800" dirty="0">
                <a:solidFill>
                  <a:schemeClr val="tx2">
                    <a:lumMod val="75000"/>
                  </a:schemeClr>
                </a:solidFill>
                <a:latin typeface="Songti TC" panose="02010600040101010101" pitchFamily="2" charset="-120"/>
                <a:ea typeface="Songti TC" panose="02010600040101010101" pitchFamily="2" charset="-120"/>
              </a:rPr>
              <a:t>a pint of cider (570 ml of 8%)</a:t>
            </a:r>
            <a:r>
              <a:rPr lang="en-GB" sz="2800" dirty="0">
                <a:latin typeface="Songti TC" panose="02010600040101010101" pitchFamily="2" charset="-120"/>
                <a:ea typeface="Songti TC" panose="02010600040101010101" pitchFamily="2" charset="-120"/>
              </a:rPr>
              <a:t>, </a:t>
            </a:r>
            <a:r>
              <a:rPr lang="en-GB" sz="2800" dirty="0">
                <a:solidFill>
                  <a:srgbClr val="C00000"/>
                </a:solidFill>
                <a:latin typeface="Songti TC" panose="02010600040101010101" pitchFamily="2" charset="-120"/>
                <a:ea typeface="Songti TC" panose="02010600040101010101" pitchFamily="2" charset="-120"/>
              </a:rPr>
              <a:t>a large glass of red wine (250 ml of 12%)</a:t>
            </a:r>
            <a:r>
              <a:rPr lang="en-GB" sz="2800" dirty="0">
                <a:latin typeface="Songti TC" panose="02010600040101010101" pitchFamily="2" charset="-120"/>
                <a:ea typeface="Songti TC" panose="02010600040101010101" pitchFamily="2" charset="-120"/>
              </a:rPr>
              <a:t> and </a:t>
            </a:r>
            <a:r>
              <a:rPr lang="en-GB" sz="2800" dirty="0">
                <a:solidFill>
                  <a:srgbClr val="002060"/>
                </a:solidFill>
                <a:latin typeface="Songti TC" panose="02010600040101010101" pitchFamily="2" charset="-120"/>
                <a:ea typeface="Songti TC" panose="02010600040101010101" pitchFamily="2" charset="-120"/>
              </a:rPr>
              <a:t>a pint of strong lager (570 ml of 5%)</a:t>
            </a:r>
          </a:p>
        </p:txBody>
      </p:sp>
      <p:pic>
        <p:nvPicPr>
          <p:cNvPr id="17410" name="Picture 2" descr="http://www.bitterwallet.com/wp-content/uploads/2011/04/pint-of-lag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3140968"/>
            <a:ext cx="2558058" cy="2558058"/>
          </a:xfrm>
          <a:prstGeom prst="rect">
            <a:avLst/>
          </a:prstGeom>
          <a:noFill/>
        </p:spPr>
      </p:pic>
      <p:pic>
        <p:nvPicPr>
          <p:cNvPr id="17412" name="Picture 4" descr="http://blogupnorth.files.wordpress.com/2011/05/product-redwin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2708920"/>
            <a:ext cx="2016224" cy="3020776"/>
          </a:xfrm>
          <a:prstGeom prst="rect">
            <a:avLst/>
          </a:prstGeom>
          <a:noFill/>
        </p:spPr>
      </p:pic>
      <p:pic>
        <p:nvPicPr>
          <p:cNvPr id="17414" name="Picture 6" descr="http://www.alcohollearningcentre.org.uk/alcoholeLearning/learning/IBA/Module1_v2/D/jpg/alc_05_l3_me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2996952"/>
            <a:ext cx="2286124" cy="2344910"/>
          </a:xfrm>
          <a:prstGeom prst="rect">
            <a:avLst/>
          </a:prstGeom>
          <a:noFill/>
        </p:spPr>
      </p:pic>
      <p:pic>
        <p:nvPicPr>
          <p:cNvPr id="17416" name="Picture 8" descr="http://t2.gstatic.com/images?q=tbn:ANd9GcTSp0GiFgR5mdbK9_50CF4kAnoSxJ6f3gsS-P2r9Hg4b1U78TvmK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08304" y="2758916"/>
            <a:ext cx="831073" cy="1417713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7359798" y="4289341"/>
            <a:ext cx="728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Songti TC" panose="02010600040101010101" pitchFamily="2" charset="-120"/>
                <a:ea typeface="Songti TC" panose="02010600040101010101" pitchFamily="2" charset="-120"/>
              </a:rPr>
              <a:t>1 unit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5576" y="5661248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Songti TC" panose="02010600040101010101" pitchFamily="2" charset="-120"/>
                <a:ea typeface="Songti TC" panose="02010600040101010101" pitchFamily="2" charset="-120"/>
              </a:rPr>
              <a:t>4.5 units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08104" y="5733256"/>
            <a:ext cx="817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Songti TC" panose="02010600040101010101" pitchFamily="2" charset="-120"/>
                <a:ea typeface="Songti TC" panose="02010600040101010101" pitchFamily="2" charset="-120"/>
              </a:rPr>
              <a:t>3 units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59832" y="5661248"/>
            <a:ext cx="817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Songti TC" panose="02010600040101010101" pitchFamily="2" charset="-120"/>
                <a:ea typeface="Songti TC" panose="02010600040101010101" pitchFamily="2" charset="-120"/>
              </a:rPr>
              <a:t>3 units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CC6C6"/>
          </a:solidFill>
        </p:spPr>
        <p:txBody>
          <a:bodyPr>
            <a:normAutofit/>
          </a:bodyPr>
          <a:lstStyle/>
          <a:p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</a:rPr>
              <a:t>Why do Drunks Get a Hangover?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</a:rPr>
              <a:t>Too much liquid in the brain</a:t>
            </a:r>
          </a:p>
          <a:p>
            <a:r>
              <a:rPr lang="en-GB" b="1" dirty="0">
                <a:solidFill>
                  <a:srgbClr val="FF0000"/>
                </a:solidFill>
                <a:latin typeface="Songti TC" panose="02010600040101010101" pitchFamily="2" charset="-120"/>
                <a:ea typeface="Songti TC" panose="02010600040101010101" pitchFamily="2" charset="-120"/>
              </a:rPr>
              <a:t>Dehydration makes the brain shrink away from the skull</a:t>
            </a:r>
          </a:p>
          <a:p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</a:rPr>
              <a:t>A dodgy pint</a:t>
            </a:r>
          </a:p>
          <a:p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</a:rPr>
              <a:t>Drunk people are more likely to bang their head</a:t>
            </a:r>
          </a:p>
          <a:p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</a:rPr>
              <a:t>Fighting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112455"/>
          </a:xfrm>
          <a:solidFill>
            <a:srgbClr val="FADCD6"/>
          </a:solidFill>
          <a:ln>
            <a:noFill/>
          </a:ln>
        </p:spPr>
        <p:txBody>
          <a:bodyPr>
            <a:normAutofit/>
          </a:bodyPr>
          <a:lstStyle/>
          <a:p>
            <a:pPr lvl="0"/>
            <a:r>
              <a:rPr lang="en-GB" dirty="0"/>
              <a:t>Which of these would be a safe amount for an adult female to drink in one evening?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12160" y="2848091"/>
            <a:ext cx="2467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</a:rPr>
              <a:t>2 x single rum and cokes</a:t>
            </a:r>
          </a:p>
        </p:txBody>
      </p:sp>
      <p:pic>
        <p:nvPicPr>
          <p:cNvPr id="30722" name="Picture 2" descr="http://t1.gstatic.com/images?q=tbn:ANd9GcTdqcTrLT4YxoOxiXrcVQu-MzCKseYEQJjB_hhUwSApZDMyN8o1s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99396" y="3323226"/>
            <a:ext cx="1212364" cy="1555255"/>
          </a:xfrm>
          <a:prstGeom prst="rect">
            <a:avLst/>
          </a:prstGeom>
          <a:noFill/>
        </p:spPr>
      </p:pic>
      <p:pic>
        <p:nvPicPr>
          <p:cNvPr id="4" name="Picture 2" descr="http://t1.gstatic.com/images?q=tbn:ANd9GcTdqcTrLT4YxoOxiXrcVQu-MzCKseYEQJjB_hhUwSApZDMyN8o1s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3208131"/>
            <a:ext cx="1212364" cy="1555255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755576" y="2891178"/>
            <a:ext cx="2225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</a:rPr>
              <a:t>1 single rum and coke</a:t>
            </a:r>
          </a:p>
        </p:txBody>
      </p:sp>
      <p:pic>
        <p:nvPicPr>
          <p:cNvPr id="15" name="Picture 2" descr="http://t1.gstatic.com/images?q=tbn:ANd9GcTdqcTrLT4YxoOxiXrcVQu-MzCKseYEQJjB_hhUwSApZDMyN8o1s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3208131"/>
            <a:ext cx="1212364" cy="1555255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1907704" y="5399759"/>
            <a:ext cx="4768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Songti TC" panose="02010600040101010101" pitchFamily="2" charset="-120"/>
                <a:ea typeface="Songti TC" panose="02010600040101010101" pitchFamily="2" charset="-120"/>
              </a:rPr>
              <a:t>The half of cider on its own would be OK as well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</a:rPr>
              <a:t>Which of these is a sign of severe liver damage?</a:t>
            </a:r>
          </a:p>
        </p:txBody>
      </p:sp>
      <p:sp>
        <p:nvSpPr>
          <p:cNvPr id="6" name="Title 1"/>
          <p:cNvSpPr>
            <a:spLocks noGrp="1"/>
          </p:cNvSpPr>
          <p:nvPr>
            <p:ph idx="1"/>
          </p:nvPr>
        </p:nvSpPr>
        <p:spPr/>
        <p:txBody>
          <a:bodyPr>
            <a:normAutofit fontScale="97500"/>
          </a:bodyPr>
          <a:lstStyle/>
          <a:p>
            <a:pPr lvl="0"/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</a:rPr>
              <a:t>The whites of the eyes have gone yellow</a:t>
            </a:r>
          </a:p>
          <a:p>
            <a:pPr lvl="0"/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</a:rPr>
              <a:t>Bleeding that won’t stop </a:t>
            </a:r>
          </a:p>
          <a:p>
            <a:pPr lvl="0"/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</a:rPr>
              <a:t>Tiredness and painful belly </a:t>
            </a:r>
          </a:p>
          <a:p>
            <a:pPr lvl="0"/>
            <a:r>
              <a:rPr lang="en-GB" b="1" u="sng" dirty="0">
                <a:solidFill>
                  <a:srgbClr val="FF0000"/>
                </a:solidFill>
                <a:latin typeface="Songti TC" panose="02010600040101010101" pitchFamily="2" charset="-120"/>
                <a:ea typeface="Songti TC" panose="02010600040101010101" pitchFamily="2" charset="-120"/>
              </a:rPr>
              <a:t>Any or all of the above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lvl="0"/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  <a:cs typeface="Apple Symbols" panose="02000000000000000000" pitchFamily="2" charset="-79"/>
              </a:rPr>
              <a:t>What is the name of the alcohol found in beer, wine and spirits?</a:t>
            </a:r>
          </a:p>
        </p:txBody>
      </p:sp>
      <p:pic>
        <p:nvPicPr>
          <p:cNvPr id="10242" name="Picture 2" descr="http://www.bbc.co.uk/ks3bitesize/science/images/alcohol_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2420888"/>
            <a:ext cx="4032448" cy="40324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6030"/>
          </a:xfrm>
          <a:solidFill>
            <a:srgbClr val="FFFCDE"/>
          </a:solidFill>
        </p:spPr>
        <p:txBody>
          <a:bodyPr>
            <a:noAutofit/>
          </a:bodyPr>
          <a:lstStyle/>
          <a:p>
            <a:pPr lvl="0"/>
            <a:r>
              <a:rPr lang="en-GB" sz="3600" dirty="0"/>
              <a:t>Stacy Rhymes started drinking at the age of 14. How old was she when she had drunk herself to death 18, 24, 30 or 36?</a:t>
            </a:r>
          </a:p>
        </p:txBody>
      </p:sp>
      <p:pic>
        <p:nvPicPr>
          <p:cNvPr id="29698" name="Picture 2" descr="http://t1.gstatic.com/images?q=tbn:ANd9GcRXqLKLiyRZbmnRgBuXw_VactHnGNs2MFvvOuuo7eubOCI91KyuQ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96050" y="2180860"/>
            <a:ext cx="1369510" cy="2076839"/>
          </a:xfrm>
          <a:prstGeom prst="rect">
            <a:avLst/>
          </a:prstGeom>
          <a:noFill/>
        </p:spPr>
      </p:pic>
      <p:sp>
        <p:nvSpPr>
          <p:cNvPr id="29700" name="AutoShape 4" descr="data:image/jpeg;base64,/9j/4AAQSkZJRgABAQAAAQABAAD/2wCEAAkGBhQSERUUExQVFRUWGBQVFRUXGBUXFBQXFxQWFBoUGBUXHCYeFxojGRUUHy8gIycpLCwsFx4xNTAqNSYrLCkBCQoKDgwOGg8PGikcHBwpKSkpLCkpKSksKSkpKSkpKSksKSkpKSkpKSwpKSkpKSkpKSwpLCkpKSkpKSksLCkpKf/AABEIALIBHAMBIgACEQEDEQH/xAAcAAABBQEBAQAAAAAAAAAAAAAEAAIDBQYBBwj/xAA8EAABAwIEAwUGAwgCAwEAAAABAAIRAyEEEjFBBVFhInGBkfAGEzKhscFC0eEHFCNSYnKCkkPxFaLCFv/EABkBAAIDAQAAAAAAAAAAAAAAAAMEAAECBf/EACMRAAICAgIBBQEBAAAAAAAAAAABAhEDIRIxQQQTIjJRcWH/2gAMAwEAAhEDEQA/APU8ic1ikAToRgBG1q6WKRoXYVFobTFk9dDV2Flm0ROVdjHIvEVEJTZmcsWaSH0MOfdxmLZJc+BJdNmidgAFNhsEwXiTzd+SkI0T6bkRGGdfTGuUT3CRtY7ICrewFrqxcqzESD5qn0WiLOWiBdt+w7Qf2u1ae63RSNdN2kmNWn42+XxDqFC58rlHDuqNlghzTHb7DmnZw6FDsITVcQ06vAjWD2tOX3VfhmPqAkgsYQIptnM8k6Oebw3Ugaq4ocMLnVDUvmIAGhDbGSRqZVhk9dd1mWyLRmKnDZYQWiM7nm2pLYjui/gqvFcBljD/AEOceQGbsjvK27hz8PKPugqjWi3cBPTT5paaQeLZjMfgH5GNccsC8/GZ0kbWWa4hwwSSbWv4bL0SthA9xOsak85uepVJxTBBoByc8uYH/aNhylAnHyGg10ee16ZiGCP6iJce4aBE0uDvIgvgWjMWxbWAVZYp7gTEA6SRfnbYFVGJpvJkun+4oSyNBeFmi4RxaphbUq7hzHxU3bXYSR4iFpOHftEqSBVbTeObZpv8jLT8l5S8kHVpjSSG+VlPhce5hH2qE25RCPjztA5YUz6A4TxmlXE03X/Ew2e3a4+4srULwjhHFnAtMkOaSWObAe06TycIsQRcWK9Y4B7T+/Pu3tLKkAg2y1LSct5B3ynwJT8ZckJTg4sv5SzJhculbBWdlJIBIqyxLhKcF0qiDF2F1clWQ5CWVIlKSoQroTgF2EgEQGdBXYTQU6VCzoSek1cebLDNorcSZKlwrIHU/QKBzZKmw5KHHs0TJ0Ju66XIpkcHIHGt38P1U73KKQ4a8r6AdZ5LMtoryB4O7ocJBsbWPjzV/h8OB+H1sJ3VXwbhcOc94gglrLzAi5F4IPNXoCHEKxoYmOAT6lUD8hclDOzk3hotN5d1AGk9VJMpHMQ2yrsSyZ6eoVhiHW19clVVakJDLKmNY1ZV4gPkxMbKoxb6gPxu07QmQ7lqrXF4qJGyp8Q+dFzsk3+j8IruioxNWbOaCDBJAh4vEzuOioMfUcPwscLxALHC/PmtNVbGvgqnFsBBkej1Q1kfkP7SZl6lUzNwQQQDBMgyL6HRMrYol5c+HFxLiYDZPO1gjcdg+VxyQAbsRITUJJoDOHFlrw2ox0AHtbXh0HYcwtlw6tV7OSq5jmzE/CHRo/KJEi0hedtwJBEafhPz1G603AeJlxFOqS2qABTfp7y57LibZo809hkJ5Ynsns1xX39GXNLKrCGVWE5i14aD8Ys8EEOBGx5q2asb7H8Y7ZovEPe0Frvwv92IsBp2R5grZARZPpnOkqY6UoSC6rIJJxXCUlRDgToSASJUJQ1dSATlCgLKkWp+VODUWzBAGJVxAlEhqFxlW0KrshHTem1allEypCdTuUNhUMqANtuuUXJlW5JXaIVLsthQuoqhT2usoav1RGDQJi8QWhuUS5zsjBzcRN+QgGeileTAcA2IggZiGmIMEXLfmEHUM1BzaxwHQ1CAfHK2PFLCSXho0c7K4EA9TrppqgthqNFhGw1vcEQmsCTioRkdatlB9egqx+NPPdFYs2VLiHmNOaWySYfHFMWK4hrF1WVcYYv1IlQ16l7/AF6oDFV7b6fquXlm2PwgiHiHE45eEbqu/wDIb+u9Q410n9UE4wkm3Z0Y41RYuxc280NU9FQ0aqlzLJpriA4qjuPV1WV6IPLod/1V1idFVYlkjTS/6pjEwOZWrIcI4sMHQ6jVpGzh1Ct6DgW5gJA+IG5ado+qrcJUHwv0/m5dSNwisI/I4tJiRE7DcTzaea6OOVHPmjYYPGQxj8ziA6m7M0w9rm1GOL+ogODhyJXqjXybegb/AEXhlLihouc1wGVwJbNwMzYLDz6HqvWqXGWto0HNv71rXAgSMoYJtIvJAXTxyTRzc0GX0pKpw/HaZgF8H+prh5HRWVGsHfCQe4g/REAkic0Li6qLESuALqWZQh1KVwrkKFkYSJhR+9THVESgdiq10HUupX6KJ5VmSKERTpwOpTMO2T3XP5Kd7v0WGgqYI9qTFK5qjyqktkbOhyiefPbxTnJobcf5fJpIVspdlbUdDXuFzD3DeQ2w07ipOA0ZrBwILAyWbETEgjcCbHqo2uhjf7W6dQCfupvZ+GPJPZaGuDe4uEQPNBfYddGmATHFUvFfa+jh2y4VLaw2Y77rNVv2s4ciwqTyy7c56ckOWWC1ZcccpeDXY3EgWVPiKoF1nne2dGrBbUbz3B8igqnFs2/OOS52X1FD+PBosq1dpd38/wAlBiCLnfZU37yQZ+6ircVi2+qReSx2OF+A3FU41tYjn1VVWaNlBX4hO6H/AHqUNpsYiuPbCg1ShQMqgGNI1RWWRssNUbbQLVtqhatKe8adUe7D9OSgq0LIuMFldoqmMuRvy5jfxTfe2yyNo5Ry6IrGuA3g7GOm/wCar8VUabkgncNtfmTzT8OjnsmZjS5mRxOZu+8DQ+Gi1vsrxT3lNjRUJyNDIjQgk2J7/ksG7FXBjLA1a2J5yVrv2e1JdUtBygAAaAkyT1KNGTTBZIqj0LCPcBoCOclXuGxTWiajQ3+p2UT5XJWfZiWsB0LgbDu5rj8SXmZ9ck5CYjKOzaUMS1wlpkKcFZ7hlYtF/XirmnXCZW0BegiV1Rh8p4UKOhdhIJSqNICITYTmlKEYERkISqYRrhAQQbmfG2/cFRAmi3K3q656egkSpHXTCFCyJy4DClcVA90qidnMyjrV7GNbfIpzaajrU/usM1WyrquygjZvPUAXgj8VzYq24YwZHOvJcQdAYYB2baXMwqzFYcuytIkw49crbEd0kT3IrD1hTwrqkyHOq1Z6E5RH+IlAm6TYeCtpFJ7Svp3EAE8teV77rz3H0GAmR9AVe8WxjCM9SpVc50kYagGB7Gz2XVqzpyZtYA33XnWO46HPJpiqxuwdUFSB4tErkvHKbs62OcMaplt/41rjLDB6omhRqNjkLd/cqGhxm/a/2FvMLXexTDiq/uhplc8nkAQEKeOa0McoVyRJUJifUqrxlZwkjkVvPaP2dbQZLSfHviFi69GR3Jdx4SqQbFNSjaMrXxb5dr06WUDcVW2J81Y4rFNDoGyDq8SjkF0YbWkLyV9siZjq4OridefmjcPxys03nyQbeISUbhsS10K5pVuJUY/6aPhXtEypDahyuOhPwk8uhVtiqEBZihw5tSxNucTCusBTqNblLszfwzOYdD0SlRTtFytFVx2nlE6aTy7ln61YZrz1Wv4/hs9J0agSPC/5rD1Wo+KmgMlWwg1epnzEK79nOI1GZsrwATsDJtzWZlXPBG37x90WSpApbRs+G4wlxibxJ130habAsLiLm2slY3A9nTU2A+y2XC2loA33/JFxikzQ4d1kfhqpmFTUqiNwtczbuTkWLNWaCiVOELhyiJRjHQ+VyVxKFCWBGy6SlUTWlFMsjxLrJUaWVt9Tc/YeC5lzO6Nu77BPrPVGR6ZUcmZ0111CzjymtpqVjVx7lDREWeuSZUbP2/VTEqJ7u5ZZaK+rTc0hwnM2C2DfkG9QSbhXj8AwsDC0FrQG5doA0+qrKFLPVZyDg4/4AkfOFcuqCD+nP6oD2FRlvaHhDabHmhhx/EFMPLPiIpnM3MLyAvEeK8Ah5ysqCSey5txfS2vivoXiGPa0G0np91kMXhq+IqEUaQAMS8iB/sdElmVS+I7haa+R4w7gtSQMj5JsI7RPcvcP2XexDsHSNWsP41UAZd2Ux2g3+4m5V17P+yVLDdo/xKp+J5uZ/lbOivMTXyMLtDGm/ci48cluZnNmUvjAxftxUk9uzdmg9p1t+QWD4hTlhDQB/L+S0ftNjjml1p56lZHHVS6+gHLbquVmknkbOlgxyUEjF4sGTzQbGyb2+a0WJwQd6+aAfhdogpyGVVReTC7Kd1RwNiUWyoWiXRt2gRI8FP8Au/QFS0sN/SPrCK8iraFlhmnph3C+LcyPzWpwOMzC/rZZajw3eIPdZXHDKBGpO652bjdofjBtbLnEiWOHMH6Lz/EGCt6XQI9aLBY4Q49CR81r072wGVUiDNdX/DGwJ0JEBU2EwhcZ2HNWTahjLvYBMzYs4urNVwJuZ8kWaLA7np3LX4V5i+qzXDcKKTWi8Aakxc6meXRXuCeTcXG06meXNahKhWaLzCdqNvWiusIyFV4VsQenqEe2r62TUHrYuyyp1UUx6qKdS6saATUWBaC2hOTGlOVmQV+igzxKnahns7XQXKKUOYMojc3KbVck5RvNlRdCzKRgQ8wp2FQscmuK6o3OUKGVH/VREpEXXSbIbNpDsHUh7Y/F7zya0f8A0fkiMQwuEAxef+0Hw+mTUbHKqOgBDbz3wEbWq2S09BYgjsM0a3O8n7LjuIBoiOgA3OwHO6FxNVxnIDY3cSGsG13mw7hJQjKlKg9r8TXDXCcrQXNF94INR39xDRyWFf8AAuv6aPDVDIBjN+KNG7x381Xe13HKeHoy7tOccrWjSRclx2AH2Qn/AOuwlOnUdRcKhYC7Kxrw5x0HbeNepNlieL8XdjaTa1RuR7ZbUp3IYQZBbNy0iL81XqMyhB8dsJ6bA8mROWkir4nxJ1c5nQImB09BVOJxkWIsgKntFkd2qLsvOYdHOCIRFarTq0i9hIHJwhwMaR+S5HtSW5eTvOUW+K8EL33nb7JlWgHDTr1UWDqS2CiTr0Wnpm1tFa/DFp6KbDt9fojizouDC7hW8mtlcFYdgwjWsy+rITDN9dyJe+yWZJOujr3rI42kDVceplaOrWgFZXF1yHEcyfJM+nTti2VprYq+KiGtsPmesqw4G3M6TLibNaNXEm99rbqmqGSFpPZtoaQ4kCJknYfZNSpIVnJ1RsMPw9ohz4Okt/429wNyep1WmwDc14gAQ0RCouFYU1TncIZq1psXcnEcuS01AQIWscbOfNhdN3JTscoKYRdFvinABLRYrHDlBsai6LrIsOzDDGlOlRNenSi0CBGOXK40UVN91PUu3uuiFg+ZMzaps3TZuqLsTk+m+yie5MpVFCBZKienF6ie5QlHJXKzrJMN0yqVlmiTAxLTeQ57fCowH6sRlRo1Prw3QGGqQ8CfigdxaC8HzBXcfxDKIHIEnWegS+VqKthIJydFdxniD4hpLQJgz2xOva/D/jCzPDeAPr1JIIBd2nXl19SZkmN1f4g5yBGvzlW+CApDLudfy7khx92Vyeh5S9qPxWwnCcIpUqeQMaWxcOE5v7p1WL9u+CspMa6iC0k5A0TprA6K5457c08OC1gFSpveGN7z+I9FieL/ALQcQ4O7dOIBAyMtPzWs7xuPFG/S4czly8f6YrGMcHdoIT93k6n1sjsXj6lQlzyCfCw7gmUiCk02kdlxG0qWXREt/LwSpiRcRrIK7Rb1Q2y4slDJ/TZSspwnMgBSCmboDZGzrBGic82XAyyhxdSAotgXKwOvUPXdZ3FGXmNLj5q4xlcAKoL7QE/hVKwM96G4anmeBy/6W49meEteS6Ja0wJ0e4amOTdlk+DYNz3BrdXnXk0XLvqvVuFYQMa1rRYCB3TN+u6LJXIRyypFth6cCEZSCGoNRtJiYhoRlsIpBFNMKAOgJZ0ZA2wkVURSeq+UbhGyjRMMOpFEQo6TIU0ohgpzZE0qkhCYgQV3D1IRa0UdqNgqJxRVZtuo18kM7QrJpDXGygabqR5UJULQWH2UbioxUXXuVFjwYUdRyTT67lFUqxrb6HuKjIDYuqZkai47xcW8FZYpgexr2iMzWvttIn6qpe/caC58FbcNdOHZP4czfCczf/UhKZY2mGg6ZUE+716wfuqTiPGK7g4Yek+q+CDliQDvJ0V7xSlm6ev+kPTq+6ZlaB169SkOnXgeX6eVY72e4nVk/utUCTt4xO5VNxXgOLpCX4etRmblrttb+K9gr+0jmzDgNiZv3arH8WxDqzpdiHEiYzOJA572UlkxxWh3HzyP5aR59RLmjtZgZMypcPxiD2le4ngrrkHMOaCdwMnUALPuwl9g7xSiviw3CYlrxIN/yRWRVlDh7aZkEzp0VnQfZJ5Er10XFsmplTMPgoACRa3fqpAghH0SuMqtx9W8Iyq+AqHiGL1PRExQtgJOgDH40Zsqha+bBVdR+Ylx3K13sjwHMRUeIA+Hqea6soKERBeobs0nslwTI0PcO0RvsOS2eGYqzDDQK4wzfshxQpklbDKDUU16HaVLTCbhHQvJk7QntKYCpGI1GCWnTmFcYakAEFg6O/krKm1bijLY+E6FxoSzrTMlTiGyJ80M10IxrD07lCcJ/UPIoxlMmpvnXdQPEEp1KhH4h5FPq0iYiCdDeJ81TNJgFVyjc9Oxkt+IFvUi3+wshSd1VWESJQ9OdUQ5eu5ldGqCaLk3HXEfLmoqbksSQqaKrYBsWm5IIZb4uyYB/qBVhwrEyCywORrnNuCMgDS6PGEOxnz1H0CL4PQHvibx7qpYmRBc0GJ7uaFOGjdjq1Cfoo6nCwW9pEOdkcWna3eNj5Qn4nEANlIuC7YwnLwYzjvsyDJaY5k6LBcQ4c6mSJBW09oOKEugaLLVHlzrlc3K4qXxO36eMktlRTrvboSnjEuNiVNicLBUTWfJYtMZ46HBStN0xoUgNllgqol94ne+6oQv6qOtiAAVShZhtHcbiFnOK4mRA3+iOr1teZVUGl7/AJBP4IJbYnmlqv0K4Fwn3jwXCw1HM7Bej4OkGtjoFScIwQptFr8+vVX+DZJWnJykItJFtg2BW9JA4WkjWFMQh+gJMIaUUwIeiFO1MICyZiIpUlFSYrHDUFtKzLYTh6aLDUymxSSiA2zjnQugKNr5un5lKMlbY/p+i57nkflKja8HdSZ49X6aLfRdET6ThtI5i/nuFyniJU7a2/3unOqePU3hSy6HU3mLb+XkhcVwhjrt/hu1lo7JPVmh8IKKFQDp5rriFCtoz2LwdSndzczf5mS5oH9Q+JvkQoGVQbggg7ggjzWl94QVBieFU6tyC1387Oy7x2d4hTaCrJ+lK16498x3ypuIcNNJsmpaDL/dPLR/dkJLbbxCezhLCzOajntMdphDWeYkrSdhlTBs3NWfBdah6MHmXH7IbE4KmxzWinmLjF3VDfzsrDC4cU2mwBdcgTYNtBJMkzN+qxk+pUlQNxFu+484VJicfAynTY/mr3FmViuMVcriL66Ll5pUhvCr0yr4kwfUjkqSphzmDuR/RGYjEIGpV5Fc2TtnXhJrQ7EU5QToXamKPNBPrqkgqm0ggvUdbEIOpiUM/Eoqx2CcgqrivBCPrSVC50rpRlBIGyLF1YaUTwPByZhVr3Z3QNB9VruD4TKzrzRZaVCWSVstmNgAddtFd8PowFUYdsmOq0OGbZaxRt2KTZZUVM0oTCvRuEElNICw2m2AiKVNRtCssDS3KIlYNkuGwyPpthR5wE33yMkDbDGlC43EQI528N1JSKq8XVlytIwWNKpZd94hcM+WgKRysgMWiTbf7hOLrnu+6SShaI8U64/uH0UtF1/NJJUaFQOqloG58EklGQQN/BTtCSStGJDm6rI4wZcblb2WmpSlosDJMyBqkkouxrEWHB6zi+pJJu4XJP8AyIvEPPvYm3uaxjafetvCSSk+gfqPvEFq7rHe2Qsw79q/iupLi5ujoYfsY6odPW6BqFJJIHVgCVDc9yFqldSRYG2CVTdRBJJNRAse3RR1TZJJaXZUugfAa/5D6ra4L4UkluXZzpdItuEj7/VX1PQJJImMBMIwm/h9FZYDQpJIqBMsGahWNDZJJGh2CZPUNvNcparqSODDW/CVTYrUpJKvBPIVg/hUjzdcSVLoj7P/2Q=="/>
          <p:cNvSpPr>
            <a:spLocks noChangeAspect="1" noChangeArrowheads="1"/>
          </p:cNvSpPr>
          <p:nvPr/>
        </p:nvSpPr>
        <p:spPr bwMode="auto">
          <a:xfrm>
            <a:off x="155575" y="-808038"/>
            <a:ext cx="2705100" cy="1695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702" name="AutoShape 6" descr="data:image/jpeg;base64,/9j/4AAQSkZJRgABAQAAAQABAAD/2wCEAAkGBhQSERUUExQVFRUWGBQVFRUXGBUXFBQXFxQWFBoUGBUXHCYeFxojGRUUHy8gIycpLCwsFx4xNTAqNSYrLCkBCQoKDgwOGg8PGikcHBwpKSkpLCkpKSksKSkpKSkpKSksKSkpKSkpKSwpKSkpKSkpKSwpLCkpKSkpKSksLCkpKf/AABEIALIBHAMBIgACEQEDEQH/xAAcAAABBQEBAQAAAAAAAAAAAAAEAAIDBQYBBwj/xAA8EAABAwIEAwUGAwgCAwEAAAABAAIRAyEEEjFBBVFhInGBkfAGEzKhscFC0eEHFCNSYnKCkkPxFaLCFv/EABkBAAIDAQAAAAAAAAAAAAAAAAMEAAECBf/EACMRAAICAgIBBQEBAAAAAAAAAAABAhEDIRIxQQQTIjJRcWH/2gAMAwEAAhEDEQA/APU8ic1ikAToRgBG1q6WKRoXYVFobTFk9dDV2Flm0ROVdjHIvEVEJTZmcsWaSH0MOfdxmLZJc+BJdNmidgAFNhsEwXiTzd+SkI0T6bkRGGdfTGuUT3CRtY7ICrewFrqxcqzESD5qn0WiLOWiBdt+w7Qf2u1ae63RSNdN2kmNWn42+XxDqFC58rlHDuqNlghzTHb7DmnZw6FDsITVcQ06vAjWD2tOX3VfhmPqAkgsYQIptnM8k6Oebw3Ugaq4ocMLnVDUvmIAGhDbGSRqZVhk9dd1mWyLRmKnDZYQWiM7nm2pLYjui/gqvFcBljD/AEOceQGbsjvK27hz8PKPugqjWi3cBPTT5paaQeLZjMfgH5GNccsC8/GZ0kbWWa4hwwSSbWv4bL0SthA9xOsak85uepVJxTBBoByc8uYH/aNhylAnHyGg10ee16ZiGCP6iJce4aBE0uDvIgvgWjMWxbWAVZYp7gTEA6SRfnbYFVGJpvJkun+4oSyNBeFmi4RxaphbUq7hzHxU3bXYSR4iFpOHftEqSBVbTeObZpv8jLT8l5S8kHVpjSSG+VlPhce5hH2qE25RCPjztA5YUz6A4TxmlXE03X/Ew2e3a4+4srULwjhHFnAtMkOaSWObAe06TycIsQRcWK9Y4B7T+/Pu3tLKkAg2y1LSct5B3ynwJT8ZckJTg4sv5SzJhculbBWdlJIBIqyxLhKcF0qiDF2F1clWQ5CWVIlKSoQroTgF2EgEQGdBXYTQU6VCzoSek1cebLDNorcSZKlwrIHU/QKBzZKmw5KHHs0TJ0Ju66XIpkcHIHGt38P1U73KKQ4a8r6AdZ5LMtoryB4O7ocJBsbWPjzV/h8OB+H1sJ3VXwbhcOc94gglrLzAi5F4IPNXoCHEKxoYmOAT6lUD8hclDOzk3hotN5d1AGk9VJMpHMQ2yrsSyZ6eoVhiHW19clVVakJDLKmNY1ZV4gPkxMbKoxb6gPxu07QmQ7lqrXF4qJGyp8Q+dFzsk3+j8IruioxNWbOaCDBJAh4vEzuOioMfUcPwscLxALHC/PmtNVbGvgqnFsBBkej1Q1kfkP7SZl6lUzNwQQQDBMgyL6HRMrYol5c+HFxLiYDZPO1gjcdg+VxyQAbsRITUJJoDOHFlrw2ox0AHtbXh0HYcwtlw6tV7OSq5jmzE/CHRo/KJEi0hedtwJBEafhPz1G603AeJlxFOqS2qABTfp7y57LibZo809hkJ5Ynsns1xX39GXNLKrCGVWE5i14aD8Ys8EEOBGx5q2asb7H8Y7ZovEPe0Frvwv92IsBp2R5grZARZPpnOkqY6UoSC6rIJJxXCUlRDgToSASJUJQ1dSATlCgLKkWp+VODUWzBAGJVxAlEhqFxlW0KrshHTem1allEypCdTuUNhUMqANtuuUXJlW5JXaIVLsthQuoqhT2usoav1RGDQJi8QWhuUS5zsjBzcRN+QgGeileTAcA2IggZiGmIMEXLfmEHUM1BzaxwHQ1CAfHK2PFLCSXho0c7K4EA9TrppqgthqNFhGw1vcEQmsCTioRkdatlB9egqx+NPPdFYs2VLiHmNOaWySYfHFMWK4hrF1WVcYYv1IlQ16l7/AF6oDFV7b6fquXlm2PwgiHiHE45eEbqu/wDIb+u9Q410n9UE4wkm3Z0Y41RYuxc280NU9FQ0aqlzLJpriA4qjuPV1WV6IPLod/1V1idFVYlkjTS/6pjEwOZWrIcI4sMHQ6jVpGzh1Ct6DgW5gJA+IG5ado+qrcJUHwv0/m5dSNwisI/I4tJiRE7DcTzaea6OOVHPmjYYPGQxj8ziA6m7M0w9rm1GOL+ogODhyJXqjXybegb/AEXhlLihouc1wGVwJbNwMzYLDz6HqvWqXGWto0HNv71rXAgSMoYJtIvJAXTxyTRzc0GX0pKpw/HaZgF8H+prh5HRWVGsHfCQe4g/REAkic0Li6qLESuALqWZQh1KVwrkKFkYSJhR+9THVESgdiq10HUupX6KJ5VmSKERTpwOpTMO2T3XP5Kd7v0WGgqYI9qTFK5qjyqktkbOhyiefPbxTnJobcf5fJpIVspdlbUdDXuFzD3DeQ2w07ipOA0ZrBwILAyWbETEgjcCbHqo2uhjf7W6dQCfupvZ+GPJPZaGuDe4uEQPNBfYddGmATHFUvFfa+jh2y4VLaw2Y77rNVv2s4ciwqTyy7c56ckOWWC1ZcccpeDXY3EgWVPiKoF1nne2dGrBbUbz3B8igqnFs2/OOS52X1FD+PBosq1dpd38/wAlBiCLnfZU37yQZ+6ircVi2+qReSx2OF+A3FU41tYjn1VVWaNlBX4hO6H/AHqUNpsYiuPbCg1ShQMqgGNI1RWWRssNUbbQLVtqhatKe8adUe7D9OSgq0LIuMFldoqmMuRvy5jfxTfe2yyNo5Ry6IrGuA3g7GOm/wCar8VUabkgncNtfmTzT8OjnsmZjS5mRxOZu+8DQ+Gi1vsrxT3lNjRUJyNDIjQgk2J7/ksG7FXBjLA1a2J5yVrv2e1JdUtBygAAaAkyT1KNGTTBZIqj0LCPcBoCOclXuGxTWiajQ3+p2UT5XJWfZiWsB0LgbDu5rj8SXmZ9ck5CYjKOzaUMS1wlpkKcFZ7hlYtF/XirmnXCZW0BegiV1Rh8p4UKOhdhIJSqNICITYTmlKEYERkISqYRrhAQQbmfG2/cFRAmi3K3q656egkSpHXTCFCyJy4DClcVA90qidnMyjrV7GNbfIpzaajrU/usM1WyrquygjZvPUAXgj8VzYq24YwZHOvJcQdAYYB2baXMwqzFYcuytIkw49crbEd0kT3IrD1hTwrqkyHOq1Z6E5RH+IlAm6TYeCtpFJ7Svp3EAE8teV77rz3H0GAmR9AVe8WxjCM9SpVc50kYagGB7Gz2XVqzpyZtYA33XnWO46HPJpiqxuwdUFSB4tErkvHKbs62OcMaplt/41rjLDB6omhRqNjkLd/cqGhxm/a/2FvMLXexTDiq/uhplc8nkAQEKeOa0McoVyRJUJifUqrxlZwkjkVvPaP2dbQZLSfHviFi69GR3Jdx4SqQbFNSjaMrXxb5dr06WUDcVW2J81Y4rFNDoGyDq8SjkF0YbWkLyV9siZjq4OridefmjcPxys03nyQbeISUbhsS10K5pVuJUY/6aPhXtEypDahyuOhPwk8uhVtiqEBZihw5tSxNucTCusBTqNblLszfwzOYdD0SlRTtFytFVx2nlE6aTy7ln61YZrz1Wv4/hs9J0agSPC/5rD1Wo+KmgMlWwg1epnzEK79nOI1GZsrwATsDJtzWZlXPBG37x90WSpApbRs+G4wlxibxJ130habAsLiLm2slY3A9nTU2A+y2XC2loA33/JFxikzQ4d1kfhqpmFTUqiNwtczbuTkWLNWaCiVOELhyiJRjHQ+VyVxKFCWBGy6SlUTWlFMsjxLrJUaWVt9Tc/YeC5lzO6Nu77BPrPVGR6ZUcmZ0111CzjymtpqVjVx7lDREWeuSZUbP2/VTEqJ7u5ZZaK+rTc0hwnM2C2DfkG9QSbhXj8AwsDC0FrQG5doA0+qrKFLPVZyDg4/4AkfOFcuqCD+nP6oD2FRlvaHhDabHmhhx/EFMPLPiIpnM3MLyAvEeK8Ah5ysqCSey5txfS2vivoXiGPa0G0np91kMXhq+IqEUaQAMS8iB/sdElmVS+I7haa+R4w7gtSQMj5JsI7RPcvcP2XexDsHSNWsP41UAZd2Ux2g3+4m5V17P+yVLDdo/xKp+J5uZ/lbOivMTXyMLtDGm/ci48cluZnNmUvjAxftxUk9uzdmg9p1t+QWD4hTlhDQB/L+S0ftNjjml1p56lZHHVS6+gHLbquVmknkbOlgxyUEjF4sGTzQbGyb2+a0WJwQd6+aAfhdogpyGVVReTC7Kd1RwNiUWyoWiXRt2gRI8FP8Au/QFS0sN/SPrCK8iraFlhmnph3C+LcyPzWpwOMzC/rZZajw3eIPdZXHDKBGpO652bjdofjBtbLnEiWOHMH6Lz/EGCt6XQI9aLBY4Q49CR81r072wGVUiDNdX/DGwJ0JEBU2EwhcZ2HNWTahjLvYBMzYs4urNVwJuZ8kWaLA7np3LX4V5i+qzXDcKKTWi8Aakxc6meXRXuCeTcXG06meXNahKhWaLzCdqNvWiusIyFV4VsQenqEe2r62TUHrYuyyp1UUx6qKdS6saATUWBaC2hOTGlOVmQV+igzxKnahns7XQXKKUOYMojc3KbVck5RvNlRdCzKRgQ8wp2FQscmuK6o3OUKGVH/VREpEXXSbIbNpDsHUh7Y/F7zya0f8A0fkiMQwuEAxef+0Hw+mTUbHKqOgBDbz3wEbWq2S09BYgjsM0a3O8n7LjuIBoiOgA3OwHO6FxNVxnIDY3cSGsG13mw7hJQjKlKg9r8TXDXCcrQXNF94INR39xDRyWFf8AAuv6aPDVDIBjN+KNG7x381Xe13HKeHoy7tOccrWjSRclx2AH2Qn/AOuwlOnUdRcKhYC7Kxrw5x0HbeNepNlieL8XdjaTa1RuR7ZbUp3IYQZBbNy0iL81XqMyhB8dsJ6bA8mROWkir4nxJ1c5nQImB09BVOJxkWIsgKntFkd2qLsvOYdHOCIRFarTq0i9hIHJwhwMaR+S5HtSW5eTvOUW+K8EL33nb7JlWgHDTr1UWDqS2CiTr0Wnpm1tFa/DFp6KbDt9fojizouDC7hW8mtlcFYdgwjWsy+rITDN9dyJe+yWZJOujr3rI42kDVceplaOrWgFZXF1yHEcyfJM+nTti2VprYq+KiGtsPmesqw4G3M6TLibNaNXEm99rbqmqGSFpPZtoaQ4kCJknYfZNSpIVnJ1RsMPw9ohz4Okt/429wNyep1WmwDc14gAQ0RCouFYU1TncIZq1psXcnEcuS01AQIWscbOfNhdN3JTscoKYRdFvinABLRYrHDlBsai6LrIsOzDDGlOlRNenSi0CBGOXK40UVN91PUu3uuiFg+ZMzaps3TZuqLsTk+m+yie5MpVFCBZKienF6ie5QlHJXKzrJMN0yqVlmiTAxLTeQ57fCowH6sRlRo1Prw3QGGqQ8CfigdxaC8HzBXcfxDKIHIEnWegS+VqKthIJydFdxniD4hpLQJgz2xOva/D/jCzPDeAPr1JIIBd2nXl19SZkmN1f4g5yBGvzlW+CApDLudfy7khx92Vyeh5S9qPxWwnCcIpUqeQMaWxcOE5v7p1WL9u+CspMa6iC0k5A0TprA6K5457c08OC1gFSpveGN7z+I9FieL/ALQcQ4O7dOIBAyMtPzWs7xuPFG/S4czly8f6YrGMcHdoIT93k6n1sjsXj6lQlzyCfCw7gmUiCk02kdlxG0qWXREt/LwSpiRcRrIK7Rb1Q2y4slDJ/TZSspwnMgBSCmboDZGzrBGic82XAyyhxdSAotgXKwOvUPXdZ3FGXmNLj5q4xlcAKoL7QE/hVKwM96G4anmeBy/6W49meEteS6Ja0wJ0e4amOTdlk+DYNz3BrdXnXk0XLvqvVuFYQMa1rRYCB3TN+u6LJXIRyypFth6cCEZSCGoNRtJiYhoRlsIpBFNMKAOgJZ0ZA2wkVURSeq+UbhGyjRMMOpFEQo6TIU0ohgpzZE0qkhCYgQV3D1IRa0UdqNgqJxRVZtuo18kM7QrJpDXGygabqR5UJULQWH2UbioxUXXuVFjwYUdRyTT67lFUqxrb6HuKjIDYuqZkai47xcW8FZYpgexr2iMzWvttIn6qpe/caC58FbcNdOHZP4czfCczf/UhKZY2mGg6ZUE+716wfuqTiPGK7g4Yek+q+CDliQDvJ0V7xSlm6ev+kPTq+6ZlaB169SkOnXgeX6eVY72e4nVk/utUCTt4xO5VNxXgOLpCX4etRmblrttb+K9gr+0jmzDgNiZv3arH8WxDqzpdiHEiYzOJA572UlkxxWh3HzyP5aR59RLmjtZgZMypcPxiD2le4ngrrkHMOaCdwMnUALPuwl9g7xSiviw3CYlrxIN/yRWRVlDh7aZkEzp0VnQfZJ5Er10XFsmplTMPgoACRa3fqpAghH0SuMqtx9W8Iyq+AqHiGL1PRExQtgJOgDH40Zsqha+bBVdR+Ylx3K13sjwHMRUeIA+Hqea6soKERBeobs0nslwTI0PcO0RvsOS2eGYqzDDQK4wzfshxQpklbDKDUU16HaVLTCbhHQvJk7QntKYCpGI1GCWnTmFcYakAEFg6O/krKm1bijLY+E6FxoSzrTMlTiGyJ80M10IxrD07lCcJ/UPIoxlMmpvnXdQPEEp1KhH4h5FPq0iYiCdDeJ81TNJgFVyjc9Oxkt+IFvUi3+wshSd1VWESJQ9OdUQ5eu5ldGqCaLk3HXEfLmoqbksSQqaKrYBsWm5IIZb4uyYB/qBVhwrEyCywORrnNuCMgDS6PGEOxnz1H0CL4PQHvibx7qpYmRBc0GJ7uaFOGjdjq1Cfoo6nCwW9pEOdkcWna3eNj5Qn4nEANlIuC7YwnLwYzjvsyDJaY5k6LBcQ4c6mSJBW09oOKEugaLLVHlzrlc3K4qXxO36eMktlRTrvboSnjEuNiVNicLBUTWfJYtMZ46HBStN0xoUgNllgqol94ne+6oQv6qOtiAAVShZhtHcbiFnOK4mRA3+iOr1teZVUGl7/AJBP4IJbYnmlqv0K4Fwn3jwXCw1HM7Bej4OkGtjoFScIwQptFr8+vVX+DZJWnJykItJFtg2BW9JA4WkjWFMQh+gJMIaUUwIeiFO1MICyZiIpUlFSYrHDUFtKzLYTh6aLDUymxSSiA2zjnQugKNr5un5lKMlbY/p+i57nkflKja8HdSZ49X6aLfRdET6ThtI5i/nuFyniJU7a2/3unOqePU3hSy6HU3mLb+XkhcVwhjrt/hu1lo7JPVmh8IKKFQDp5rriFCtoz2LwdSndzczf5mS5oH9Q+JvkQoGVQbggg7ggjzWl94QVBieFU6tyC1387Oy7x2d4hTaCrJ+lK16498x3ypuIcNNJsmpaDL/dPLR/dkJLbbxCezhLCzOajntMdphDWeYkrSdhlTBs3NWfBdah6MHmXH7IbE4KmxzWinmLjF3VDfzsrDC4cU2mwBdcgTYNtBJMkzN+qxk+pUlQNxFu+484VJicfAynTY/mr3FmViuMVcriL66Ll5pUhvCr0yr4kwfUjkqSphzmDuR/RGYjEIGpV5Fc2TtnXhJrQ7EU5QToXamKPNBPrqkgqm0ggvUdbEIOpiUM/Eoqx2CcgqrivBCPrSVC50rpRlBIGyLF1YaUTwPByZhVr3Z3QNB9VruD4TKzrzRZaVCWSVstmNgAddtFd8PowFUYdsmOq0OGbZaxRt2KTZZUVM0oTCvRuEElNICw2m2AiKVNRtCssDS3KIlYNkuGwyPpthR5wE33yMkDbDGlC43EQI528N1JSKq8XVlytIwWNKpZd94hcM+WgKRysgMWiTbf7hOLrnu+6SShaI8U64/uH0UtF1/NJJUaFQOqloG58EklGQQN/BTtCSStGJDm6rI4wZcblb2WmpSlosDJMyBqkkouxrEWHB6zi+pJJu4XJP8AyIvEPPvYm3uaxjafetvCSSk+gfqPvEFq7rHe2Qsw79q/iupLi5ujoYfsY6odPW6BqFJJIHVgCVDc9yFqldSRYG2CVTdRBJJNRAse3RR1TZJJaXZUugfAa/5D6ra4L4UkluXZzpdItuEj7/VX1PQJJImMBMIwm/h9FZYDQpJIqBMsGahWNDZJJGh2CZPUNvNcparqSODDW/CVTYrUpJKvBPIVg/hUjzdcSVLoj7P/2Q=="/>
          <p:cNvSpPr>
            <a:spLocks noChangeAspect="1" noChangeArrowheads="1"/>
          </p:cNvSpPr>
          <p:nvPr/>
        </p:nvSpPr>
        <p:spPr bwMode="auto">
          <a:xfrm>
            <a:off x="155575" y="-808038"/>
            <a:ext cx="2705100" cy="1695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9704" name="Picture 8" descr="http://i.telegraph.co.uk/multimedia/archive/01505/Stacy_Rhymes_1505867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40266" y="2132856"/>
            <a:ext cx="3461398" cy="2167137"/>
          </a:xfrm>
          <a:prstGeom prst="rect">
            <a:avLst/>
          </a:prstGeom>
          <a:noFill/>
        </p:spPr>
      </p:pic>
      <p:pic>
        <p:nvPicPr>
          <p:cNvPr id="29706" name="Picture 10" descr="http://www.britishlivertrust.org.uk/data/5/content/1/1716/imgs/article-1036399-0200886200000578-458_468x68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35810" y="2182826"/>
            <a:ext cx="1393318" cy="2038261"/>
          </a:xfrm>
          <a:prstGeom prst="rect">
            <a:avLst/>
          </a:prstGeom>
          <a:noFill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A2253DF-EFFF-83DD-61AA-39EE3D9650C0}"/>
              </a:ext>
            </a:extLst>
          </p:cNvPr>
          <p:cNvSpPr txBox="1"/>
          <p:nvPr/>
        </p:nvSpPr>
        <p:spPr>
          <a:xfrm>
            <a:off x="2051720" y="4437891"/>
            <a:ext cx="2827735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3800" b="1" u="sng" dirty="0">
                <a:solidFill>
                  <a:srgbClr val="FF0000"/>
                </a:solidFill>
                <a:latin typeface="Songti TC" panose="02010600040101010101" pitchFamily="2" charset="-120"/>
                <a:ea typeface="Songti TC" panose="02010600040101010101" pitchFamily="2" charset="-120"/>
              </a:rPr>
              <a:t>24</a:t>
            </a:r>
            <a:endParaRPr lang="en-US" sz="13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765066"/>
          </a:xfr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>
            <a:normAutofit fontScale="90000"/>
          </a:bodyPr>
          <a:lstStyle/>
          <a:p>
            <a:pPr lvl="0"/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</a:rPr>
              <a:t>On average, how many people end up in UK hospitals after drinking alcohol on a typical night? 3000, 300, 30 </a:t>
            </a:r>
          </a:p>
        </p:txBody>
      </p:sp>
      <p:pic>
        <p:nvPicPr>
          <p:cNvPr id="18434" name="Picture 2" descr="Bar chart show rising number of alcohol related hospital admissio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1844824"/>
            <a:ext cx="2914650" cy="421005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012160" y="2780928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C00000"/>
                </a:solidFill>
                <a:latin typeface="Songti TC" panose="02010600040101010101" pitchFamily="2" charset="-120"/>
                <a:ea typeface="Songti TC" panose="02010600040101010101" pitchFamily="2" charset="-120"/>
              </a:rPr>
              <a:t>1 million per year is 3000 per night!</a:t>
            </a:r>
          </a:p>
        </p:txBody>
      </p:sp>
      <p:cxnSp>
        <p:nvCxnSpPr>
          <p:cNvPr id="8" name="Straight Arrow Connector 7"/>
          <p:cNvCxnSpPr>
            <a:stCxn id="6" idx="1"/>
          </p:cNvCxnSpPr>
          <p:nvPr/>
        </p:nvCxnSpPr>
        <p:spPr>
          <a:xfrm flipH="1" flipV="1">
            <a:off x="5652120" y="2996952"/>
            <a:ext cx="360040" cy="1071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What is Wrong with the Liver on the Left</a:t>
            </a:r>
          </a:p>
        </p:txBody>
      </p:sp>
      <p:pic>
        <p:nvPicPr>
          <p:cNvPr id="32770" name="Picture 2" descr="http://usermeds.com/static/e0cae5d3b1c566e7f71414ccdfd31b78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988840"/>
            <a:ext cx="4029075" cy="2876551"/>
          </a:xfrm>
          <a:prstGeom prst="rect">
            <a:avLst/>
          </a:prstGeom>
          <a:noFill/>
        </p:spPr>
      </p:pic>
      <p:pic>
        <p:nvPicPr>
          <p:cNvPr id="32772" name="Picture 4" descr="http://t1.gstatic.com/images?q=tbn:ANd9GcQBmLR9xjODWfgeC64dyCeSOKAumIOMlDdsCg4tIEmrhKNbTHzBs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3" y="1988840"/>
            <a:ext cx="3888429" cy="288032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508104" y="5071030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Songti TC" panose="02010600040101010101" pitchFamily="2" charset="-120"/>
                <a:ea typeface="Songti TC" panose="02010600040101010101" pitchFamily="2" charset="-120"/>
              </a:rPr>
              <a:t>Healthy Liver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03648" y="5157192"/>
            <a:ext cx="21194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C00000"/>
                </a:solidFill>
                <a:latin typeface="Songti TC" panose="02010600040101010101" pitchFamily="2" charset="-120"/>
                <a:ea typeface="Songti TC" panose="02010600040101010101" pitchFamily="2" charset="-120"/>
              </a:rPr>
              <a:t>Liver Cirrhosis</a:t>
            </a:r>
          </a:p>
          <a:p>
            <a:r>
              <a:rPr lang="en-GB" b="1" dirty="0">
                <a:solidFill>
                  <a:srgbClr val="C00000"/>
                </a:solidFill>
                <a:latin typeface="Songti TC" panose="02010600040101010101" pitchFamily="2" charset="-120"/>
                <a:ea typeface="Songti TC" panose="02010600040101010101" pitchFamily="2" charset="-120"/>
              </a:rPr>
              <a:t>Scarring of the Liver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426170"/>
          </a:xfrm>
          <a:solidFill>
            <a:srgbClr val="FADCD6"/>
          </a:solidFill>
        </p:spPr>
        <p:txBody>
          <a:bodyPr>
            <a:normAutofit fontScale="90000"/>
          </a:bodyPr>
          <a:lstStyle/>
          <a:p>
            <a:pPr lvl="0"/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</a:rPr>
              <a:t>Alcohol mainly affects 2 key organs, what are they?</a:t>
            </a:r>
          </a:p>
        </p:txBody>
      </p:sp>
      <p:pic>
        <p:nvPicPr>
          <p:cNvPr id="1026" name="Picture 2" descr="Tissues and Organs - Fundamentals - MSD Manual Consumer Version">
            <a:extLst>
              <a:ext uri="{FF2B5EF4-FFF2-40B4-BE49-F238E27FC236}">
                <a16:creationId xmlns:a16="http://schemas.microsoft.com/office/drawing/2014/main" id="{3D99AC4F-2C2D-8590-39B6-A81F9ABCC7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8203" y="1988840"/>
            <a:ext cx="4537249" cy="4694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2088232"/>
          </a:xfrm>
          <a:solidFill>
            <a:srgbClr val="FFFCDE"/>
          </a:solidFill>
        </p:spPr>
        <p:txBody>
          <a:bodyPr>
            <a:normAutofit fontScale="90000"/>
          </a:bodyPr>
          <a:lstStyle/>
          <a:p>
            <a:pPr lvl="0"/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</a:rPr>
              <a:t>Drinking alcohol in pregnancy increases the risk of foetal alcohol syndrome. What are the symptoms?</a:t>
            </a:r>
          </a:p>
        </p:txBody>
      </p:sp>
      <p:pic>
        <p:nvPicPr>
          <p:cNvPr id="16386" name="Picture 2" descr="http://kidstoadopt.org/wp-content/uploads/2011/02/fetalalcoholsyndrome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1852" y="2689360"/>
            <a:ext cx="2862674" cy="3835983"/>
          </a:xfrm>
          <a:prstGeom prst="rect">
            <a:avLst/>
          </a:prstGeom>
          <a:noFill/>
        </p:spPr>
      </p:pic>
      <p:pic>
        <p:nvPicPr>
          <p:cNvPr id="16388" name="Picture 4" descr="http://www.thepregnancyzone.com/wp-content/uploads/2007/09/fetal-alcohol-syndrom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65714"/>
            <a:ext cx="2592288" cy="38596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568952" cy="2344910"/>
          </a:xfrm>
          <a:solidFill>
            <a:srgbClr val="FADCD6"/>
          </a:solidFill>
        </p:spPr>
        <p:txBody>
          <a:bodyPr>
            <a:noAutofit/>
          </a:bodyPr>
          <a:lstStyle/>
          <a:p>
            <a:pPr lvl="0" algn="l"/>
            <a:r>
              <a:rPr lang="en-GB" sz="2800" dirty="0">
                <a:latin typeface="Songti TC" panose="02010600040101010101" pitchFamily="2" charset="-120"/>
                <a:ea typeface="Songti TC" panose="02010600040101010101" pitchFamily="2" charset="-120"/>
              </a:rPr>
              <a:t>Put these drinks in order of the number of units of alcohol they contain; a shot of </a:t>
            </a:r>
            <a:r>
              <a:rPr lang="en-GB" sz="2800" dirty="0">
                <a:solidFill>
                  <a:srgbClr val="FF0000"/>
                </a:solidFill>
                <a:latin typeface="Songti TC" panose="02010600040101010101" pitchFamily="2" charset="-120"/>
                <a:ea typeface="Songti TC" panose="02010600040101010101" pitchFamily="2" charset="-120"/>
              </a:rPr>
              <a:t>whisky (25 ml of 40%), </a:t>
            </a:r>
            <a:r>
              <a:rPr lang="en-GB" sz="2800" dirty="0">
                <a:solidFill>
                  <a:schemeClr val="tx2">
                    <a:lumMod val="75000"/>
                  </a:schemeClr>
                </a:solidFill>
                <a:latin typeface="Songti TC" panose="02010600040101010101" pitchFamily="2" charset="-120"/>
                <a:ea typeface="Songti TC" panose="02010600040101010101" pitchFamily="2" charset="-120"/>
              </a:rPr>
              <a:t>a pint of cider (570 ml of 8%)</a:t>
            </a:r>
            <a:r>
              <a:rPr lang="en-GB" sz="2800" dirty="0">
                <a:latin typeface="Songti TC" panose="02010600040101010101" pitchFamily="2" charset="-120"/>
                <a:ea typeface="Songti TC" panose="02010600040101010101" pitchFamily="2" charset="-120"/>
              </a:rPr>
              <a:t>, </a:t>
            </a:r>
            <a:r>
              <a:rPr lang="en-GB" sz="2800" dirty="0">
                <a:solidFill>
                  <a:srgbClr val="C00000"/>
                </a:solidFill>
                <a:latin typeface="Songti TC" panose="02010600040101010101" pitchFamily="2" charset="-120"/>
                <a:ea typeface="Songti TC" panose="02010600040101010101" pitchFamily="2" charset="-120"/>
              </a:rPr>
              <a:t>a large glass of red wine (250 ml of 12%)</a:t>
            </a:r>
            <a:r>
              <a:rPr lang="en-GB" sz="2800" dirty="0">
                <a:latin typeface="Songti TC" panose="02010600040101010101" pitchFamily="2" charset="-120"/>
                <a:ea typeface="Songti TC" panose="02010600040101010101" pitchFamily="2" charset="-120"/>
              </a:rPr>
              <a:t> and </a:t>
            </a:r>
            <a:r>
              <a:rPr lang="en-GB" sz="2800" dirty="0">
                <a:solidFill>
                  <a:srgbClr val="002060"/>
                </a:solidFill>
                <a:latin typeface="Songti TC" panose="02010600040101010101" pitchFamily="2" charset="-120"/>
                <a:ea typeface="Songti TC" panose="02010600040101010101" pitchFamily="2" charset="-120"/>
              </a:rPr>
              <a:t>a pint of strong lager (570 ml of 5%)</a:t>
            </a:r>
          </a:p>
        </p:txBody>
      </p:sp>
      <p:pic>
        <p:nvPicPr>
          <p:cNvPr id="17410" name="Picture 2" descr="http://www.bitterwallet.com/wp-content/uploads/2011/04/pint-of-lag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17916" y="2533550"/>
            <a:ext cx="2558058" cy="2558058"/>
          </a:xfrm>
          <a:prstGeom prst="rect">
            <a:avLst/>
          </a:prstGeom>
          <a:noFill/>
        </p:spPr>
      </p:pic>
      <p:pic>
        <p:nvPicPr>
          <p:cNvPr id="17412" name="Picture 4" descr="http://blogupnorth.files.wordpress.com/2011/05/product-redwin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01692" y="3368072"/>
            <a:ext cx="2016224" cy="3020776"/>
          </a:xfrm>
          <a:prstGeom prst="rect">
            <a:avLst/>
          </a:prstGeom>
          <a:noFill/>
        </p:spPr>
      </p:pic>
      <p:pic>
        <p:nvPicPr>
          <p:cNvPr id="17414" name="Picture 6" descr="http://www.alcohollearningcentre.org.uk/alcoholeLearning/learning/IBA/Module1_v2/D/jpg/alc_05_l3_me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3941" y="2996952"/>
            <a:ext cx="2286124" cy="2344910"/>
          </a:xfrm>
          <a:prstGeom prst="rect">
            <a:avLst/>
          </a:prstGeom>
          <a:noFill/>
        </p:spPr>
      </p:pic>
      <p:pic>
        <p:nvPicPr>
          <p:cNvPr id="17416" name="Picture 8" descr="http://t2.gstatic.com/images?q=tbn:ANd9GcTSp0GiFgR5mdbK9_50CF4kAnoSxJ6f3gsS-P2r9Hg4b1U78TvmK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4005064"/>
            <a:ext cx="831073" cy="14177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CC6C6"/>
          </a:solidFill>
        </p:spPr>
        <p:txBody>
          <a:bodyPr>
            <a:normAutofit/>
          </a:bodyPr>
          <a:lstStyle/>
          <a:p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</a:rPr>
              <a:t>Why do Drunks Get a Hangover?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6707088" cy="3701008"/>
          </a:xfrm>
        </p:spPr>
        <p:txBody>
          <a:bodyPr>
            <a:normAutofit lnSpcReduction="10000"/>
          </a:bodyPr>
          <a:lstStyle/>
          <a:p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</a:rPr>
              <a:t>Too much liquid in the brain</a:t>
            </a:r>
          </a:p>
          <a:p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</a:rPr>
              <a:t>Dehydration makes the brain shrink away from the skull</a:t>
            </a:r>
          </a:p>
          <a:p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</a:rPr>
              <a:t>A dodgy pint</a:t>
            </a:r>
          </a:p>
          <a:p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</a:rPr>
              <a:t>Drunk people are more likely to bang their head</a:t>
            </a:r>
          </a:p>
          <a:p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</a:rPr>
              <a:t>Fighting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59719"/>
            <a:ext cx="8856984" cy="201622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lvl="0"/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</a:rPr>
              <a:t>Which of these would be a safe amount for an adult female to drink in one evening?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99592" y="2276872"/>
            <a:ext cx="2467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 x single rum and cokes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422907" y="2557252"/>
            <a:ext cx="2723795" cy="3717032"/>
            <a:chOff x="827584" y="2780928"/>
            <a:chExt cx="2723795" cy="3717032"/>
          </a:xfrm>
        </p:grpSpPr>
        <p:pic>
          <p:nvPicPr>
            <p:cNvPr id="30722" name="Picture 2" descr="http://t1.gstatic.com/images?q=tbn:ANd9GcTdqcTrLT4YxoOxiXrcVQu-MzCKseYEQJjB_hhUwSApZDMyN8o1s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27584" y="2780928"/>
              <a:ext cx="1212364" cy="1555255"/>
            </a:xfrm>
            <a:prstGeom prst="rect">
              <a:avLst/>
            </a:prstGeom>
            <a:noFill/>
          </p:spPr>
        </p:pic>
        <p:pic>
          <p:nvPicPr>
            <p:cNvPr id="4" name="Picture 2" descr="http://t1.gstatic.com/images?q=tbn:ANd9GcTdqcTrLT4YxoOxiXrcVQu-MzCKseYEQJjB_hhUwSApZDMyN8o1s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195736" y="2780928"/>
              <a:ext cx="1212364" cy="1555255"/>
            </a:xfrm>
            <a:prstGeom prst="rect">
              <a:avLst/>
            </a:prstGeom>
            <a:noFill/>
          </p:spPr>
        </p:pic>
        <p:pic>
          <p:nvPicPr>
            <p:cNvPr id="30724" name="Picture 4" descr="http://www.tripsource.com/images/photos/Eric/England/pint%20&amp;%20half%20pint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99592" y="4509120"/>
              <a:ext cx="2651787" cy="1988840"/>
            </a:xfrm>
            <a:prstGeom prst="rect">
              <a:avLst/>
            </a:prstGeom>
            <a:noFill/>
          </p:spPr>
        </p:pic>
      </p:grpSp>
      <p:sp>
        <p:nvSpPr>
          <p:cNvPr id="7" name="TextBox 6"/>
          <p:cNvSpPr txBox="1"/>
          <p:nvPr/>
        </p:nvSpPr>
        <p:spPr>
          <a:xfrm>
            <a:off x="422907" y="6381328"/>
            <a:ext cx="3645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 pint of Guinness and a half of cider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4146206" y="2735778"/>
            <a:ext cx="2723795" cy="3717032"/>
            <a:chOff x="827584" y="2780928"/>
            <a:chExt cx="2723795" cy="3717032"/>
          </a:xfrm>
        </p:grpSpPr>
        <p:pic>
          <p:nvPicPr>
            <p:cNvPr id="10" name="Picture 2" descr="http://t1.gstatic.com/images?q=tbn:ANd9GcTdqcTrLT4YxoOxiXrcVQu-MzCKseYEQJjB_hhUwSApZDMyN8o1s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27584" y="2780928"/>
              <a:ext cx="1212364" cy="1555255"/>
            </a:xfrm>
            <a:prstGeom prst="rect">
              <a:avLst/>
            </a:prstGeom>
            <a:noFill/>
          </p:spPr>
        </p:pic>
        <p:pic>
          <p:nvPicPr>
            <p:cNvPr id="12" name="Picture 4" descr="http://www.tripsource.com/images/photos/Eric/England/pint%20&amp;%20half%20pint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99592" y="4509120"/>
              <a:ext cx="2651787" cy="1988840"/>
            </a:xfrm>
            <a:prstGeom prst="rect">
              <a:avLst/>
            </a:prstGeom>
            <a:noFill/>
          </p:spPr>
        </p:pic>
      </p:grpSp>
      <p:sp>
        <p:nvSpPr>
          <p:cNvPr id="13" name="TextBox 12"/>
          <p:cNvSpPr txBox="1"/>
          <p:nvPr/>
        </p:nvSpPr>
        <p:spPr>
          <a:xfrm>
            <a:off x="4399065" y="2311787"/>
            <a:ext cx="2225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 single rum and coke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11838" y="6387034"/>
            <a:ext cx="1214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All 4 drinks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  <a:solidFill>
            <a:srgbClr val="FADCD6"/>
          </a:solidFill>
        </p:spPr>
        <p:txBody>
          <a:bodyPr>
            <a:normAutofit fontScale="90000"/>
          </a:bodyPr>
          <a:lstStyle/>
          <a:p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</a:rPr>
              <a:t>Which of these is a sign of severe liver damage?</a:t>
            </a:r>
          </a:p>
        </p:txBody>
      </p:sp>
      <p:sp>
        <p:nvSpPr>
          <p:cNvPr id="6" name="Title 1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2764904"/>
          </a:xfrm>
        </p:spPr>
        <p:txBody>
          <a:bodyPr>
            <a:normAutofit fontScale="97500"/>
          </a:bodyPr>
          <a:lstStyle/>
          <a:p>
            <a:pPr lvl="0"/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</a:rPr>
              <a:t>The whites of the eyes have gone yellow</a:t>
            </a:r>
          </a:p>
          <a:p>
            <a:pPr lvl="0"/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</a:rPr>
              <a:t>Bleeding that won’t stop </a:t>
            </a:r>
          </a:p>
          <a:p>
            <a:pPr lvl="0"/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</a:rPr>
              <a:t>Tiredness and painful belly </a:t>
            </a:r>
          </a:p>
          <a:p>
            <a:pPr lvl="0"/>
            <a:r>
              <a:rPr lang="en-GB" dirty="0">
                <a:latin typeface="Songti TC" panose="02010600040101010101" pitchFamily="2" charset="-120"/>
                <a:ea typeface="Songti TC" panose="02010600040101010101" pitchFamily="2" charset="-120"/>
              </a:rPr>
              <a:t>Any or all of the above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  <a:solidFill>
            <a:srgbClr val="CCC6C6"/>
          </a:solidFill>
        </p:spPr>
        <p:txBody>
          <a:bodyPr>
            <a:noAutofit/>
          </a:bodyPr>
          <a:lstStyle/>
          <a:p>
            <a:pPr lvl="0"/>
            <a:r>
              <a:rPr lang="en-GB" sz="3600" dirty="0">
                <a:latin typeface="Songti TC" panose="02010600040101010101" pitchFamily="2" charset="-120"/>
                <a:ea typeface="Songti TC" panose="02010600040101010101" pitchFamily="2" charset="-120"/>
              </a:rPr>
              <a:t>Stacy Rhymes started drinking at the age of 14. How old was she when she had drunk herself to death 18, 24, 30 or 36?</a:t>
            </a:r>
          </a:p>
        </p:txBody>
      </p:sp>
      <p:pic>
        <p:nvPicPr>
          <p:cNvPr id="29698" name="Picture 2" descr="http://t1.gstatic.com/images?q=tbn:ANd9GcRXqLKLiyRZbmnRgBuXw_VactHnGNs2MFvvOuuo7eubOCI91KyuQ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2564904"/>
            <a:ext cx="1733550" cy="2628900"/>
          </a:xfrm>
          <a:prstGeom prst="rect">
            <a:avLst/>
          </a:prstGeom>
          <a:noFill/>
        </p:spPr>
      </p:pic>
      <p:sp>
        <p:nvSpPr>
          <p:cNvPr id="29700" name="AutoShape 4" descr="data:image/jpeg;base64,/9j/4AAQSkZJRgABAQAAAQABAAD/2wCEAAkGBhQSERUUExQVFRUWGBQVFRUXGBUXFBQXFxQWFBoUGBUXHCYeFxojGRUUHy8gIycpLCwsFx4xNTAqNSYrLCkBCQoKDgwOGg8PGikcHBwpKSkpLCkpKSksKSkpKSkpKSksKSkpKSkpKSwpKSkpKSkpKSwpLCkpKSkpKSksLCkpKf/AABEIALIBHAMBIgACEQEDEQH/xAAcAAABBQEBAQAAAAAAAAAAAAAEAAIDBQYBBwj/xAA8EAABAwIEAwUGAwgCAwEAAAABAAIRAyEEEjFBBVFhInGBkfAGEzKhscFC0eEHFCNSYnKCkkPxFaLCFv/EABkBAAIDAQAAAAAAAAAAAAAAAAMEAAECBf/EACMRAAICAgIBBQEBAAAAAAAAAAABAhEDIRIxQQQTIjJRcWH/2gAMAwEAAhEDEQA/APU8ic1ikAToRgBG1q6WKRoXYVFobTFk9dDV2Flm0ROVdjHIvEVEJTZmcsWaSH0MOfdxmLZJc+BJdNmidgAFNhsEwXiTzd+SkI0T6bkRGGdfTGuUT3CRtY7ICrewFrqxcqzESD5qn0WiLOWiBdt+w7Qf2u1ae63RSNdN2kmNWn42+XxDqFC58rlHDuqNlghzTHb7DmnZw6FDsITVcQ06vAjWD2tOX3VfhmPqAkgsYQIptnM8k6Oebw3Ugaq4ocMLnVDUvmIAGhDbGSRqZVhk9dd1mWyLRmKnDZYQWiM7nm2pLYjui/gqvFcBljD/AEOceQGbsjvK27hz8PKPugqjWi3cBPTT5paaQeLZjMfgH5GNccsC8/GZ0kbWWa4hwwSSbWv4bL0SthA9xOsak85uepVJxTBBoByc8uYH/aNhylAnHyGg10ee16ZiGCP6iJce4aBE0uDvIgvgWjMWxbWAVZYp7gTEA6SRfnbYFVGJpvJkun+4oSyNBeFmi4RxaphbUq7hzHxU3bXYSR4iFpOHftEqSBVbTeObZpv8jLT8l5S8kHVpjSSG+VlPhce5hH2qE25RCPjztA5YUz6A4TxmlXE03X/Ew2e3a4+4srULwjhHFnAtMkOaSWObAe06TycIsQRcWK9Y4B7T+/Pu3tLKkAg2y1LSct5B3ynwJT8ZckJTg4sv5SzJhculbBWdlJIBIqyxLhKcF0qiDF2F1clWQ5CWVIlKSoQroTgF2EgEQGdBXYTQU6VCzoSek1cebLDNorcSZKlwrIHU/QKBzZKmw5KHHs0TJ0Ju66XIpkcHIHGt38P1U73KKQ4a8r6AdZ5LMtoryB4O7ocJBsbWPjzV/h8OB+H1sJ3VXwbhcOc94gglrLzAi5F4IPNXoCHEKxoYmOAT6lUD8hclDOzk3hotN5d1AGk9VJMpHMQ2yrsSyZ6eoVhiHW19clVVakJDLKmNY1ZV4gPkxMbKoxb6gPxu07QmQ7lqrXF4qJGyp8Q+dFzsk3+j8IruioxNWbOaCDBJAh4vEzuOioMfUcPwscLxALHC/PmtNVbGvgqnFsBBkej1Q1kfkP7SZl6lUzNwQQQDBMgyL6HRMrYol5c+HFxLiYDZPO1gjcdg+VxyQAbsRITUJJoDOHFlrw2ox0AHtbXh0HYcwtlw6tV7OSq5jmzE/CHRo/KJEi0hedtwJBEafhPz1G603AeJlxFOqS2qABTfp7y57LibZo809hkJ5Ynsns1xX39GXNLKrCGVWE5i14aD8Ys8EEOBGx5q2asb7H8Y7ZovEPe0Frvwv92IsBp2R5grZARZPpnOkqY6UoSC6rIJJxXCUlRDgToSASJUJQ1dSATlCgLKkWp+VODUWzBAGJVxAlEhqFxlW0KrshHTem1allEypCdTuUNhUMqANtuuUXJlW5JXaIVLsthQuoqhT2usoav1RGDQJi8QWhuUS5zsjBzcRN+QgGeileTAcA2IggZiGmIMEXLfmEHUM1BzaxwHQ1CAfHK2PFLCSXho0c7K4EA9TrppqgthqNFhGw1vcEQmsCTioRkdatlB9egqx+NPPdFYs2VLiHmNOaWySYfHFMWK4hrF1WVcYYv1IlQ16l7/AF6oDFV7b6fquXlm2PwgiHiHE45eEbqu/wDIb+u9Q410n9UE4wkm3Z0Y41RYuxc280NU9FQ0aqlzLJpriA4qjuPV1WV6IPLod/1V1idFVYlkjTS/6pjEwOZWrIcI4sMHQ6jVpGzh1Ct6DgW5gJA+IG5ado+qrcJUHwv0/m5dSNwisI/I4tJiRE7DcTzaea6OOVHPmjYYPGQxj8ziA6m7M0w9rm1GOL+ogODhyJXqjXybegb/AEXhlLihouc1wGVwJbNwMzYLDz6HqvWqXGWto0HNv71rXAgSMoYJtIvJAXTxyTRzc0GX0pKpw/HaZgF8H+prh5HRWVGsHfCQe4g/REAkic0Li6qLESuALqWZQh1KVwrkKFkYSJhR+9THVESgdiq10HUupX6KJ5VmSKERTpwOpTMO2T3XP5Kd7v0WGgqYI9qTFK5qjyqktkbOhyiefPbxTnJobcf5fJpIVspdlbUdDXuFzD3DeQ2w07ipOA0ZrBwILAyWbETEgjcCbHqo2uhjf7W6dQCfupvZ+GPJPZaGuDe4uEQPNBfYddGmATHFUvFfa+jh2y4VLaw2Y77rNVv2s4ciwqTyy7c56ckOWWC1ZcccpeDXY3EgWVPiKoF1nne2dGrBbUbz3B8igqnFs2/OOS52X1FD+PBosq1dpd38/wAlBiCLnfZU37yQZ+6ircVi2+qReSx2OF+A3FU41tYjn1VVWaNlBX4hO6H/AHqUNpsYiuPbCg1ShQMqgGNI1RWWRssNUbbQLVtqhatKe8adUe7D9OSgq0LIuMFldoqmMuRvy5jfxTfe2yyNo5Ry6IrGuA3g7GOm/wCar8VUabkgncNtfmTzT8OjnsmZjS5mRxOZu+8DQ+Gi1vsrxT3lNjRUJyNDIjQgk2J7/ksG7FXBjLA1a2J5yVrv2e1JdUtBygAAaAkyT1KNGTTBZIqj0LCPcBoCOclXuGxTWiajQ3+p2UT5XJWfZiWsB0LgbDu5rj8SXmZ9ck5CYjKOzaUMS1wlpkKcFZ7hlYtF/XirmnXCZW0BegiV1Rh8p4UKOhdhIJSqNICITYTmlKEYERkISqYRrhAQQbmfG2/cFRAmi3K3q656egkSpHXTCFCyJy4DClcVA90qidnMyjrV7GNbfIpzaajrU/usM1WyrquygjZvPUAXgj8VzYq24YwZHOvJcQdAYYB2baXMwqzFYcuytIkw49crbEd0kT3IrD1hTwrqkyHOq1Z6E5RH+IlAm6TYeCtpFJ7Svp3EAE8teV77rz3H0GAmR9AVe8WxjCM9SpVc50kYagGB7Gz2XVqzpyZtYA33XnWO46HPJpiqxuwdUFSB4tErkvHKbs62OcMaplt/41rjLDB6omhRqNjkLd/cqGhxm/a/2FvMLXexTDiq/uhplc8nkAQEKeOa0McoVyRJUJifUqrxlZwkjkVvPaP2dbQZLSfHviFi69GR3Jdx4SqQbFNSjaMrXxb5dr06WUDcVW2J81Y4rFNDoGyDq8SjkF0YbWkLyV9siZjq4OridefmjcPxys03nyQbeISUbhsS10K5pVuJUY/6aPhXtEypDahyuOhPwk8uhVtiqEBZihw5tSxNucTCusBTqNblLszfwzOYdD0SlRTtFytFVx2nlE6aTy7ln61YZrz1Wv4/hs9J0agSPC/5rD1Wo+KmgMlWwg1epnzEK79nOI1GZsrwATsDJtzWZlXPBG37x90WSpApbRs+G4wlxibxJ130habAsLiLm2slY3A9nTU2A+y2XC2loA33/JFxikzQ4d1kfhqpmFTUqiNwtczbuTkWLNWaCiVOELhyiJRjHQ+VyVxKFCWBGy6SlUTWlFMsjxLrJUaWVt9Tc/YeC5lzO6Nu77BPrPVGR6ZUcmZ0111CzjymtpqVjVx7lDREWeuSZUbP2/VTEqJ7u5ZZaK+rTc0hwnM2C2DfkG9QSbhXj8AwsDC0FrQG5doA0+qrKFLPVZyDg4/4AkfOFcuqCD+nP6oD2FRlvaHhDabHmhhx/EFMPLPiIpnM3MLyAvEeK8Ah5ysqCSey5txfS2vivoXiGPa0G0np91kMXhq+IqEUaQAMS8iB/sdElmVS+I7haa+R4w7gtSQMj5JsI7RPcvcP2XexDsHSNWsP41UAZd2Ux2g3+4m5V17P+yVLDdo/xKp+J5uZ/lbOivMTXyMLtDGm/ci48cluZnNmUvjAxftxUk9uzdmg9p1t+QWD4hTlhDQB/L+S0ftNjjml1p56lZHHVS6+gHLbquVmknkbOlgxyUEjF4sGTzQbGyb2+a0WJwQd6+aAfhdogpyGVVReTC7Kd1RwNiUWyoWiXRt2gRI8FP8Au/QFS0sN/SPrCK8iraFlhmnph3C+LcyPzWpwOMzC/rZZajw3eIPdZXHDKBGpO652bjdofjBtbLnEiWOHMH6Lz/EGCt6XQI9aLBY4Q49CR81r072wGVUiDNdX/DGwJ0JEBU2EwhcZ2HNWTahjLvYBMzYs4urNVwJuZ8kWaLA7np3LX4V5i+qzXDcKKTWi8Aakxc6meXRXuCeTcXG06meXNahKhWaLzCdqNvWiusIyFV4VsQenqEe2r62TUHrYuyyp1UUx6qKdS6saATUWBaC2hOTGlOVmQV+igzxKnahns7XQXKKUOYMojc3KbVck5RvNlRdCzKRgQ8wp2FQscmuK6o3OUKGVH/VREpEXXSbIbNpDsHUh7Y/F7zya0f8A0fkiMQwuEAxef+0Hw+mTUbHKqOgBDbz3wEbWq2S09BYgjsM0a3O8n7LjuIBoiOgA3OwHO6FxNVxnIDY3cSGsG13mw7hJQjKlKg9r8TXDXCcrQXNF94INR39xDRyWFf8AAuv6aPDVDIBjN+KNG7x381Xe13HKeHoy7tOccrWjSRclx2AH2Qn/AOuwlOnUdRcKhYC7Kxrw5x0HbeNepNlieL8XdjaTa1RuR7ZbUp3IYQZBbNy0iL81XqMyhB8dsJ6bA8mROWkir4nxJ1c5nQImB09BVOJxkWIsgKntFkd2qLsvOYdHOCIRFarTq0i9hIHJwhwMaR+S5HtSW5eTvOUW+K8EL33nb7JlWgHDTr1UWDqS2CiTr0Wnpm1tFa/DFp6KbDt9fojizouDC7hW8mtlcFYdgwjWsy+rITDN9dyJe+yWZJOujr3rI42kDVceplaOrWgFZXF1yHEcyfJM+nTti2VprYq+KiGtsPmesqw4G3M6TLibNaNXEm99rbqmqGSFpPZtoaQ4kCJknYfZNSpIVnJ1RsMPw9ohz4Okt/429wNyep1WmwDc14gAQ0RCouFYU1TncIZq1psXcnEcuS01AQIWscbOfNhdN3JTscoKYRdFvinABLRYrHDlBsai6LrIsOzDDGlOlRNenSi0CBGOXK40UVN91PUu3uuiFg+ZMzaps3TZuqLsTk+m+yie5MpVFCBZKienF6ie5QlHJXKzrJMN0yqVlmiTAxLTeQ57fCowH6sRlRo1Prw3QGGqQ8CfigdxaC8HzBXcfxDKIHIEnWegS+VqKthIJydFdxniD4hpLQJgz2xOva/D/jCzPDeAPr1JIIBd2nXl19SZkmN1f4g5yBGvzlW+CApDLudfy7khx92Vyeh5S9qPxWwnCcIpUqeQMaWxcOE5v7p1WL9u+CspMa6iC0k5A0TprA6K5457c08OC1gFSpveGN7z+I9FieL/ALQcQ4O7dOIBAyMtPzWs7xuPFG/S4czly8f6YrGMcHdoIT93k6n1sjsXj6lQlzyCfCw7gmUiCk02kdlxG0qWXREt/LwSpiRcRrIK7Rb1Q2y4slDJ/TZSspwnMgBSCmboDZGzrBGic82XAyyhxdSAotgXKwOvUPXdZ3FGXmNLj5q4xlcAKoL7QE/hVKwM96G4anmeBy/6W49meEteS6Ja0wJ0e4amOTdlk+DYNz3BrdXnXk0XLvqvVuFYQMa1rRYCB3TN+u6LJXIRyypFth6cCEZSCGoNRtJiYhoRlsIpBFNMKAOgJZ0ZA2wkVURSeq+UbhGyjRMMOpFEQo6TIU0ohgpzZE0qkhCYgQV3D1IRa0UdqNgqJxRVZtuo18kM7QrJpDXGygabqR5UJULQWH2UbioxUXXuVFjwYUdRyTT67lFUqxrb6HuKjIDYuqZkai47xcW8FZYpgexr2iMzWvttIn6qpe/caC58FbcNdOHZP4czfCczf/UhKZY2mGg6ZUE+716wfuqTiPGK7g4Yek+q+CDliQDvJ0V7xSlm6ev+kPTq+6ZlaB169SkOnXgeX6eVY72e4nVk/utUCTt4xO5VNxXgOLpCX4etRmblrttb+K9gr+0jmzDgNiZv3arH8WxDqzpdiHEiYzOJA572UlkxxWh3HzyP5aR59RLmjtZgZMypcPxiD2le4ngrrkHMOaCdwMnUALPuwl9g7xSiviw3CYlrxIN/yRWRVlDh7aZkEzp0VnQfZJ5Er10XFsmplTMPgoACRa3fqpAghH0SuMqtx9W8Iyq+AqHiGL1PRExQtgJOgDH40Zsqha+bBVdR+Ylx3K13sjwHMRUeIA+Hqea6soKERBeobs0nslwTI0PcO0RvsOS2eGYqzDDQK4wzfshxQpklbDKDUU16HaVLTCbhHQvJk7QntKYCpGI1GCWnTmFcYakAEFg6O/krKm1bijLY+E6FxoSzrTMlTiGyJ80M10IxrD07lCcJ/UPIoxlMmpvnXdQPEEp1KhH4h5FPq0iYiCdDeJ81TNJgFVyjc9Oxkt+IFvUi3+wshSd1VWESJQ9OdUQ5eu5ldGqCaLk3HXEfLmoqbksSQqaKrYBsWm5IIZb4uyYB/qBVhwrEyCywORrnNuCMgDS6PGEOxnz1H0CL4PQHvibx7qpYmRBc0GJ7uaFOGjdjq1Cfoo6nCwW9pEOdkcWna3eNj5Qn4nEANlIuC7YwnLwYzjvsyDJaY5k6LBcQ4c6mSJBW09oOKEugaLLVHlzrlc3K4qXxO36eMktlRTrvboSnjEuNiVNicLBUTWfJYtMZ46HBStN0xoUgNllgqol94ne+6oQv6qOtiAAVShZhtHcbiFnOK4mRA3+iOr1teZVUGl7/AJBP4IJbYnmlqv0K4Fwn3jwXCw1HM7Bej4OkGtjoFScIwQptFr8+vVX+DZJWnJykItJFtg2BW9JA4WkjWFMQh+gJMIaUUwIeiFO1MICyZiIpUlFSYrHDUFtKzLYTh6aLDUymxSSiA2zjnQugKNr5un5lKMlbY/p+i57nkflKja8HdSZ49X6aLfRdET6ThtI5i/nuFyniJU7a2/3unOqePU3hSy6HU3mLb+XkhcVwhjrt/hu1lo7JPVmh8IKKFQDp5rriFCtoz2LwdSndzczf5mS5oH9Q+JvkQoGVQbggg7ggjzWl94QVBieFU6tyC1387Oy7x2d4hTaCrJ+lK16498x3ypuIcNNJsmpaDL/dPLR/dkJLbbxCezhLCzOajntMdphDWeYkrSdhlTBs3NWfBdah6MHmXH7IbE4KmxzWinmLjF3VDfzsrDC4cU2mwBdcgTYNtBJMkzN+qxk+pUlQNxFu+484VJicfAynTY/mr3FmViuMVcriL66Ll5pUhvCr0yr4kwfUjkqSphzmDuR/RGYjEIGpV5Fc2TtnXhJrQ7EU5QToXamKPNBPrqkgqm0ggvUdbEIOpiUM/Eoqx2CcgqrivBCPrSVC50rpRlBIGyLF1YaUTwPByZhVr3Z3QNB9VruD4TKzrzRZaVCWSVstmNgAddtFd8PowFUYdsmOq0OGbZaxRt2KTZZUVM0oTCvRuEElNICw2m2AiKVNRtCssDS3KIlYNkuGwyPpthR5wE33yMkDbDGlC43EQI528N1JSKq8XVlytIwWNKpZd94hcM+WgKRysgMWiTbf7hOLrnu+6SShaI8U64/uH0UtF1/NJJUaFQOqloG58EklGQQN/BTtCSStGJDm6rI4wZcblb2WmpSlosDJMyBqkkouxrEWHB6zi+pJJu4XJP8AyIvEPPvYm3uaxjafetvCSSk+gfqPvEFq7rHe2Qsw79q/iupLi5ujoYfsY6odPW6BqFJJIHVgCVDc9yFqldSRYG2CVTdRBJJNRAse3RR1TZJJaXZUugfAa/5D6ra4L4UkluXZzpdItuEj7/VX1PQJJImMBMIwm/h9FZYDQpJIqBMsGahWNDZJJGh2CZPUNvNcparqSODDW/CVTYrUpJKvBPIVg/hUjzdcSVLoj7P/2Q=="/>
          <p:cNvSpPr>
            <a:spLocks noChangeAspect="1" noChangeArrowheads="1"/>
          </p:cNvSpPr>
          <p:nvPr/>
        </p:nvSpPr>
        <p:spPr bwMode="auto">
          <a:xfrm>
            <a:off x="155575" y="-808038"/>
            <a:ext cx="2705100" cy="1695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702" name="AutoShape 6" descr="data:image/jpeg;base64,/9j/4AAQSkZJRgABAQAAAQABAAD/2wCEAAkGBhQSERUUExQVFRUWGBQVFRUXGBUXFBQXFxQWFBoUGBUXHCYeFxojGRUUHy8gIycpLCwsFx4xNTAqNSYrLCkBCQoKDgwOGg8PGikcHBwpKSkpLCkpKSksKSkpKSkpKSksKSkpKSkpKSwpKSkpKSkpKSwpLCkpKSkpKSksLCkpKf/AABEIALIBHAMBIgACEQEDEQH/xAAcAAABBQEBAQAAAAAAAAAAAAAEAAIDBQYBBwj/xAA8EAABAwIEAwUGAwgCAwEAAAABAAIRAyEEEjFBBVFhInGBkfAGEzKhscFC0eEHFCNSYnKCkkPxFaLCFv/EABkBAAIDAQAAAAAAAAAAAAAAAAMEAAECBf/EACMRAAICAgIBBQEBAAAAAAAAAAABAhEDIRIxQQQTIjJRcWH/2gAMAwEAAhEDEQA/APU8ic1ikAToRgBG1q6WKRoXYVFobTFk9dDV2Flm0ROVdjHIvEVEJTZmcsWaSH0MOfdxmLZJc+BJdNmidgAFNhsEwXiTzd+SkI0T6bkRGGdfTGuUT3CRtY7ICrewFrqxcqzESD5qn0WiLOWiBdt+w7Qf2u1ae63RSNdN2kmNWn42+XxDqFC58rlHDuqNlghzTHb7DmnZw6FDsITVcQ06vAjWD2tOX3VfhmPqAkgsYQIptnM8k6Oebw3Ugaq4ocMLnVDUvmIAGhDbGSRqZVhk9dd1mWyLRmKnDZYQWiM7nm2pLYjui/gqvFcBljD/AEOceQGbsjvK27hz8PKPugqjWi3cBPTT5paaQeLZjMfgH5GNccsC8/GZ0kbWWa4hwwSSbWv4bL0SthA9xOsak85uepVJxTBBoByc8uYH/aNhylAnHyGg10ee16ZiGCP6iJce4aBE0uDvIgvgWjMWxbWAVZYp7gTEA6SRfnbYFVGJpvJkun+4oSyNBeFmi4RxaphbUq7hzHxU3bXYSR4iFpOHftEqSBVbTeObZpv8jLT8l5S8kHVpjSSG+VlPhce5hH2qE25RCPjztA5YUz6A4TxmlXE03X/Ew2e3a4+4srULwjhHFnAtMkOaSWObAe06TycIsQRcWK9Y4B7T+/Pu3tLKkAg2y1LSct5B3ynwJT8ZckJTg4sv5SzJhculbBWdlJIBIqyxLhKcF0qiDF2F1clWQ5CWVIlKSoQroTgF2EgEQGdBXYTQU6VCzoSek1cebLDNorcSZKlwrIHU/QKBzZKmw5KHHs0TJ0Ju66XIpkcHIHGt38P1U73KKQ4a8r6AdZ5LMtoryB4O7ocJBsbWPjzV/h8OB+H1sJ3VXwbhcOc94gglrLzAi5F4IPNXoCHEKxoYmOAT6lUD8hclDOzk3hotN5d1AGk9VJMpHMQ2yrsSyZ6eoVhiHW19clVVakJDLKmNY1ZV4gPkxMbKoxb6gPxu07QmQ7lqrXF4qJGyp8Q+dFzsk3+j8IruioxNWbOaCDBJAh4vEzuOioMfUcPwscLxALHC/PmtNVbGvgqnFsBBkej1Q1kfkP7SZl6lUzNwQQQDBMgyL6HRMrYol5c+HFxLiYDZPO1gjcdg+VxyQAbsRITUJJoDOHFlrw2ox0AHtbXh0HYcwtlw6tV7OSq5jmzE/CHRo/KJEi0hedtwJBEafhPz1G603AeJlxFOqS2qABTfp7y57LibZo809hkJ5Ynsns1xX39GXNLKrCGVWE5i14aD8Ys8EEOBGx5q2asb7H8Y7ZovEPe0Frvwv92IsBp2R5grZARZPpnOkqY6UoSC6rIJJxXCUlRDgToSASJUJQ1dSATlCgLKkWp+VODUWzBAGJVxAlEhqFxlW0KrshHTem1allEypCdTuUNhUMqANtuuUXJlW5JXaIVLsthQuoqhT2usoav1RGDQJi8QWhuUS5zsjBzcRN+QgGeileTAcA2IggZiGmIMEXLfmEHUM1BzaxwHQ1CAfHK2PFLCSXho0c7K4EA9TrppqgthqNFhGw1vcEQmsCTioRkdatlB9egqx+NPPdFYs2VLiHmNOaWySYfHFMWK4hrF1WVcYYv1IlQ16l7/AF6oDFV7b6fquXlm2PwgiHiHE45eEbqu/wDIb+u9Q410n9UE4wkm3Z0Y41RYuxc280NU9FQ0aqlzLJpriA4qjuPV1WV6IPLod/1V1idFVYlkjTS/6pjEwOZWrIcI4sMHQ6jVpGzh1Ct6DgW5gJA+IG5ado+qrcJUHwv0/m5dSNwisI/I4tJiRE7DcTzaea6OOVHPmjYYPGQxj8ziA6m7M0w9rm1GOL+ogODhyJXqjXybegb/AEXhlLihouc1wGVwJbNwMzYLDz6HqvWqXGWto0HNv71rXAgSMoYJtIvJAXTxyTRzc0GX0pKpw/HaZgF8H+prh5HRWVGsHfCQe4g/REAkic0Li6qLESuALqWZQh1KVwrkKFkYSJhR+9THVESgdiq10HUupX6KJ5VmSKERTpwOpTMO2T3XP5Kd7v0WGgqYI9qTFK5qjyqktkbOhyiefPbxTnJobcf5fJpIVspdlbUdDXuFzD3DeQ2w07ipOA0ZrBwILAyWbETEgjcCbHqo2uhjf7W6dQCfupvZ+GPJPZaGuDe4uEQPNBfYddGmATHFUvFfa+jh2y4VLaw2Y77rNVv2s4ciwqTyy7c56ckOWWC1ZcccpeDXY3EgWVPiKoF1nne2dGrBbUbz3B8igqnFs2/OOS52X1FD+PBosq1dpd38/wAlBiCLnfZU37yQZ+6ircVi2+qReSx2OF+A3FU41tYjn1VVWaNlBX4hO6H/AHqUNpsYiuPbCg1ShQMqgGNI1RWWRssNUbbQLVtqhatKe8adUe7D9OSgq0LIuMFldoqmMuRvy5jfxTfe2yyNo5Ry6IrGuA3g7GOm/wCar8VUabkgncNtfmTzT8OjnsmZjS5mRxOZu+8DQ+Gi1vsrxT3lNjRUJyNDIjQgk2J7/ksG7FXBjLA1a2J5yVrv2e1JdUtBygAAaAkyT1KNGTTBZIqj0LCPcBoCOclXuGxTWiajQ3+p2UT5XJWfZiWsB0LgbDu5rj8SXmZ9ck5CYjKOzaUMS1wlpkKcFZ7hlYtF/XirmnXCZW0BegiV1Rh8p4UKOhdhIJSqNICITYTmlKEYERkISqYRrhAQQbmfG2/cFRAmi3K3q656egkSpHXTCFCyJy4DClcVA90qidnMyjrV7GNbfIpzaajrU/usM1WyrquygjZvPUAXgj8VzYq24YwZHOvJcQdAYYB2baXMwqzFYcuytIkw49crbEd0kT3IrD1hTwrqkyHOq1Z6E5RH+IlAm6TYeCtpFJ7Svp3EAE8teV77rz3H0GAmR9AVe8WxjCM9SpVc50kYagGB7Gz2XVqzpyZtYA33XnWO46HPJpiqxuwdUFSB4tErkvHKbs62OcMaplt/41rjLDB6omhRqNjkLd/cqGhxm/a/2FvMLXexTDiq/uhplc8nkAQEKeOa0McoVyRJUJifUqrxlZwkjkVvPaP2dbQZLSfHviFi69GR3Jdx4SqQbFNSjaMrXxb5dr06WUDcVW2J81Y4rFNDoGyDq8SjkF0YbWkLyV9siZjq4OridefmjcPxys03nyQbeISUbhsS10K5pVuJUY/6aPhXtEypDahyuOhPwk8uhVtiqEBZihw5tSxNucTCusBTqNblLszfwzOYdD0SlRTtFytFVx2nlE6aTy7ln61YZrz1Wv4/hs9J0agSPC/5rD1Wo+KmgMlWwg1epnzEK79nOI1GZsrwATsDJtzWZlXPBG37x90WSpApbRs+G4wlxibxJ130habAsLiLm2slY3A9nTU2A+y2XC2loA33/JFxikzQ4d1kfhqpmFTUqiNwtczbuTkWLNWaCiVOELhyiJRjHQ+VyVxKFCWBGy6SlUTWlFMsjxLrJUaWVt9Tc/YeC5lzO6Nu77BPrPVGR6ZUcmZ0111CzjymtpqVjVx7lDREWeuSZUbP2/VTEqJ7u5ZZaK+rTc0hwnM2C2DfkG9QSbhXj8AwsDC0FrQG5doA0+qrKFLPVZyDg4/4AkfOFcuqCD+nP6oD2FRlvaHhDabHmhhx/EFMPLPiIpnM3MLyAvEeK8Ah5ysqCSey5txfS2vivoXiGPa0G0np91kMXhq+IqEUaQAMS8iB/sdElmVS+I7haa+R4w7gtSQMj5JsI7RPcvcP2XexDsHSNWsP41UAZd2Ux2g3+4m5V17P+yVLDdo/xKp+J5uZ/lbOivMTXyMLtDGm/ci48cluZnNmUvjAxftxUk9uzdmg9p1t+QWD4hTlhDQB/L+S0ftNjjml1p56lZHHVS6+gHLbquVmknkbOlgxyUEjF4sGTzQbGyb2+a0WJwQd6+aAfhdogpyGVVReTC7Kd1RwNiUWyoWiXRt2gRI8FP8Au/QFS0sN/SPrCK8iraFlhmnph3C+LcyPzWpwOMzC/rZZajw3eIPdZXHDKBGpO652bjdofjBtbLnEiWOHMH6Lz/EGCt6XQI9aLBY4Q49CR81r072wGVUiDNdX/DGwJ0JEBU2EwhcZ2HNWTahjLvYBMzYs4urNVwJuZ8kWaLA7np3LX4V5i+qzXDcKKTWi8Aakxc6meXRXuCeTcXG06meXNahKhWaLzCdqNvWiusIyFV4VsQenqEe2r62TUHrYuyyp1UUx6qKdS6saATUWBaC2hOTGlOVmQV+igzxKnahns7XQXKKUOYMojc3KbVck5RvNlRdCzKRgQ8wp2FQscmuK6o3OUKGVH/VREpEXXSbIbNpDsHUh7Y/F7zya0f8A0fkiMQwuEAxef+0Hw+mTUbHKqOgBDbz3wEbWq2S09BYgjsM0a3O8n7LjuIBoiOgA3OwHO6FxNVxnIDY3cSGsG13mw7hJQjKlKg9r8TXDXCcrQXNF94INR39xDRyWFf8AAuv6aPDVDIBjN+KNG7x381Xe13HKeHoy7tOccrWjSRclx2AH2Qn/AOuwlOnUdRcKhYC7Kxrw5x0HbeNepNlieL8XdjaTa1RuR7ZbUp3IYQZBbNy0iL81XqMyhB8dsJ6bA8mROWkir4nxJ1c5nQImB09BVOJxkWIsgKntFkd2qLsvOYdHOCIRFarTq0i9hIHJwhwMaR+S5HtSW5eTvOUW+K8EL33nb7JlWgHDTr1UWDqS2CiTr0Wnpm1tFa/DFp6KbDt9fojizouDC7hW8mtlcFYdgwjWsy+rITDN9dyJe+yWZJOujr3rI42kDVceplaOrWgFZXF1yHEcyfJM+nTti2VprYq+KiGtsPmesqw4G3M6TLibNaNXEm99rbqmqGSFpPZtoaQ4kCJknYfZNSpIVnJ1RsMPw9ohz4Okt/429wNyep1WmwDc14gAQ0RCouFYU1TncIZq1psXcnEcuS01AQIWscbOfNhdN3JTscoKYRdFvinABLRYrHDlBsai6LrIsOzDDGlOlRNenSi0CBGOXK40UVN91PUu3uuiFg+ZMzaps3TZuqLsTk+m+yie5MpVFCBZKienF6ie5QlHJXKzrJMN0yqVlmiTAxLTeQ57fCowH6sRlRo1Prw3QGGqQ8CfigdxaC8HzBXcfxDKIHIEnWegS+VqKthIJydFdxniD4hpLQJgz2xOva/D/jCzPDeAPr1JIIBd2nXl19SZkmN1f4g5yBGvzlW+CApDLudfy7khx92Vyeh5S9qPxWwnCcIpUqeQMaWxcOE5v7p1WL9u+CspMa6iC0k5A0TprA6K5457c08OC1gFSpveGN7z+I9FieL/ALQcQ4O7dOIBAyMtPzWs7xuPFG/S4czly8f6YrGMcHdoIT93k6n1sjsXj6lQlzyCfCw7gmUiCk02kdlxG0qWXREt/LwSpiRcRrIK7Rb1Q2y4slDJ/TZSspwnMgBSCmboDZGzrBGic82XAyyhxdSAotgXKwOvUPXdZ3FGXmNLj5q4xlcAKoL7QE/hVKwM96G4anmeBy/6W49meEteS6Ja0wJ0e4amOTdlk+DYNz3BrdXnXk0XLvqvVuFYQMa1rRYCB3TN+u6LJXIRyypFth6cCEZSCGoNRtJiYhoRlsIpBFNMKAOgJZ0ZA2wkVURSeq+UbhGyjRMMOpFEQo6TIU0ohgpzZE0qkhCYgQV3D1IRa0UdqNgqJxRVZtuo18kM7QrJpDXGygabqR5UJULQWH2UbioxUXXuVFjwYUdRyTT67lFUqxrb6HuKjIDYuqZkai47xcW8FZYpgexr2iMzWvttIn6qpe/caC58FbcNdOHZP4czfCczf/UhKZY2mGg6ZUE+716wfuqTiPGK7g4Yek+q+CDliQDvJ0V7xSlm6ev+kPTq+6ZlaB169SkOnXgeX6eVY72e4nVk/utUCTt4xO5VNxXgOLpCX4etRmblrttb+K9gr+0jmzDgNiZv3arH8WxDqzpdiHEiYzOJA572UlkxxWh3HzyP5aR59RLmjtZgZMypcPxiD2le4ngrrkHMOaCdwMnUALPuwl9g7xSiviw3CYlrxIN/yRWRVlDh7aZkEzp0VnQfZJ5Er10XFsmplTMPgoACRa3fqpAghH0SuMqtx9W8Iyq+AqHiGL1PRExQtgJOgDH40Zsqha+bBVdR+Ylx3K13sjwHMRUeIA+Hqea6soKERBeobs0nslwTI0PcO0RvsOS2eGYqzDDQK4wzfshxQpklbDKDUU16HaVLTCbhHQvJk7QntKYCpGI1GCWnTmFcYakAEFg6O/krKm1bijLY+E6FxoSzrTMlTiGyJ80M10IxrD07lCcJ/UPIoxlMmpvnXdQPEEp1KhH4h5FPq0iYiCdDeJ81TNJgFVyjc9Oxkt+IFvUi3+wshSd1VWESJQ9OdUQ5eu5ldGqCaLk3HXEfLmoqbksSQqaKrYBsWm5IIZb4uyYB/qBVhwrEyCywORrnNuCMgDS6PGEOxnz1H0CL4PQHvibx7qpYmRBc0GJ7uaFOGjdjq1Cfoo6nCwW9pEOdkcWna3eNj5Qn4nEANlIuC7YwnLwYzjvsyDJaY5k6LBcQ4c6mSJBW09oOKEugaLLVHlzrlc3K4qXxO36eMktlRTrvboSnjEuNiVNicLBUTWfJYtMZ46HBStN0xoUgNllgqol94ne+6oQv6qOtiAAVShZhtHcbiFnOK4mRA3+iOr1teZVUGl7/AJBP4IJbYnmlqv0K4Fwn3jwXCw1HM7Bej4OkGtjoFScIwQptFr8+vVX+DZJWnJykItJFtg2BW9JA4WkjWFMQh+gJMIaUUwIeiFO1MICyZiIpUlFSYrHDUFtKzLYTh6aLDUymxSSiA2zjnQugKNr5un5lKMlbY/p+i57nkflKja8HdSZ49X6aLfRdET6ThtI5i/nuFyniJU7a2/3unOqePU3hSy6HU3mLb+XkhcVwhjrt/hu1lo7JPVmh8IKKFQDp5rriFCtoz2LwdSndzczf5mS5oH9Q+JvkQoGVQbggg7ggjzWl94QVBieFU6tyC1387Oy7x2d4hTaCrJ+lK16498x3ypuIcNNJsmpaDL/dPLR/dkJLbbxCezhLCzOajntMdphDWeYkrSdhlTBs3NWfBdah6MHmXH7IbE4KmxzWinmLjF3VDfzsrDC4cU2mwBdcgTYNtBJMkzN+qxk+pUlQNxFu+484VJicfAynTY/mr3FmViuMVcriL66Ll5pUhvCr0yr4kwfUjkqSphzmDuR/RGYjEIGpV5Fc2TtnXhJrQ7EU5QToXamKPNBPrqkgqm0ggvUdbEIOpiUM/Eoqx2CcgqrivBCPrSVC50rpRlBIGyLF1YaUTwPByZhVr3Z3QNB9VruD4TKzrzRZaVCWSVstmNgAddtFd8PowFUYdsmOq0OGbZaxRt2KTZZUVM0oTCvRuEElNICw2m2AiKVNRtCssDS3KIlYNkuGwyPpthR5wE33yMkDbDGlC43EQI528N1JSKq8XVlytIwWNKpZd94hcM+WgKRysgMWiTbf7hOLrnu+6SShaI8U64/uH0UtF1/NJJUaFQOqloG58EklGQQN/BTtCSStGJDm6rI4wZcblb2WmpSlosDJMyBqkkouxrEWHB6zi+pJJu4XJP8AyIvEPPvYm3uaxjafetvCSSk+gfqPvEFq7rHe2Qsw79q/iupLi5ujoYfsY6odPW6BqFJJIHVgCVDc9yFqldSRYG2CVTdRBJJNRAse3RR1TZJJaXZUugfAa/5D6ra4L4UkluXZzpdItuEj7/VX1PQJJImMBMIwm/h9FZYDQpJIqBMsGahWNDZJJGh2CZPUNvNcparqSODDW/CVTYrUpJKvBPIVg/hUjzdcSVLoj7P/2Q=="/>
          <p:cNvSpPr>
            <a:spLocks noChangeAspect="1" noChangeArrowheads="1"/>
          </p:cNvSpPr>
          <p:nvPr/>
        </p:nvSpPr>
        <p:spPr bwMode="auto">
          <a:xfrm>
            <a:off x="155575" y="-808038"/>
            <a:ext cx="2705100" cy="1695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9704" name="Picture 8" descr="http://i.telegraph.co.uk/multimedia/archive/01505/Stacy_Rhymes_1505867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2492896"/>
            <a:ext cx="4381500" cy="2743201"/>
          </a:xfrm>
          <a:prstGeom prst="rect">
            <a:avLst/>
          </a:prstGeom>
          <a:noFill/>
        </p:spPr>
      </p:pic>
      <p:pic>
        <p:nvPicPr>
          <p:cNvPr id="29706" name="Picture 10" descr="http://www.britishlivertrust.org.uk/data/5/content/1/1716/imgs/article-1036399-0200886200000578-458_468x68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2577124"/>
            <a:ext cx="1763688" cy="25800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651</Words>
  <Application>Microsoft Macintosh PowerPoint</Application>
  <PresentationFormat>On-screen Show (4:3)</PresentationFormat>
  <Paragraphs>68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Songti TC</vt:lpstr>
      <vt:lpstr>Arial</vt:lpstr>
      <vt:lpstr>Calibri</vt:lpstr>
      <vt:lpstr>Office Theme</vt:lpstr>
      <vt:lpstr>Alcohol  So You Think You Know it All  TEST TIME! </vt:lpstr>
      <vt:lpstr>What is the name of the alcohol found in beer, wine and spirits?</vt:lpstr>
      <vt:lpstr>Alcohol mainly affects 2 key organs, what are they?</vt:lpstr>
      <vt:lpstr>Drinking alcohol in pregnancy increases the risk of foetal alcohol syndrome. What are the symptoms?</vt:lpstr>
      <vt:lpstr>Put these drinks in order of the number of units of alcohol they contain; a shot of whisky (25 ml of 40%), a pint of cider (570 ml of 8%), a large glass of red wine (250 ml of 12%) and a pint of strong lager (570 ml of 5%)</vt:lpstr>
      <vt:lpstr>Why do Drunks Get a Hangover?</vt:lpstr>
      <vt:lpstr>Which of these would be a safe amount for an adult female to drink in one evening?</vt:lpstr>
      <vt:lpstr>Which of these is a sign of severe liver damage?</vt:lpstr>
      <vt:lpstr>Stacy Rhymes started drinking at the age of 14. How old was she when she had drunk herself to death 18, 24, 30 or 36?</vt:lpstr>
      <vt:lpstr>On average, how many people end up in UK hospitals after drinking alcohol on a typical night? 3000, 300, 30 </vt:lpstr>
      <vt:lpstr>What is Wrong with the Liver on the Left</vt:lpstr>
      <vt:lpstr>End of Test</vt:lpstr>
      <vt:lpstr>What is the name of the alcohol found in beer, wine and spirits?</vt:lpstr>
      <vt:lpstr>Alcohol mainly affects 2 key organs, what are they?</vt:lpstr>
      <vt:lpstr>Foetal Alcohol Syndrome</vt:lpstr>
      <vt:lpstr>Put these drinks in order of the number of units of alcohol they contain; a shot of whisky (25 ml of 40%), a pint of cider (570 ml of 8%), a large glass of red wine (250 ml of 12%) and a pint of strong lager (570 ml of 5%)</vt:lpstr>
      <vt:lpstr>Why do Drunks Get a Hangover?</vt:lpstr>
      <vt:lpstr>Which of these would be a safe amount for an adult female to drink in one evening?</vt:lpstr>
      <vt:lpstr>Which of these is a sign of severe liver damage?</vt:lpstr>
      <vt:lpstr>Stacy Rhymes started drinking at the age of 14. How old was she when she had drunk herself to death 18, 24, 30 or 36?</vt:lpstr>
      <vt:lpstr>On average, how many people end up in UK hospitals after drinking alcohol on a typical night? 3000, 300, 30 </vt:lpstr>
      <vt:lpstr>What is Wrong with the Liver on the Left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Alcohol – So You Think You Know it All</dc:title>
  <dc:creator>Games Computer</dc:creator>
  <cp:lastModifiedBy>Logun Balogun</cp:lastModifiedBy>
  <cp:revision>14</cp:revision>
  <dcterms:created xsi:type="dcterms:W3CDTF">2012-10-07T08:30:12Z</dcterms:created>
  <dcterms:modified xsi:type="dcterms:W3CDTF">2023-07-20T22:37:17Z</dcterms:modified>
</cp:coreProperties>
</file>