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Lst>
  <p:sldSz cx="18288000" cy="10287000"/>
  <p:notesSz cx="6858000" cy="9144000"/>
  <p:embeddedFontLst>
    <p:embeddedFont>
      <p:font typeface="Abril Fatface" charset="1" panose="02000503000000020003"/>
      <p:regular r:id="rId28"/>
    </p:embeddedFont>
    <p:embeddedFont>
      <p:font typeface="Merriweather Bold" charset="1" panose="00000800000000000000"/>
      <p:regular r:id="rId29"/>
    </p:embeddedFont>
    <p:embeddedFont>
      <p:font typeface="Canva Sans" charset="1" panose="020B0503030501040103"/>
      <p:regular r:id="rId30"/>
    </p:embeddedFont>
    <p:embeddedFont>
      <p:font typeface="Canva Sans Bold Italics" charset="1" panose="020B0803030501040103"/>
      <p:regular r:id="rId31"/>
    </p:embeddedFont>
    <p:embeddedFont>
      <p:font typeface="Canva Sans Italics" charset="1" panose="020B0503030501040103"/>
      <p:regular r:id="rId32"/>
    </p:embeddedFont>
    <p:embeddedFont>
      <p:font typeface="Canva Sans Bold" charset="1" panose="020B0803030501040103"/>
      <p:regular r:id="rId33"/>
    </p:embeddedFont>
    <p:embeddedFont>
      <p:font typeface="DM Serif Display" charset="1" panose="00000000000000000000"/>
      <p:regular r:id="rId34"/>
    </p:embeddedFont>
    <p:embeddedFont>
      <p:font typeface="More Sugar" charset="1" panose="00000000000000000000"/>
      <p:regular r:id="rId3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slides/slide19.xml" Type="http://schemas.openxmlformats.org/officeDocument/2006/relationships/slide"/><Relationship Id="rId25" Target="slides/slide20.xml" Type="http://schemas.openxmlformats.org/officeDocument/2006/relationships/slide"/><Relationship Id="rId26" Target="slides/slide21.xml" Type="http://schemas.openxmlformats.org/officeDocument/2006/relationships/slide"/><Relationship Id="rId27" Target="slides/slide22.xml" Type="http://schemas.openxmlformats.org/officeDocument/2006/relationships/slide"/><Relationship Id="rId28" Target="fonts/font28.fntdata" Type="http://schemas.openxmlformats.org/officeDocument/2006/relationships/font"/><Relationship Id="rId29" Target="fonts/font29.fntdata" Type="http://schemas.openxmlformats.org/officeDocument/2006/relationships/font"/><Relationship Id="rId3" Target="viewProps.xml" Type="http://schemas.openxmlformats.org/officeDocument/2006/relationships/viewProps"/><Relationship Id="rId30" Target="fonts/font30.fntdata" Type="http://schemas.openxmlformats.org/officeDocument/2006/relationships/font"/><Relationship Id="rId31" Target="fonts/font31.fntdata" Type="http://schemas.openxmlformats.org/officeDocument/2006/relationships/font"/><Relationship Id="rId32" Target="fonts/font32.fntdata" Type="http://schemas.openxmlformats.org/officeDocument/2006/relationships/font"/><Relationship Id="rId33" Target="fonts/font33.fntdata" Type="http://schemas.openxmlformats.org/officeDocument/2006/relationships/font"/><Relationship Id="rId34" Target="fonts/font34.fntdata" Type="http://schemas.openxmlformats.org/officeDocument/2006/relationships/font"/><Relationship Id="rId35" Target="fonts/font35.fntdata" Type="http://schemas.openxmlformats.org/officeDocument/2006/relationships/font"/><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svg" Type="http://schemas.openxmlformats.org/officeDocument/2006/relationships/image"/><Relationship Id="rId11" Target="../media/image10.png" Type="http://schemas.openxmlformats.org/officeDocument/2006/relationships/image"/><Relationship Id="rId12" Target="../media/image11.svg" Type="http://schemas.openxmlformats.org/officeDocument/2006/relationships/image"/><Relationship Id="rId13" Target="../media/image12.png" Type="http://schemas.openxmlformats.org/officeDocument/2006/relationships/image"/><Relationship Id="rId14" Target="../media/image13.svg" Type="http://schemas.openxmlformats.org/officeDocument/2006/relationships/image"/><Relationship Id="rId15" Target="../media/image14.png" Type="http://schemas.openxmlformats.org/officeDocument/2006/relationships/image"/><Relationship Id="rId16" Target="../media/image15.svg" Type="http://schemas.openxmlformats.org/officeDocument/2006/relationships/image"/><Relationship Id="rId17" Target="../media/image16.png" Type="http://schemas.openxmlformats.org/officeDocument/2006/relationships/image"/><Relationship Id="rId18" Target="../media/image17.svg" Type="http://schemas.openxmlformats.org/officeDocument/2006/relationships/image"/><Relationship Id="rId19" Target="../media/image18.png" Type="http://schemas.openxmlformats.org/officeDocument/2006/relationships/image"/><Relationship Id="rId2" Target="../media/image1.jpeg" Type="http://schemas.openxmlformats.org/officeDocument/2006/relationships/image"/><Relationship Id="rId20" Target="../media/image19.png" Type="http://schemas.openxmlformats.org/officeDocument/2006/relationships/image"/><Relationship Id="rId21" Target="../media/image20.pn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 Id="rId5" Target="../media/image4.png" Type="http://schemas.openxmlformats.org/officeDocument/2006/relationships/image"/><Relationship Id="rId6" Target="../media/image5.svg" Type="http://schemas.openxmlformats.org/officeDocument/2006/relationships/image"/><Relationship Id="rId7" Target="../media/image6.png" Type="http://schemas.openxmlformats.org/officeDocument/2006/relationships/image"/><Relationship Id="rId8" Target="../media/image7.svg" Type="http://schemas.openxmlformats.org/officeDocument/2006/relationships/image"/><Relationship Id="rId9" Target="../media/image8.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61.png" Type="http://schemas.openxmlformats.org/officeDocument/2006/relationships/image"/><Relationship Id="rId4" Target="../media/image62.svg" Type="http://schemas.openxmlformats.org/officeDocument/2006/relationships/image"/><Relationship Id="rId5" Target="../media/image36.png" Type="http://schemas.openxmlformats.org/officeDocument/2006/relationships/image"/><Relationship Id="rId6" Target="../media/image37.svg" Type="http://schemas.openxmlformats.org/officeDocument/2006/relationships/image"/><Relationship Id="rId7" Target="../media/image59.png" Type="http://schemas.openxmlformats.org/officeDocument/2006/relationships/image"/><Relationship Id="rId8" Target="../media/image60.sv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0.png" Type="http://schemas.openxmlformats.org/officeDocument/2006/relationships/image"/><Relationship Id="rId11" Target="../media/image31.svg" Type="http://schemas.openxmlformats.org/officeDocument/2006/relationships/image"/><Relationship Id="rId2" Target="../media/image1.jpeg" Type="http://schemas.openxmlformats.org/officeDocument/2006/relationships/image"/><Relationship Id="rId3" Target="../media/image21.png" Type="http://schemas.openxmlformats.org/officeDocument/2006/relationships/image"/><Relationship Id="rId4" Target="../media/image22.svg" Type="http://schemas.openxmlformats.org/officeDocument/2006/relationships/image"/><Relationship Id="rId5" Target="../media/image34.png" Type="http://schemas.openxmlformats.org/officeDocument/2006/relationships/image"/><Relationship Id="rId6" Target="../media/image35.svg" Type="http://schemas.openxmlformats.org/officeDocument/2006/relationships/image"/><Relationship Id="rId7" Target="../media/image63.jpeg" Type="http://schemas.openxmlformats.org/officeDocument/2006/relationships/image"/><Relationship Id="rId8" Target="../media/image32.png" Type="http://schemas.openxmlformats.org/officeDocument/2006/relationships/image"/><Relationship Id="rId9" Target="../media/image33.sv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7.png" Type="http://schemas.openxmlformats.org/officeDocument/2006/relationships/image"/><Relationship Id="rId4" Target="../media/image28.svg" Type="http://schemas.openxmlformats.org/officeDocument/2006/relationships/image"/><Relationship Id="rId5" Target="../media/image36.png" Type="http://schemas.openxmlformats.org/officeDocument/2006/relationships/image"/><Relationship Id="rId6" Target="../media/image37.svg" Type="http://schemas.openxmlformats.org/officeDocument/2006/relationships/image"/><Relationship Id="rId7" Target="../media/image34.png" Type="http://schemas.openxmlformats.org/officeDocument/2006/relationships/image"/><Relationship Id="rId8" Target="../media/image35.sv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43.png" Type="http://schemas.openxmlformats.org/officeDocument/2006/relationships/image"/><Relationship Id="rId4" Target="../media/image44.svg" Type="http://schemas.openxmlformats.org/officeDocument/2006/relationships/image"/><Relationship Id="rId5" Target="../media/image48.png" Type="http://schemas.openxmlformats.org/officeDocument/2006/relationships/image"/><Relationship Id="rId6" Target="../media/image49.svg" Type="http://schemas.openxmlformats.org/officeDocument/2006/relationships/image"/><Relationship Id="rId7" Target="../media/image64.jpeg" Type="http://schemas.openxmlformats.org/officeDocument/2006/relationships/image"/><Relationship Id="rId8" Target="../media/image46.png" Type="http://schemas.openxmlformats.org/officeDocument/2006/relationships/image"/><Relationship Id="rId9" Target="../media/image47.sv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50.png" Type="http://schemas.openxmlformats.org/officeDocument/2006/relationships/image"/><Relationship Id="rId4" Target="../media/image51.svg" Type="http://schemas.openxmlformats.org/officeDocument/2006/relationships/image"/><Relationship Id="rId5" Target="../media/image48.png" Type="http://schemas.openxmlformats.org/officeDocument/2006/relationships/image"/><Relationship Id="rId6" Target="../media/image49.svg" Type="http://schemas.openxmlformats.org/officeDocument/2006/relationships/image"/><Relationship Id="rId7" Target="../media/image52.png" Type="http://schemas.openxmlformats.org/officeDocument/2006/relationships/image"/><Relationship Id="rId8" Target="../media/image53.sv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38.png" Type="http://schemas.openxmlformats.org/officeDocument/2006/relationships/image"/><Relationship Id="rId4" Target="../media/image39.svg" Type="http://schemas.openxmlformats.org/officeDocument/2006/relationships/image"/><Relationship Id="rId5" Target="../media/image41.png" Type="http://schemas.openxmlformats.org/officeDocument/2006/relationships/image"/><Relationship Id="rId6" Target="../media/image42.svg" Type="http://schemas.openxmlformats.org/officeDocument/2006/relationships/image"/><Relationship Id="rId7" Target="../media/image65.jpeg" Type="http://schemas.openxmlformats.org/officeDocument/2006/relationships/image"/><Relationship Id="rId8" Target="../media/image48.png" Type="http://schemas.openxmlformats.org/officeDocument/2006/relationships/image"/><Relationship Id="rId9" Target="../media/image49.sv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38.png" Type="http://schemas.openxmlformats.org/officeDocument/2006/relationships/image"/><Relationship Id="rId4" Target="../media/image39.svg" Type="http://schemas.openxmlformats.org/officeDocument/2006/relationships/image"/><Relationship Id="rId5" Target="../media/image36.png" Type="http://schemas.openxmlformats.org/officeDocument/2006/relationships/image"/><Relationship Id="rId6" Target="../media/image37.svg" Type="http://schemas.openxmlformats.org/officeDocument/2006/relationships/image"/><Relationship Id="rId7" Target="../media/image41.png" Type="http://schemas.openxmlformats.org/officeDocument/2006/relationships/image"/><Relationship Id="rId8" Target="../media/image42.sv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2.png" Type="http://schemas.openxmlformats.org/officeDocument/2006/relationships/image"/><Relationship Id="rId11" Target="../media/image33.svg" Type="http://schemas.openxmlformats.org/officeDocument/2006/relationships/image"/><Relationship Id="rId2" Target="../media/image1.jpeg" Type="http://schemas.openxmlformats.org/officeDocument/2006/relationships/image"/><Relationship Id="rId3" Target="../media/image55.png" Type="http://schemas.openxmlformats.org/officeDocument/2006/relationships/image"/><Relationship Id="rId4" Target="../media/image56.svg" Type="http://schemas.openxmlformats.org/officeDocument/2006/relationships/image"/><Relationship Id="rId5" Target="../media/image66.png" Type="http://schemas.openxmlformats.org/officeDocument/2006/relationships/image"/><Relationship Id="rId6" Target="../media/image67.svg" Type="http://schemas.openxmlformats.org/officeDocument/2006/relationships/image"/><Relationship Id="rId7" Target="../media/image59.png" Type="http://schemas.openxmlformats.org/officeDocument/2006/relationships/image"/><Relationship Id="rId8" Target="../media/image60.svg" Type="http://schemas.openxmlformats.org/officeDocument/2006/relationships/image"/><Relationship Id="rId9" Target="../media/image68.jpe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61.png" Type="http://schemas.openxmlformats.org/officeDocument/2006/relationships/image"/><Relationship Id="rId4" Target="../media/image62.svg" Type="http://schemas.openxmlformats.org/officeDocument/2006/relationships/image"/><Relationship Id="rId5" Target="../media/image36.png" Type="http://schemas.openxmlformats.org/officeDocument/2006/relationships/image"/><Relationship Id="rId6" Target="../media/image37.svg" Type="http://schemas.openxmlformats.org/officeDocument/2006/relationships/image"/><Relationship Id="rId7" Target="../media/image59.png" Type="http://schemas.openxmlformats.org/officeDocument/2006/relationships/image"/><Relationship Id="rId8" Target="../media/image60.sv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72.svg" Type="http://schemas.openxmlformats.org/officeDocument/2006/relationships/image"/><Relationship Id="rId2" Target="../media/image1.jpeg" Type="http://schemas.openxmlformats.org/officeDocument/2006/relationships/image"/><Relationship Id="rId3" Target="../media/image38.png" Type="http://schemas.openxmlformats.org/officeDocument/2006/relationships/image"/><Relationship Id="rId4" Target="../media/image39.svg" Type="http://schemas.openxmlformats.org/officeDocument/2006/relationships/image"/><Relationship Id="rId5" Target="../media/image41.png" Type="http://schemas.openxmlformats.org/officeDocument/2006/relationships/image"/><Relationship Id="rId6" Target="../media/image42.svg" Type="http://schemas.openxmlformats.org/officeDocument/2006/relationships/image"/><Relationship Id="rId7" Target="../media/image69.jpeg" Type="http://schemas.openxmlformats.org/officeDocument/2006/relationships/image"/><Relationship Id="rId8" Target="../media/image70.jpeg" Type="http://schemas.openxmlformats.org/officeDocument/2006/relationships/image"/><Relationship Id="rId9" Target="../media/image71.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1.png" Type="http://schemas.openxmlformats.org/officeDocument/2006/relationships/image"/><Relationship Id="rId4" Target="../media/image22.svg" Type="http://schemas.openxmlformats.org/officeDocument/2006/relationships/image"/><Relationship Id="rId5" Target="../media/image23.png" Type="http://schemas.openxmlformats.org/officeDocument/2006/relationships/image"/><Relationship Id="rId6" Target="../media/image24.svg" Type="http://schemas.openxmlformats.org/officeDocument/2006/relationships/image"/><Relationship Id="rId7" Target="../media/image25.png" Type="http://schemas.openxmlformats.org/officeDocument/2006/relationships/image"/><Relationship Id="rId8" Target="../media/image26.sv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38.png" Type="http://schemas.openxmlformats.org/officeDocument/2006/relationships/image"/><Relationship Id="rId4" Target="../media/image39.svg" Type="http://schemas.openxmlformats.org/officeDocument/2006/relationships/image"/><Relationship Id="rId5" Target="../media/image41.png" Type="http://schemas.openxmlformats.org/officeDocument/2006/relationships/image"/><Relationship Id="rId6" Target="../media/image42.svg" Type="http://schemas.openxmlformats.org/officeDocument/2006/relationships/image"/><Relationship Id="rId7" Target="../media/image52.png" Type="http://schemas.openxmlformats.org/officeDocument/2006/relationships/image"/><Relationship Id="rId8" Target="../media/image53.svg" Type="http://schemas.openxmlformats.org/officeDocument/2006/relationships/image"/></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36.png" Type="http://schemas.openxmlformats.org/officeDocument/2006/relationships/image"/><Relationship Id="rId4" Target="../media/image37.svg" Type="http://schemas.openxmlformats.org/officeDocument/2006/relationships/image"/></Relationships>
</file>

<file path=ppt/slides/_rels/slide2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52.png" Type="http://schemas.openxmlformats.org/officeDocument/2006/relationships/image"/><Relationship Id="rId4" Target="../media/image53.sv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4.png" Type="http://schemas.openxmlformats.org/officeDocument/2006/relationships/image"/><Relationship Id="rId11" Target="../media/image35.svg" Type="http://schemas.openxmlformats.org/officeDocument/2006/relationships/image"/><Relationship Id="rId2" Target="../media/image1.jpeg" Type="http://schemas.openxmlformats.org/officeDocument/2006/relationships/image"/><Relationship Id="rId3" Target="../media/image27.png" Type="http://schemas.openxmlformats.org/officeDocument/2006/relationships/image"/><Relationship Id="rId4" Target="../media/image28.svg" Type="http://schemas.openxmlformats.org/officeDocument/2006/relationships/image"/><Relationship Id="rId5" Target="../media/image29.jpeg" Type="http://schemas.openxmlformats.org/officeDocument/2006/relationships/image"/><Relationship Id="rId6" Target="../media/image30.png" Type="http://schemas.openxmlformats.org/officeDocument/2006/relationships/image"/><Relationship Id="rId7" Target="../media/image31.svg" Type="http://schemas.openxmlformats.org/officeDocument/2006/relationships/image"/><Relationship Id="rId8" Target="../media/image32.png" Type="http://schemas.openxmlformats.org/officeDocument/2006/relationships/image"/><Relationship Id="rId9" Target="../media/image33.sv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7.png" Type="http://schemas.openxmlformats.org/officeDocument/2006/relationships/image"/><Relationship Id="rId4" Target="../media/image28.svg" Type="http://schemas.openxmlformats.org/officeDocument/2006/relationships/image"/><Relationship Id="rId5" Target="../media/image36.png" Type="http://schemas.openxmlformats.org/officeDocument/2006/relationships/image"/><Relationship Id="rId6" Target="../media/image37.svg" Type="http://schemas.openxmlformats.org/officeDocument/2006/relationships/image"/><Relationship Id="rId7" Target="../media/image34.png" Type="http://schemas.openxmlformats.org/officeDocument/2006/relationships/image"/><Relationship Id="rId8" Target="../media/image35.sv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38.png" Type="http://schemas.openxmlformats.org/officeDocument/2006/relationships/image"/><Relationship Id="rId4" Target="../media/image39.svg" Type="http://schemas.openxmlformats.org/officeDocument/2006/relationships/image"/><Relationship Id="rId5" Target="../media/image40.jpeg" Type="http://schemas.openxmlformats.org/officeDocument/2006/relationships/image"/><Relationship Id="rId6" Target="../media/image34.png" Type="http://schemas.openxmlformats.org/officeDocument/2006/relationships/image"/><Relationship Id="rId7" Target="../media/image35.svg" Type="http://schemas.openxmlformats.org/officeDocument/2006/relationships/image"/><Relationship Id="rId8" Target="../media/image41.png" Type="http://schemas.openxmlformats.org/officeDocument/2006/relationships/image"/><Relationship Id="rId9" Target="../media/image42.sv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38.png" Type="http://schemas.openxmlformats.org/officeDocument/2006/relationships/image"/><Relationship Id="rId4" Target="../media/image39.svg" Type="http://schemas.openxmlformats.org/officeDocument/2006/relationships/image"/><Relationship Id="rId5" Target="../media/image36.png" Type="http://schemas.openxmlformats.org/officeDocument/2006/relationships/image"/><Relationship Id="rId6" Target="../media/image37.svg" Type="http://schemas.openxmlformats.org/officeDocument/2006/relationships/image"/><Relationship Id="rId7" Target="../media/image41.png" Type="http://schemas.openxmlformats.org/officeDocument/2006/relationships/image"/><Relationship Id="rId8" Target="../media/image42.sv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43.png" Type="http://schemas.openxmlformats.org/officeDocument/2006/relationships/image"/><Relationship Id="rId4" Target="../media/image44.svg" Type="http://schemas.openxmlformats.org/officeDocument/2006/relationships/image"/><Relationship Id="rId5" Target="../media/image45.jpeg" Type="http://schemas.openxmlformats.org/officeDocument/2006/relationships/image"/><Relationship Id="rId6" Target="../media/image46.png" Type="http://schemas.openxmlformats.org/officeDocument/2006/relationships/image"/><Relationship Id="rId7" Target="../media/image47.svg" Type="http://schemas.openxmlformats.org/officeDocument/2006/relationships/image"/><Relationship Id="rId8" Target="../media/image48.png" Type="http://schemas.openxmlformats.org/officeDocument/2006/relationships/image"/><Relationship Id="rId9" Target="../media/image49.sv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50.png" Type="http://schemas.openxmlformats.org/officeDocument/2006/relationships/image"/><Relationship Id="rId4" Target="../media/image51.svg" Type="http://schemas.openxmlformats.org/officeDocument/2006/relationships/image"/><Relationship Id="rId5" Target="../media/image48.png" Type="http://schemas.openxmlformats.org/officeDocument/2006/relationships/image"/><Relationship Id="rId6" Target="../media/image49.svg" Type="http://schemas.openxmlformats.org/officeDocument/2006/relationships/image"/><Relationship Id="rId7" Target="../media/image52.png" Type="http://schemas.openxmlformats.org/officeDocument/2006/relationships/image"/><Relationship Id="rId8" Target="../media/image53.sv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54.jpeg" Type="http://schemas.openxmlformats.org/officeDocument/2006/relationships/image"/><Relationship Id="rId4" Target="../media/image55.png" Type="http://schemas.openxmlformats.org/officeDocument/2006/relationships/image"/><Relationship Id="rId5" Target="../media/image56.svg" Type="http://schemas.openxmlformats.org/officeDocument/2006/relationships/image"/><Relationship Id="rId6" Target="../media/image57.png" Type="http://schemas.openxmlformats.org/officeDocument/2006/relationships/image"/><Relationship Id="rId7" Target="../media/image58.svg" Type="http://schemas.openxmlformats.org/officeDocument/2006/relationships/image"/><Relationship Id="rId8" Target="../media/image59.png" Type="http://schemas.openxmlformats.org/officeDocument/2006/relationships/image"/><Relationship Id="rId9" Target="../media/image60.sv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2" r="0" b="-9222"/>
            </a:stretch>
          </a:blipFill>
        </p:spPr>
      </p:sp>
      <p:sp>
        <p:nvSpPr>
          <p:cNvPr name="AutoShape 3" id="3"/>
          <p:cNvSpPr/>
          <p:nvPr/>
        </p:nvSpPr>
        <p:spPr>
          <a:xfrm flipV="true">
            <a:off x="8941061" y="2328228"/>
            <a:ext cx="0" cy="1912827"/>
          </a:xfrm>
          <a:prstGeom prst="line">
            <a:avLst/>
          </a:prstGeom>
          <a:ln cap="rnd" w="28575">
            <a:solidFill>
              <a:srgbClr val="FFFFFF"/>
            </a:solidFill>
            <a:prstDash val="sysDot"/>
            <a:headEnd type="none" len="sm" w="sm"/>
            <a:tailEnd type="none" len="sm" w="sm"/>
          </a:ln>
        </p:spPr>
      </p:sp>
      <p:sp>
        <p:nvSpPr>
          <p:cNvPr name="TextBox 4" id="4"/>
          <p:cNvSpPr txBox="true"/>
          <p:nvPr/>
        </p:nvSpPr>
        <p:spPr>
          <a:xfrm rot="0">
            <a:off x="1209832" y="649119"/>
            <a:ext cx="13412549" cy="470792"/>
          </a:xfrm>
          <a:prstGeom prst="rect">
            <a:avLst/>
          </a:prstGeom>
        </p:spPr>
        <p:txBody>
          <a:bodyPr anchor="t" rtlCol="false" tIns="0" lIns="0" bIns="0" rIns="0">
            <a:spAutoFit/>
          </a:bodyPr>
          <a:lstStyle/>
          <a:p>
            <a:pPr algn="l">
              <a:lnSpc>
                <a:spcPts val="3539"/>
              </a:lnSpc>
            </a:pPr>
            <a:r>
              <a:rPr lang="en-US" sz="3403">
                <a:solidFill>
                  <a:srgbClr val="FFFFFF"/>
                </a:solidFill>
                <a:latin typeface="Abril Fatface"/>
                <a:ea typeface="Abril Fatface"/>
                <a:cs typeface="Abril Fatface"/>
                <a:sym typeface="Abril Fatface"/>
              </a:rPr>
              <a:t>Sexually Transmitted Infections (STI): True or false, Myth Busters </a:t>
            </a:r>
          </a:p>
        </p:txBody>
      </p:sp>
      <p:sp>
        <p:nvSpPr>
          <p:cNvPr name="TextBox 5" id="5"/>
          <p:cNvSpPr txBox="true"/>
          <p:nvPr/>
        </p:nvSpPr>
        <p:spPr>
          <a:xfrm rot="0">
            <a:off x="1245302" y="1382569"/>
            <a:ext cx="4514105" cy="303219"/>
          </a:xfrm>
          <a:prstGeom prst="rect">
            <a:avLst/>
          </a:prstGeom>
        </p:spPr>
        <p:txBody>
          <a:bodyPr anchor="t" rtlCol="false" tIns="0" lIns="0" bIns="0" rIns="0">
            <a:spAutoFit/>
          </a:bodyPr>
          <a:lstStyle/>
          <a:p>
            <a:pPr algn="l">
              <a:lnSpc>
                <a:spcPts val="2284"/>
              </a:lnSpc>
            </a:pPr>
            <a:r>
              <a:rPr lang="en-US" sz="2196" b="true">
                <a:solidFill>
                  <a:srgbClr val="FFFFFF"/>
                </a:solidFill>
                <a:latin typeface="Merriweather Bold"/>
                <a:ea typeface="Merriweather Bold"/>
                <a:cs typeface="Merriweather Bold"/>
                <a:sym typeface="Merriweather Bold"/>
              </a:rPr>
              <a:t>Instruction page</a:t>
            </a:r>
          </a:p>
        </p:txBody>
      </p:sp>
      <p:sp>
        <p:nvSpPr>
          <p:cNvPr name="TextBox 6" id="6"/>
          <p:cNvSpPr txBox="true"/>
          <p:nvPr/>
        </p:nvSpPr>
        <p:spPr>
          <a:xfrm rot="0">
            <a:off x="2169981" y="6894069"/>
            <a:ext cx="12452400" cy="2990197"/>
          </a:xfrm>
          <a:prstGeom prst="rect">
            <a:avLst/>
          </a:prstGeom>
        </p:spPr>
        <p:txBody>
          <a:bodyPr anchor="t" rtlCol="false" tIns="0" lIns="0" bIns="0" rIns="0">
            <a:spAutoFit/>
          </a:bodyPr>
          <a:lstStyle/>
          <a:p>
            <a:pPr algn="l" marL="248438" indent="-124219" lvl="1">
              <a:lnSpc>
                <a:spcPts val="1610"/>
              </a:lnSpc>
              <a:buAutoNum type="arabicPeriod" startAt="1"/>
            </a:pPr>
            <a:r>
              <a:rPr lang="en-US" sz="1150">
                <a:solidFill>
                  <a:srgbClr val="FFFFFF"/>
                </a:solidFill>
                <a:latin typeface="Canva Sans"/>
                <a:ea typeface="Canva Sans"/>
                <a:cs typeface="Canva Sans"/>
                <a:sym typeface="Canva Sans"/>
              </a:rPr>
              <a:t>Present each action/slide to the participants.</a:t>
            </a:r>
          </a:p>
          <a:p>
            <a:pPr algn="l" marL="248438" indent="-124219" lvl="1">
              <a:lnSpc>
                <a:spcPts val="1610"/>
              </a:lnSpc>
              <a:buAutoNum type="arabicPeriod" startAt="1"/>
            </a:pPr>
            <a:r>
              <a:rPr lang="en-US" sz="1150">
                <a:solidFill>
                  <a:srgbClr val="FFFFFF"/>
                </a:solidFill>
                <a:latin typeface="Canva Sans"/>
                <a:ea typeface="Canva Sans"/>
                <a:cs typeface="Canva Sans"/>
                <a:sym typeface="Canva Sans"/>
              </a:rPr>
              <a:t>Read each statement aloud or display it on the screen.</a:t>
            </a:r>
          </a:p>
          <a:p>
            <a:pPr algn="l" marL="248438" indent="-124219" lvl="1">
              <a:lnSpc>
                <a:spcPts val="1610"/>
              </a:lnSpc>
              <a:buAutoNum type="arabicPeriod" startAt="1"/>
            </a:pPr>
            <a:r>
              <a:rPr lang="en-US" sz="1150">
                <a:solidFill>
                  <a:srgbClr val="FFFFFF"/>
                </a:solidFill>
                <a:latin typeface="Canva Sans"/>
                <a:ea typeface="Canva Sans"/>
                <a:cs typeface="Canva Sans"/>
                <a:sym typeface="Canva Sans"/>
              </a:rPr>
              <a:t>Ask participants to hold up their "True" or "False" card or call out their answers.</a:t>
            </a:r>
          </a:p>
          <a:p>
            <a:pPr algn="l" marL="248438" indent="-124219" lvl="1">
              <a:lnSpc>
                <a:spcPts val="1610"/>
              </a:lnSpc>
              <a:buAutoNum type="arabicPeriod" startAt="1"/>
            </a:pPr>
            <a:r>
              <a:rPr lang="en-US" sz="1150">
                <a:solidFill>
                  <a:srgbClr val="FFFFFF"/>
                </a:solidFill>
                <a:latin typeface="Canva Sans"/>
                <a:ea typeface="Canva Sans"/>
                <a:cs typeface="Canva Sans"/>
                <a:sym typeface="Canva Sans"/>
              </a:rPr>
              <a:t>After each statement, reveal the correct answer and provide a brief explanation with a reference for clarity.</a:t>
            </a:r>
          </a:p>
          <a:p>
            <a:pPr algn="l">
              <a:lnSpc>
                <a:spcPts val="1610"/>
              </a:lnSpc>
            </a:pPr>
          </a:p>
          <a:p>
            <a:pPr algn="l">
              <a:lnSpc>
                <a:spcPts val="1610"/>
              </a:lnSpc>
            </a:pPr>
            <a:r>
              <a:rPr lang="en-US" sz="1150" i="true" b="true">
                <a:solidFill>
                  <a:srgbClr val="FFFFFF"/>
                </a:solidFill>
                <a:latin typeface="Canva Sans Bold Italics"/>
                <a:ea typeface="Canva Sans Bold Italics"/>
                <a:cs typeface="Canva Sans Bold Italics"/>
                <a:sym typeface="Canva Sans Bold Italics"/>
              </a:rPr>
              <a:t>**</a:t>
            </a:r>
            <a:r>
              <a:rPr lang="en-US" sz="1150" i="true" b="true">
                <a:solidFill>
                  <a:srgbClr val="FFFFFF"/>
                </a:solidFill>
                <a:latin typeface="Canva Sans Bold Italics"/>
                <a:ea typeface="Canva Sans Bold Italics"/>
                <a:cs typeface="Canva Sans Bold Italics"/>
                <a:sym typeface="Canva Sans Bold Italics"/>
              </a:rPr>
              <a:t>Alternatively you can print and laminate the slides and have participants work in groups and sort them into true or false piles. </a:t>
            </a:r>
          </a:p>
          <a:p>
            <a:pPr algn="l">
              <a:lnSpc>
                <a:spcPts val="1610"/>
              </a:lnSpc>
            </a:pPr>
          </a:p>
          <a:p>
            <a:pPr algn="l">
              <a:lnSpc>
                <a:spcPts val="1610"/>
              </a:lnSpc>
            </a:pPr>
            <a:r>
              <a:rPr lang="en-US" sz="1150" i="true" b="true">
                <a:solidFill>
                  <a:srgbClr val="FFFFFF"/>
                </a:solidFill>
                <a:latin typeface="Canva Sans Bold Italics"/>
                <a:ea typeface="Canva Sans Bold Italics"/>
                <a:cs typeface="Canva Sans Bold Italics"/>
                <a:sym typeface="Canva Sans Bold Italics"/>
              </a:rPr>
              <a:t>5. </a:t>
            </a:r>
            <a:r>
              <a:rPr lang="en-US" sz="1150" i="true">
                <a:solidFill>
                  <a:srgbClr val="FFFFFF"/>
                </a:solidFill>
                <a:latin typeface="Canva Sans Italics"/>
                <a:ea typeface="Canva Sans Italics"/>
                <a:cs typeface="Canva Sans Italics"/>
                <a:sym typeface="Canva Sans Italics"/>
              </a:rPr>
              <a:t>Discussion:</a:t>
            </a:r>
          </a:p>
          <a:p>
            <a:pPr algn="l">
              <a:lnSpc>
                <a:spcPts val="1610"/>
              </a:lnSpc>
            </a:pPr>
            <a:r>
              <a:rPr lang="en-US" sz="1150" i="true">
                <a:solidFill>
                  <a:srgbClr val="FFFFFF"/>
                </a:solidFill>
                <a:latin typeface="Canva Sans Italics"/>
                <a:ea typeface="Canva Sans Italics"/>
                <a:cs typeface="Canva Sans Italics"/>
                <a:sym typeface="Canva Sans Italics"/>
              </a:rPr>
              <a:t>Encourage participants to ask questions or share their thoughts after each statement.</a:t>
            </a:r>
          </a:p>
          <a:p>
            <a:pPr algn="l">
              <a:lnSpc>
                <a:spcPts val="1610"/>
              </a:lnSpc>
            </a:pPr>
            <a:r>
              <a:rPr lang="en-US" sz="1150" i="true">
                <a:solidFill>
                  <a:srgbClr val="FFFFFF"/>
                </a:solidFill>
                <a:latin typeface="Canva Sans Italics"/>
                <a:ea typeface="Canva Sans Italics"/>
                <a:cs typeface="Canva Sans Italics"/>
                <a:sym typeface="Canva Sans Italics"/>
              </a:rPr>
              <a:t>Clarify common misconceptions about STI transmission and prevention.</a:t>
            </a:r>
          </a:p>
          <a:p>
            <a:pPr algn="l">
              <a:lnSpc>
                <a:spcPts val="1610"/>
              </a:lnSpc>
            </a:pPr>
          </a:p>
          <a:p>
            <a:pPr algn="l">
              <a:lnSpc>
                <a:spcPts val="1610"/>
              </a:lnSpc>
            </a:pPr>
            <a:r>
              <a:rPr lang="en-US" sz="1150" i="true">
                <a:solidFill>
                  <a:srgbClr val="FFFFFF"/>
                </a:solidFill>
                <a:latin typeface="Canva Sans Italics"/>
                <a:ea typeface="Canva Sans Italics"/>
                <a:cs typeface="Canva Sans Italics"/>
                <a:sym typeface="Canva Sans Italics"/>
              </a:rPr>
              <a:t>6. Wrap-Up:</a:t>
            </a:r>
          </a:p>
          <a:p>
            <a:pPr algn="l" marL="248438" indent="-124219" lvl="1">
              <a:lnSpc>
                <a:spcPts val="1610"/>
              </a:lnSpc>
              <a:buFont typeface="Arial"/>
              <a:buChar char="•"/>
            </a:pPr>
            <a:r>
              <a:rPr lang="en-US" sz="1150" i="true">
                <a:solidFill>
                  <a:srgbClr val="FFFFFF"/>
                </a:solidFill>
                <a:latin typeface="Canva Sans Italics"/>
                <a:ea typeface="Canva Sans Italics"/>
                <a:cs typeface="Canva Sans Italics"/>
                <a:sym typeface="Canva Sans Italics"/>
              </a:rPr>
              <a:t>Summarize key learning points.</a:t>
            </a:r>
          </a:p>
          <a:p>
            <a:pPr algn="l" marL="248438" indent="-124219" lvl="1">
              <a:lnSpc>
                <a:spcPts val="1610"/>
              </a:lnSpc>
              <a:buFont typeface="Arial"/>
              <a:buChar char="•"/>
            </a:pPr>
            <a:r>
              <a:rPr lang="en-US" sz="1150" i="true">
                <a:solidFill>
                  <a:srgbClr val="FFFFFF"/>
                </a:solidFill>
                <a:latin typeface="Canva Sans Italics"/>
                <a:ea typeface="Canva Sans Italics"/>
                <a:cs typeface="Canva Sans Italics"/>
                <a:sym typeface="Canva Sans Italics"/>
              </a:rPr>
              <a:t>Offer resources for further information, such as links to NHS sexual health advice or local sexual health clinics.</a:t>
            </a:r>
          </a:p>
          <a:p>
            <a:pPr algn="l">
              <a:lnSpc>
                <a:spcPts val="1610"/>
              </a:lnSpc>
            </a:pPr>
          </a:p>
        </p:txBody>
      </p:sp>
      <p:sp>
        <p:nvSpPr>
          <p:cNvPr name="TextBox 7" id="7"/>
          <p:cNvSpPr txBox="true"/>
          <p:nvPr/>
        </p:nvSpPr>
        <p:spPr>
          <a:xfrm rot="0">
            <a:off x="2278675" y="6381450"/>
            <a:ext cx="3480732" cy="250181"/>
          </a:xfrm>
          <a:prstGeom prst="rect">
            <a:avLst/>
          </a:prstGeom>
        </p:spPr>
        <p:txBody>
          <a:bodyPr anchor="t" rtlCol="false" tIns="0" lIns="0" bIns="0" rIns="0">
            <a:spAutoFit/>
          </a:bodyPr>
          <a:lstStyle/>
          <a:p>
            <a:pPr algn="l">
              <a:lnSpc>
                <a:spcPts val="2048"/>
              </a:lnSpc>
            </a:pPr>
            <a:r>
              <a:rPr lang="en-US" sz="1474" b="true">
                <a:solidFill>
                  <a:srgbClr val="FFFFFF"/>
                </a:solidFill>
                <a:latin typeface="Canva Sans Bold"/>
                <a:ea typeface="Canva Sans Bold"/>
                <a:cs typeface="Canva Sans Bold"/>
                <a:sym typeface="Canva Sans Bold"/>
              </a:rPr>
              <a:t>Step By Step Instructions </a:t>
            </a:r>
          </a:p>
        </p:txBody>
      </p:sp>
      <p:sp>
        <p:nvSpPr>
          <p:cNvPr name="TextBox 8" id="8"/>
          <p:cNvSpPr txBox="true"/>
          <p:nvPr/>
        </p:nvSpPr>
        <p:spPr>
          <a:xfrm rot="0">
            <a:off x="2169981" y="2438641"/>
            <a:ext cx="1886365" cy="250181"/>
          </a:xfrm>
          <a:prstGeom prst="rect">
            <a:avLst/>
          </a:prstGeom>
        </p:spPr>
        <p:txBody>
          <a:bodyPr anchor="t" rtlCol="false" tIns="0" lIns="0" bIns="0" rIns="0">
            <a:spAutoFit/>
          </a:bodyPr>
          <a:lstStyle/>
          <a:p>
            <a:pPr algn="l">
              <a:lnSpc>
                <a:spcPts val="2048"/>
              </a:lnSpc>
            </a:pPr>
            <a:r>
              <a:rPr lang="en-US" sz="1474" b="true">
                <a:solidFill>
                  <a:srgbClr val="FFFFFF"/>
                </a:solidFill>
                <a:latin typeface="Canva Sans Bold"/>
                <a:ea typeface="Canva Sans Bold"/>
                <a:cs typeface="Canva Sans Bold"/>
                <a:sym typeface="Canva Sans Bold"/>
              </a:rPr>
              <a:t>Activity Type</a:t>
            </a:r>
          </a:p>
        </p:txBody>
      </p:sp>
      <p:sp>
        <p:nvSpPr>
          <p:cNvPr name="TextBox 9" id="9"/>
          <p:cNvSpPr txBox="true"/>
          <p:nvPr/>
        </p:nvSpPr>
        <p:spPr>
          <a:xfrm rot="0">
            <a:off x="9370687" y="3059918"/>
            <a:ext cx="6913631" cy="1189972"/>
          </a:xfrm>
          <a:prstGeom prst="rect">
            <a:avLst/>
          </a:prstGeom>
        </p:spPr>
        <p:txBody>
          <a:bodyPr anchor="t" rtlCol="false" tIns="0" lIns="0" bIns="0" rIns="0">
            <a:spAutoFit/>
          </a:bodyPr>
          <a:lstStyle/>
          <a:p>
            <a:pPr algn="l">
              <a:lnSpc>
                <a:spcPts val="1610"/>
              </a:lnSpc>
            </a:pPr>
            <a:r>
              <a:rPr lang="en-US" sz="1150">
                <a:solidFill>
                  <a:srgbClr val="FFFFFF"/>
                </a:solidFill>
                <a:latin typeface="Canva Sans"/>
                <a:ea typeface="Canva Sans"/>
                <a:cs typeface="Canva Sans"/>
                <a:sym typeface="Canva Sans"/>
              </a:rPr>
              <a:t>This engaging activity challenges participants to distinguish facts from misconceptions about sexually transmitted infections (STIs). Through true or false statements, participants explore key information on STI transmission, prevention, and symptoms. Facilitator-led discussions provide accurate insights and dispel myths, promoting informed decision-making around sexual health. This activity is designed to be educational, interactive, and supportive of open conversations about sexual health.</a:t>
            </a:r>
          </a:p>
        </p:txBody>
      </p:sp>
      <p:sp>
        <p:nvSpPr>
          <p:cNvPr name="TextBox 10" id="10"/>
          <p:cNvSpPr txBox="true"/>
          <p:nvPr/>
        </p:nvSpPr>
        <p:spPr>
          <a:xfrm rot="0">
            <a:off x="10200357" y="2437462"/>
            <a:ext cx="2410814" cy="250181"/>
          </a:xfrm>
          <a:prstGeom prst="rect">
            <a:avLst/>
          </a:prstGeom>
        </p:spPr>
        <p:txBody>
          <a:bodyPr anchor="t" rtlCol="false" tIns="0" lIns="0" bIns="0" rIns="0">
            <a:spAutoFit/>
          </a:bodyPr>
          <a:lstStyle/>
          <a:p>
            <a:pPr algn="l">
              <a:lnSpc>
                <a:spcPts val="2048"/>
              </a:lnSpc>
            </a:pPr>
            <a:r>
              <a:rPr lang="en-US" sz="1474" b="true">
                <a:solidFill>
                  <a:srgbClr val="FFFFFF"/>
                </a:solidFill>
                <a:latin typeface="Canva Sans Bold"/>
                <a:ea typeface="Canva Sans Bold"/>
                <a:cs typeface="Canva Sans Bold"/>
                <a:sym typeface="Canva Sans Bold"/>
              </a:rPr>
              <a:t>General Activity Info </a:t>
            </a:r>
          </a:p>
        </p:txBody>
      </p:sp>
      <p:grpSp>
        <p:nvGrpSpPr>
          <p:cNvPr name="Group 11" id="11"/>
          <p:cNvGrpSpPr/>
          <p:nvPr/>
        </p:nvGrpSpPr>
        <p:grpSpPr>
          <a:xfrm rot="0">
            <a:off x="1618965" y="2974084"/>
            <a:ext cx="1763536" cy="533638"/>
            <a:chOff x="0" y="0"/>
            <a:chExt cx="745818" cy="225681"/>
          </a:xfrm>
        </p:grpSpPr>
        <p:sp>
          <p:nvSpPr>
            <p:cNvPr name="Freeform 12" id="12"/>
            <p:cNvSpPr/>
            <p:nvPr/>
          </p:nvSpPr>
          <p:spPr>
            <a:xfrm flipH="false" flipV="false" rot="0">
              <a:off x="0" y="0"/>
              <a:ext cx="745818" cy="225681"/>
            </a:xfrm>
            <a:custGeom>
              <a:avLst/>
              <a:gdLst/>
              <a:ahLst/>
              <a:cxnLst/>
              <a:rect r="r" b="b" t="t" l="l"/>
              <a:pathLst>
                <a:path h="225681" w="745818">
                  <a:moveTo>
                    <a:pt x="0" y="0"/>
                  </a:moveTo>
                  <a:lnTo>
                    <a:pt x="745818" y="0"/>
                  </a:lnTo>
                  <a:lnTo>
                    <a:pt x="745818" y="225681"/>
                  </a:lnTo>
                  <a:lnTo>
                    <a:pt x="0" y="225681"/>
                  </a:lnTo>
                  <a:close/>
                </a:path>
              </a:pathLst>
            </a:custGeom>
            <a:solidFill>
              <a:srgbClr val="D5E1CA"/>
            </a:solidFill>
            <a:ln cap="sq">
              <a:noFill/>
              <a:prstDash val="solid"/>
              <a:miter/>
            </a:ln>
          </p:spPr>
        </p:sp>
        <p:sp>
          <p:nvSpPr>
            <p:cNvPr name="TextBox 13" id="13"/>
            <p:cNvSpPr txBox="true"/>
            <p:nvPr/>
          </p:nvSpPr>
          <p:spPr>
            <a:xfrm>
              <a:off x="0" y="28575"/>
              <a:ext cx="745818" cy="197106"/>
            </a:xfrm>
            <a:prstGeom prst="rect">
              <a:avLst/>
            </a:prstGeom>
          </p:spPr>
          <p:txBody>
            <a:bodyPr anchor="ctr" rtlCol="false" tIns="0" lIns="0" bIns="0" rIns="0"/>
            <a:lstStyle/>
            <a:p>
              <a:pPr algn="ctr" marL="0" indent="0" lvl="0">
                <a:lnSpc>
                  <a:spcPts val="1149"/>
                </a:lnSpc>
                <a:spcBef>
                  <a:spcPct val="0"/>
                </a:spcBef>
              </a:pPr>
              <a:r>
                <a:rPr lang="en-US" b="true" sz="1149">
                  <a:solidFill>
                    <a:srgbClr val="000000"/>
                  </a:solidFill>
                  <a:latin typeface="Canva Sans Bold"/>
                  <a:ea typeface="Canva Sans Bold"/>
                  <a:cs typeface="Canva Sans Bold"/>
                  <a:sym typeface="Canva Sans Bold"/>
                </a:rPr>
                <a:t>A</a:t>
              </a:r>
              <a:r>
                <a:rPr lang="en-US" b="true" sz="1149">
                  <a:solidFill>
                    <a:srgbClr val="000000"/>
                  </a:solidFill>
                  <a:latin typeface="Canva Sans Bold"/>
                  <a:ea typeface="Canva Sans Bold"/>
                  <a:cs typeface="Canva Sans Bold"/>
                  <a:sym typeface="Canva Sans Bold"/>
                </a:rPr>
                <a:t>ge</a:t>
              </a:r>
              <a:r>
                <a:rPr lang="en-US" sz="1149">
                  <a:solidFill>
                    <a:srgbClr val="000000"/>
                  </a:solidFill>
                  <a:latin typeface="Canva Sans"/>
                  <a:ea typeface="Canva Sans"/>
                  <a:cs typeface="Canva Sans"/>
                  <a:sym typeface="Canva Sans"/>
                </a:rPr>
                <a:t>: 13-18+</a:t>
              </a:r>
            </a:p>
          </p:txBody>
        </p:sp>
      </p:grpSp>
      <p:grpSp>
        <p:nvGrpSpPr>
          <p:cNvPr name="Group 14" id="14"/>
          <p:cNvGrpSpPr/>
          <p:nvPr/>
        </p:nvGrpSpPr>
        <p:grpSpPr>
          <a:xfrm rot="0">
            <a:off x="3428503" y="2974084"/>
            <a:ext cx="2348440" cy="1275806"/>
            <a:chOff x="0" y="0"/>
            <a:chExt cx="993179" cy="539551"/>
          </a:xfrm>
        </p:grpSpPr>
        <p:sp>
          <p:nvSpPr>
            <p:cNvPr name="Freeform 15" id="15"/>
            <p:cNvSpPr/>
            <p:nvPr/>
          </p:nvSpPr>
          <p:spPr>
            <a:xfrm flipH="false" flipV="false" rot="0">
              <a:off x="0" y="0"/>
              <a:ext cx="993179" cy="539551"/>
            </a:xfrm>
            <a:custGeom>
              <a:avLst/>
              <a:gdLst/>
              <a:ahLst/>
              <a:cxnLst/>
              <a:rect r="r" b="b" t="t" l="l"/>
              <a:pathLst>
                <a:path h="539551" w="993179">
                  <a:moveTo>
                    <a:pt x="0" y="0"/>
                  </a:moveTo>
                  <a:lnTo>
                    <a:pt x="993179" y="0"/>
                  </a:lnTo>
                  <a:lnTo>
                    <a:pt x="993179" y="539551"/>
                  </a:lnTo>
                  <a:lnTo>
                    <a:pt x="0" y="539551"/>
                  </a:lnTo>
                  <a:close/>
                </a:path>
              </a:pathLst>
            </a:custGeom>
            <a:solidFill>
              <a:srgbClr val="D5E1CA"/>
            </a:solidFill>
            <a:ln cap="sq">
              <a:noFill/>
              <a:prstDash val="solid"/>
              <a:miter/>
            </a:ln>
          </p:spPr>
        </p:sp>
        <p:sp>
          <p:nvSpPr>
            <p:cNvPr name="TextBox 16" id="16"/>
            <p:cNvSpPr txBox="true"/>
            <p:nvPr/>
          </p:nvSpPr>
          <p:spPr>
            <a:xfrm>
              <a:off x="0" y="-38100"/>
              <a:ext cx="993179" cy="577651"/>
            </a:xfrm>
            <a:prstGeom prst="rect">
              <a:avLst/>
            </a:prstGeom>
          </p:spPr>
          <p:txBody>
            <a:bodyPr anchor="ctr" rtlCol="false" tIns="0" lIns="0" bIns="0" rIns="0"/>
            <a:lstStyle/>
            <a:p>
              <a:pPr algn="ctr">
                <a:lnSpc>
                  <a:spcPts val="1874"/>
                </a:lnSpc>
              </a:pPr>
              <a:r>
                <a:rPr lang="en-US" sz="1149">
                  <a:solidFill>
                    <a:srgbClr val="000000"/>
                  </a:solidFill>
                  <a:latin typeface="Canva Sans"/>
                  <a:ea typeface="Canva Sans"/>
                  <a:cs typeface="Canva Sans"/>
                  <a:sym typeface="Canva Sans"/>
                </a:rPr>
                <a:t>Pa</a:t>
              </a:r>
              <a:r>
                <a:rPr lang="en-US" sz="1149" b="true">
                  <a:solidFill>
                    <a:srgbClr val="000000"/>
                  </a:solidFill>
                  <a:latin typeface="Canva Sans Bold"/>
                  <a:ea typeface="Canva Sans Bold"/>
                  <a:cs typeface="Canva Sans Bold"/>
                  <a:sym typeface="Canva Sans Bold"/>
                </a:rPr>
                <a:t>rticipation </a:t>
              </a:r>
              <a:r>
                <a:rPr lang="en-US" sz="1149" b="true">
                  <a:solidFill>
                    <a:srgbClr val="000000"/>
                  </a:solidFill>
                  <a:latin typeface="Canva Sans Bold"/>
                  <a:ea typeface="Canva Sans Bold"/>
                  <a:cs typeface="Canva Sans Bold"/>
                  <a:sym typeface="Canva Sans Bold"/>
                </a:rPr>
                <a:t>Style:</a:t>
              </a:r>
              <a:r>
                <a:rPr lang="en-US" sz="1149">
                  <a:solidFill>
                    <a:srgbClr val="000000"/>
                  </a:solidFill>
                  <a:latin typeface="Canva Sans"/>
                  <a:ea typeface="Canva Sans"/>
                  <a:cs typeface="Canva Sans"/>
                  <a:sym typeface="Canva Sans"/>
                </a:rPr>
                <a:t> Interactive group activity</a:t>
              </a:r>
            </a:p>
            <a:p>
              <a:pPr algn="ctr" marL="0" indent="0" lvl="0">
                <a:lnSpc>
                  <a:spcPts val="1874"/>
                </a:lnSpc>
              </a:pPr>
              <a:r>
                <a:rPr lang="en-US" sz="1149">
                  <a:solidFill>
                    <a:srgbClr val="000000"/>
                  </a:solidFill>
                  <a:latin typeface="Canva Sans"/>
                  <a:ea typeface="Canva Sans"/>
                  <a:cs typeface="Canva Sans"/>
                  <a:sym typeface="Canva Sans"/>
                </a:rPr>
                <a:t>Group play - solo points</a:t>
              </a:r>
            </a:p>
          </p:txBody>
        </p:sp>
      </p:grpSp>
      <p:sp>
        <p:nvSpPr>
          <p:cNvPr name="TextBox 17" id="17"/>
          <p:cNvSpPr txBox="true"/>
          <p:nvPr/>
        </p:nvSpPr>
        <p:spPr>
          <a:xfrm rot="0">
            <a:off x="1989489" y="5229578"/>
            <a:ext cx="13780553" cy="589897"/>
          </a:xfrm>
          <a:prstGeom prst="rect">
            <a:avLst/>
          </a:prstGeom>
        </p:spPr>
        <p:txBody>
          <a:bodyPr anchor="t" rtlCol="false" tIns="0" lIns="0" bIns="0" rIns="0">
            <a:spAutoFit/>
          </a:bodyPr>
          <a:lstStyle/>
          <a:p>
            <a:pPr algn="l" marL="248438" indent="-124219" lvl="1">
              <a:lnSpc>
                <a:spcPts val="1610"/>
              </a:lnSpc>
              <a:buFont typeface="Arial"/>
              <a:buChar char="•"/>
            </a:pPr>
            <a:r>
              <a:rPr lang="en-US" sz="1150">
                <a:solidFill>
                  <a:srgbClr val="FFFFFF"/>
                </a:solidFill>
                <a:latin typeface="Canva Sans"/>
                <a:ea typeface="Canva Sans"/>
                <a:cs typeface="Canva Sans"/>
                <a:sym typeface="Canva Sans"/>
              </a:rPr>
              <a:t>Download the slideshow for a digital session.</a:t>
            </a:r>
          </a:p>
          <a:p>
            <a:pPr algn="l" marL="248438" indent="-124219" lvl="1">
              <a:lnSpc>
                <a:spcPts val="1610"/>
              </a:lnSpc>
              <a:buFont typeface="Arial"/>
              <a:buChar char="•"/>
            </a:pPr>
            <a:r>
              <a:rPr lang="en-US" sz="1150">
                <a:solidFill>
                  <a:srgbClr val="FFFFFF"/>
                </a:solidFill>
                <a:latin typeface="Canva Sans"/>
                <a:ea typeface="Canva Sans"/>
                <a:cs typeface="Canva Sans"/>
                <a:sym typeface="Canva Sans"/>
              </a:rPr>
              <a:t>Flashcards for participants to display their answers. </a:t>
            </a:r>
          </a:p>
          <a:p>
            <a:pPr algn="l" marL="248438" indent="-124219" lvl="1">
              <a:lnSpc>
                <a:spcPts val="1610"/>
              </a:lnSpc>
              <a:buFont typeface="Arial"/>
              <a:buChar char="•"/>
            </a:pPr>
            <a:r>
              <a:rPr lang="en-US" sz="1150">
                <a:solidFill>
                  <a:srgbClr val="FFFFFF"/>
                </a:solidFill>
                <a:latin typeface="Canva Sans"/>
                <a:ea typeface="Canva Sans"/>
                <a:cs typeface="Canva Sans"/>
                <a:sym typeface="Canva Sans"/>
              </a:rPr>
              <a:t>Alternatively, you can print and laminate the resources, allowing participants to sort them into two categories: true or false.</a:t>
            </a:r>
          </a:p>
        </p:txBody>
      </p:sp>
      <p:sp>
        <p:nvSpPr>
          <p:cNvPr name="AutoShape 18" id="18"/>
          <p:cNvSpPr/>
          <p:nvPr/>
        </p:nvSpPr>
        <p:spPr>
          <a:xfrm>
            <a:off x="956330" y="4635653"/>
            <a:ext cx="14813713" cy="0"/>
          </a:xfrm>
          <a:prstGeom prst="line">
            <a:avLst/>
          </a:prstGeom>
          <a:ln cap="rnd" w="28575">
            <a:solidFill>
              <a:srgbClr val="FFFFFF"/>
            </a:solidFill>
            <a:prstDash val="sysDot"/>
            <a:headEnd type="none" len="sm" w="sm"/>
            <a:tailEnd type="none" len="sm" w="sm"/>
          </a:ln>
        </p:spPr>
      </p:sp>
      <p:sp>
        <p:nvSpPr>
          <p:cNvPr name="TextBox 19" id="19"/>
          <p:cNvSpPr txBox="true"/>
          <p:nvPr/>
        </p:nvSpPr>
        <p:spPr>
          <a:xfrm rot="0">
            <a:off x="2099278" y="4853214"/>
            <a:ext cx="2185159" cy="250181"/>
          </a:xfrm>
          <a:prstGeom prst="rect">
            <a:avLst/>
          </a:prstGeom>
        </p:spPr>
        <p:txBody>
          <a:bodyPr anchor="t" rtlCol="false" tIns="0" lIns="0" bIns="0" rIns="0">
            <a:spAutoFit/>
          </a:bodyPr>
          <a:lstStyle/>
          <a:p>
            <a:pPr algn="l">
              <a:lnSpc>
                <a:spcPts val="2048"/>
              </a:lnSpc>
            </a:pPr>
            <a:r>
              <a:rPr lang="en-US" sz="1474" b="true">
                <a:solidFill>
                  <a:srgbClr val="FFFFFF"/>
                </a:solidFill>
                <a:latin typeface="Canva Sans Bold"/>
                <a:ea typeface="Canva Sans Bold"/>
                <a:cs typeface="Canva Sans Bold"/>
                <a:sym typeface="Canva Sans Bold"/>
              </a:rPr>
              <a:t>Materials Needed</a:t>
            </a:r>
          </a:p>
        </p:txBody>
      </p:sp>
      <p:sp>
        <p:nvSpPr>
          <p:cNvPr name="AutoShape 20" id="20"/>
          <p:cNvSpPr/>
          <p:nvPr/>
        </p:nvSpPr>
        <p:spPr>
          <a:xfrm flipV="true">
            <a:off x="1028700" y="2079141"/>
            <a:ext cx="12754429" cy="0"/>
          </a:xfrm>
          <a:prstGeom prst="line">
            <a:avLst/>
          </a:prstGeom>
          <a:ln cap="rnd" w="28575">
            <a:solidFill>
              <a:srgbClr val="FFFFFF"/>
            </a:solidFill>
            <a:prstDash val="sysDot"/>
            <a:headEnd type="none" len="sm" w="sm"/>
            <a:tailEnd type="none" len="sm" w="sm"/>
          </a:ln>
        </p:spPr>
      </p:sp>
      <p:sp>
        <p:nvSpPr>
          <p:cNvPr name="AutoShape 21" id="21"/>
          <p:cNvSpPr/>
          <p:nvPr/>
        </p:nvSpPr>
        <p:spPr>
          <a:xfrm>
            <a:off x="1086790" y="6024263"/>
            <a:ext cx="14927801" cy="0"/>
          </a:xfrm>
          <a:prstGeom prst="line">
            <a:avLst/>
          </a:prstGeom>
          <a:ln cap="rnd" w="28575">
            <a:solidFill>
              <a:srgbClr val="FFFFFF"/>
            </a:solidFill>
            <a:prstDash val="sysDot"/>
            <a:headEnd type="none" len="sm" w="sm"/>
            <a:tailEnd type="none" len="sm" w="sm"/>
          </a:ln>
        </p:spPr>
      </p:sp>
      <p:grpSp>
        <p:nvGrpSpPr>
          <p:cNvPr name="Group 22" id="22"/>
          <p:cNvGrpSpPr/>
          <p:nvPr/>
        </p:nvGrpSpPr>
        <p:grpSpPr>
          <a:xfrm rot="0">
            <a:off x="1618965" y="3572276"/>
            <a:ext cx="1763536" cy="677614"/>
            <a:chOff x="0" y="0"/>
            <a:chExt cx="745818" cy="286570"/>
          </a:xfrm>
        </p:grpSpPr>
        <p:sp>
          <p:nvSpPr>
            <p:cNvPr name="Freeform 23" id="23"/>
            <p:cNvSpPr/>
            <p:nvPr/>
          </p:nvSpPr>
          <p:spPr>
            <a:xfrm flipH="false" flipV="false" rot="0">
              <a:off x="0" y="0"/>
              <a:ext cx="745818" cy="286570"/>
            </a:xfrm>
            <a:custGeom>
              <a:avLst/>
              <a:gdLst/>
              <a:ahLst/>
              <a:cxnLst/>
              <a:rect r="r" b="b" t="t" l="l"/>
              <a:pathLst>
                <a:path h="286570" w="745818">
                  <a:moveTo>
                    <a:pt x="0" y="0"/>
                  </a:moveTo>
                  <a:lnTo>
                    <a:pt x="745818" y="0"/>
                  </a:lnTo>
                  <a:lnTo>
                    <a:pt x="745818" y="286570"/>
                  </a:lnTo>
                  <a:lnTo>
                    <a:pt x="0" y="286570"/>
                  </a:lnTo>
                  <a:close/>
                </a:path>
              </a:pathLst>
            </a:custGeom>
            <a:solidFill>
              <a:srgbClr val="D5E1CA"/>
            </a:solidFill>
            <a:ln cap="sq">
              <a:noFill/>
              <a:prstDash val="solid"/>
              <a:miter/>
            </a:ln>
          </p:spPr>
        </p:sp>
        <p:sp>
          <p:nvSpPr>
            <p:cNvPr name="TextBox 24" id="24"/>
            <p:cNvSpPr txBox="true"/>
            <p:nvPr/>
          </p:nvSpPr>
          <p:spPr>
            <a:xfrm>
              <a:off x="0" y="-9525"/>
              <a:ext cx="745818" cy="296095"/>
            </a:xfrm>
            <a:prstGeom prst="rect">
              <a:avLst/>
            </a:prstGeom>
          </p:spPr>
          <p:txBody>
            <a:bodyPr anchor="ctr" rtlCol="false" tIns="0" lIns="0" bIns="0" rIns="0"/>
            <a:lstStyle/>
            <a:p>
              <a:pPr algn="ctr">
                <a:lnSpc>
                  <a:spcPts val="1529"/>
                </a:lnSpc>
              </a:pPr>
              <a:r>
                <a:rPr lang="en-US" sz="1149" b="true">
                  <a:solidFill>
                    <a:srgbClr val="000000"/>
                  </a:solidFill>
                  <a:latin typeface="Canva Sans Bold"/>
                  <a:ea typeface="Canva Sans Bold"/>
                  <a:cs typeface="Canva Sans Bold"/>
                  <a:sym typeface="Canva Sans Bold"/>
                </a:rPr>
                <a:t>Theme</a:t>
              </a:r>
              <a:r>
                <a:rPr lang="en-US" sz="1149" b="true">
                  <a:solidFill>
                    <a:srgbClr val="000000"/>
                  </a:solidFill>
                  <a:latin typeface="Canva Sans Bold"/>
                  <a:ea typeface="Canva Sans Bold"/>
                  <a:cs typeface="Canva Sans Bold"/>
                  <a:sym typeface="Canva Sans Bold"/>
                </a:rPr>
                <a:t>:</a:t>
              </a:r>
            </a:p>
            <a:p>
              <a:pPr algn="ctr">
                <a:lnSpc>
                  <a:spcPts val="1529"/>
                </a:lnSpc>
              </a:pPr>
              <a:r>
                <a:rPr lang="en-US" sz="1149">
                  <a:solidFill>
                    <a:srgbClr val="000000"/>
                  </a:solidFill>
                  <a:latin typeface="Canva Sans"/>
                  <a:ea typeface="Canva Sans"/>
                  <a:cs typeface="Canva Sans"/>
                  <a:sym typeface="Canva Sans"/>
                </a:rPr>
                <a:t>Sexual heath </a:t>
              </a:r>
            </a:p>
            <a:p>
              <a:pPr algn="ctr" marL="0" indent="0" lvl="0">
                <a:lnSpc>
                  <a:spcPts val="1529"/>
                </a:lnSpc>
              </a:pPr>
              <a:r>
                <a:rPr lang="en-US" sz="1149">
                  <a:solidFill>
                    <a:srgbClr val="000000"/>
                  </a:solidFill>
                  <a:latin typeface="Canva Sans"/>
                  <a:ea typeface="Canva Sans"/>
                  <a:cs typeface="Canva Sans"/>
                  <a:sym typeface="Canva Sans"/>
                </a:rPr>
                <a:t>Life skills </a:t>
              </a:r>
            </a:p>
          </p:txBody>
        </p:sp>
      </p:grpSp>
      <p:grpSp>
        <p:nvGrpSpPr>
          <p:cNvPr name="Group 25" id="25"/>
          <p:cNvGrpSpPr/>
          <p:nvPr/>
        </p:nvGrpSpPr>
        <p:grpSpPr>
          <a:xfrm rot="0">
            <a:off x="1487302" y="2334971"/>
            <a:ext cx="467760" cy="502456"/>
            <a:chOff x="0" y="0"/>
            <a:chExt cx="623681" cy="669941"/>
          </a:xfrm>
        </p:grpSpPr>
        <p:sp>
          <p:nvSpPr>
            <p:cNvPr name="Freeform 26" id="26"/>
            <p:cNvSpPr/>
            <p:nvPr/>
          </p:nvSpPr>
          <p:spPr>
            <a:xfrm flipH="false" flipV="false" rot="0">
              <a:off x="34395" y="80655"/>
              <a:ext cx="589286" cy="589286"/>
            </a:xfrm>
            <a:custGeom>
              <a:avLst/>
              <a:gdLst/>
              <a:ahLst/>
              <a:cxnLst/>
              <a:rect r="r" b="b" t="t" l="l"/>
              <a:pathLst>
                <a:path h="589286" w="589286">
                  <a:moveTo>
                    <a:pt x="0" y="0"/>
                  </a:moveTo>
                  <a:lnTo>
                    <a:pt x="589286" y="0"/>
                  </a:lnTo>
                  <a:lnTo>
                    <a:pt x="589286" y="589286"/>
                  </a:lnTo>
                  <a:lnTo>
                    <a:pt x="0" y="58928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27" id="27"/>
            <p:cNvSpPr/>
            <p:nvPr/>
          </p:nvSpPr>
          <p:spPr>
            <a:xfrm flipH="false" flipV="false" rot="0">
              <a:off x="0" y="0"/>
              <a:ext cx="589286" cy="589286"/>
            </a:xfrm>
            <a:custGeom>
              <a:avLst/>
              <a:gdLst/>
              <a:ahLst/>
              <a:cxnLst/>
              <a:rect r="r" b="b" t="t" l="l"/>
              <a:pathLst>
                <a:path h="589286" w="589286">
                  <a:moveTo>
                    <a:pt x="0" y="0"/>
                  </a:moveTo>
                  <a:lnTo>
                    <a:pt x="589286" y="0"/>
                  </a:lnTo>
                  <a:lnTo>
                    <a:pt x="589286" y="589286"/>
                  </a:lnTo>
                  <a:lnTo>
                    <a:pt x="0" y="589286"/>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grpSp>
      <p:grpSp>
        <p:nvGrpSpPr>
          <p:cNvPr name="Group 28" id="28"/>
          <p:cNvGrpSpPr/>
          <p:nvPr/>
        </p:nvGrpSpPr>
        <p:grpSpPr>
          <a:xfrm rot="0">
            <a:off x="9370687" y="2327082"/>
            <a:ext cx="515227" cy="501874"/>
            <a:chOff x="0" y="0"/>
            <a:chExt cx="686970" cy="669165"/>
          </a:xfrm>
        </p:grpSpPr>
        <p:sp>
          <p:nvSpPr>
            <p:cNvPr name="Freeform 29" id="29"/>
            <p:cNvSpPr/>
            <p:nvPr/>
          </p:nvSpPr>
          <p:spPr>
            <a:xfrm flipH="false" flipV="false" rot="0">
              <a:off x="120022" y="102217"/>
              <a:ext cx="566948" cy="566948"/>
            </a:xfrm>
            <a:custGeom>
              <a:avLst/>
              <a:gdLst/>
              <a:ahLst/>
              <a:cxnLst/>
              <a:rect r="r" b="b" t="t" l="l"/>
              <a:pathLst>
                <a:path h="566948" w="566948">
                  <a:moveTo>
                    <a:pt x="0" y="0"/>
                  </a:moveTo>
                  <a:lnTo>
                    <a:pt x="566948" y="0"/>
                  </a:lnTo>
                  <a:lnTo>
                    <a:pt x="566948" y="566948"/>
                  </a:lnTo>
                  <a:lnTo>
                    <a:pt x="0" y="566948"/>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30" id="30"/>
            <p:cNvSpPr/>
            <p:nvPr/>
          </p:nvSpPr>
          <p:spPr>
            <a:xfrm flipH="false" flipV="false" rot="0">
              <a:off x="0" y="0"/>
              <a:ext cx="582330" cy="582330"/>
            </a:xfrm>
            <a:custGeom>
              <a:avLst/>
              <a:gdLst/>
              <a:ahLst/>
              <a:cxnLst/>
              <a:rect r="r" b="b" t="t" l="l"/>
              <a:pathLst>
                <a:path h="582330" w="582330">
                  <a:moveTo>
                    <a:pt x="0" y="0"/>
                  </a:moveTo>
                  <a:lnTo>
                    <a:pt x="582330" y="0"/>
                  </a:lnTo>
                  <a:lnTo>
                    <a:pt x="582330" y="582330"/>
                  </a:lnTo>
                  <a:lnTo>
                    <a:pt x="0" y="582330"/>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grpSp>
      <p:grpSp>
        <p:nvGrpSpPr>
          <p:cNvPr name="Group 31" id="31"/>
          <p:cNvGrpSpPr/>
          <p:nvPr/>
        </p:nvGrpSpPr>
        <p:grpSpPr>
          <a:xfrm rot="0">
            <a:off x="1487302" y="4848525"/>
            <a:ext cx="502187" cy="514457"/>
            <a:chOff x="0" y="0"/>
            <a:chExt cx="669583" cy="685942"/>
          </a:xfrm>
        </p:grpSpPr>
        <p:sp>
          <p:nvSpPr>
            <p:cNvPr name="Freeform 32" id="32"/>
            <p:cNvSpPr/>
            <p:nvPr/>
          </p:nvSpPr>
          <p:spPr>
            <a:xfrm flipH="false" flipV="false" rot="0">
              <a:off x="76474" y="92834"/>
              <a:ext cx="593108" cy="593108"/>
            </a:xfrm>
            <a:custGeom>
              <a:avLst/>
              <a:gdLst/>
              <a:ahLst/>
              <a:cxnLst/>
              <a:rect r="r" b="b" t="t" l="l"/>
              <a:pathLst>
                <a:path h="593108" w="593108">
                  <a:moveTo>
                    <a:pt x="0" y="0"/>
                  </a:moveTo>
                  <a:lnTo>
                    <a:pt x="593109" y="0"/>
                  </a:lnTo>
                  <a:lnTo>
                    <a:pt x="593109" y="593108"/>
                  </a:lnTo>
                  <a:lnTo>
                    <a:pt x="0" y="593108"/>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33" id="33"/>
            <p:cNvSpPr/>
            <p:nvPr/>
          </p:nvSpPr>
          <p:spPr>
            <a:xfrm flipH="false" flipV="false" rot="0">
              <a:off x="0" y="0"/>
              <a:ext cx="593108" cy="593108"/>
            </a:xfrm>
            <a:custGeom>
              <a:avLst/>
              <a:gdLst/>
              <a:ahLst/>
              <a:cxnLst/>
              <a:rect r="r" b="b" t="t" l="l"/>
              <a:pathLst>
                <a:path h="593108" w="593108">
                  <a:moveTo>
                    <a:pt x="0" y="0"/>
                  </a:moveTo>
                  <a:lnTo>
                    <a:pt x="593108" y="0"/>
                  </a:lnTo>
                  <a:lnTo>
                    <a:pt x="593108" y="593108"/>
                  </a:lnTo>
                  <a:lnTo>
                    <a:pt x="0" y="593108"/>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grpSp>
      <p:grpSp>
        <p:nvGrpSpPr>
          <p:cNvPr name="Group 34" id="34"/>
          <p:cNvGrpSpPr/>
          <p:nvPr/>
        </p:nvGrpSpPr>
        <p:grpSpPr>
          <a:xfrm rot="0">
            <a:off x="1449883" y="6292015"/>
            <a:ext cx="505180" cy="495727"/>
            <a:chOff x="0" y="0"/>
            <a:chExt cx="673573" cy="660969"/>
          </a:xfrm>
        </p:grpSpPr>
        <p:sp>
          <p:nvSpPr>
            <p:cNvPr name="Freeform 35" id="35"/>
            <p:cNvSpPr/>
            <p:nvPr/>
          </p:nvSpPr>
          <p:spPr>
            <a:xfrm flipH="false" flipV="false" rot="0">
              <a:off x="76930" y="64326"/>
              <a:ext cx="596643" cy="596643"/>
            </a:xfrm>
            <a:custGeom>
              <a:avLst/>
              <a:gdLst/>
              <a:ahLst/>
              <a:cxnLst/>
              <a:rect r="r" b="b" t="t" l="l"/>
              <a:pathLst>
                <a:path h="596643" w="596643">
                  <a:moveTo>
                    <a:pt x="0" y="0"/>
                  </a:moveTo>
                  <a:lnTo>
                    <a:pt x="596643" y="0"/>
                  </a:lnTo>
                  <a:lnTo>
                    <a:pt x="596643" y="596643"/>
                  </a:lnTo>
                  <a:lnTo>
                    <a:pt x="0" y="596643"/>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
          <p:nvSpPr>
            <p:cNvPr name="Freeform 36" id="36"/>
            <p:cNvSpPr/>
            <p:nvPr/>
          </p:nvSpPr>
          <p:spPr>
            <a:xfrm flipH="false" flipV="false" rot="0">
              <a:off x="0" y="0"/>
              <a:ext cx="596643" cy="596643"/>
            </a:xfrm>
            <a:custGeom>
              <a:avLst/>
              <a:gdLst/>
              <a:ahLst/>
              <a:cxnLst/>
              <a:rect r="r" b="b" t="t" l="l"/>
              <a:pathLst>
                <a:path h="596643" w="596643">
                  <a:moveTo>
                    <a:pt x="0" y="0"/>
                  </a:moveTo>
                  <a:lnTo>
                    <a:pt x="596643" y="0"/>
                  </a:lnTo>
                  <a:lnTo>
                    <a:pt x="596643" y="596643"/>
                  </a:lnTo>
                  <a:lnTo>
                    <a:pt x="0" y="596643"/>
                  </a:lnTo>
                  <a:lnTo>
                    <a:pt x="0" y="0"/>
                  </a:lnTo>
                  <a:close/>
                </a:path>
              </a:pathLst>
            </a:custGeom>
            <a:blipFill>
              <a:blip r:embed="rId17">
                <a:extLst>
                  <a:ext uri="{96DAC541-7B7A-43D3-8B79-37D633B846F1}">
                    <asvg:svgBlip xmlns:asvg="http://schemas.microsoft.com/office/drawing/2016/SVG/main" r:embed="rId18"/>
                  </a:ext>
                </a:extLst>
              </a:blip>
              <a:stretch>
                <a:fillRect l="0" t="0" r="0" b="0"/>
              </a:stretch>
            </a:blipFill>
          </p:spPr>
        </p:sp>
      </p:grpSp>
      <p:grpSp>
        <p:nvGrpSpPr>
          <p:cNvPr name="Group 37" id="37"/>
          <p:cNvGrpSpPr/>
          <p:nvPr/>
        </p:nvGrpSpPr>
        <p:grpSpPr>
          <a:xfrm rot="0">
            <a:off x="14499621" y="664375"/>
            <a:ext cx="3317216" cy="2173051"/>
            <a:chOff x="0" y="0"/>
            <a:chExt cx="4422955" cy="2897402"/>
          </a:xfrm>
        </p:grpSpPr>
        <p:grpSp>
          <p:nvGrpSpPr>
            <p:cNvPr name="Group 38" id="38"/>
            <p:cNvGrpSpPr/>
            <p:nvPr/>
          </p:nvGrpSpPr>
          <p:grpSpPr>
            <a:xfrm rot="-772150">
              <a:off x="196459" y="484591"/>
              <a:ext cx="3011937" cy="2103815"/>
              <a:chOff x="0" y="0"/>
              <a:chExt cx="15163800" cy="10591800"/>
            </a:xfrm>
          </p:grpSpPr>
          <p:sp>
            <p:nvSpPr>
              <p:cNvPr name="Freeform 39" id="39"/>
              <p:cNvSpPr/>
              <p:nvPr/>
            </p:nvSpPr>
            <p:spPr>
              <a:xfrm flipH="false" flipV="false" rot="0">
                <a:off x="0" y="0"/>
                <a:ext cx="15163800" cy="10591800"/>
              </a:xfrm>
              <a:custGeom>
                <a:avLst/>
                <a:gdLst/>
                <a:ahLst/>
                <a:cxnLst/>
                <a:rect r="r" b="b" t="t" l="l"/>
                <a:pathLst>
                  <a:path h="10591800" w="15163800">
                    <a:moveTo>
                      <a:pt x="15163800" y="254000"/>
                    </a:moveTo>
                    <a:lnTo>
                      <a:pt x="15163800" y="10337800"/>
                    </a:lnTo>
                    <a:cubicBezTo>
                      <a:pt x="15163800" y="10478135"/>
                      <a:pt x="15050136" y="10591800"/>
                      <a:pt x="14909800" y="10591800"/>
                    </a:cubicBezTo>
                    <a:lnTo>
                      <a:pt x="254000" y="10591800"/>
                    </a:lnTo>
                    <a:cubicBezTo>
                      <a:pt x="113665" y="10591800"/>
                      <a:pt x="0" y="10478135"/>
                      <a:pt x="0" y="10337800"/>
                    </a:cubicBezTo>
                    <a:lnTo>
                      <a:pt x="0" y="254000"/>
                    </a:lnTo>
                    <a:cubicBezTo>
                      <a:pt x="0" y="113665"/>
                      <a:pt x="113665" y="0"/>
                      <a:pt x="254000" y="0"/>
                    </a:cubicBezTo>
                    <a:lnTo>
                      <a:pt x="14909800" y="0"/>
                    </a:lnTo>
                    <a:cubicBezTo>
                      <a:pt x="15050136" y="0"/>
                      <a:pt x="15163800" y="113665"/>
                      <a:pt x="15163800" y="254000"/>
                    </a:cubicBezTo>
                    <a:close/>
                  </a:path>
                </a:pathLst>
              </a:custGeom>
              <a:blipFill>
                <a:blip r:embed="rId19"/>
                <a:stretch>
                  <a:fillRect l="-12365" t="0" r="-12365" b="0"/>
                </a:stretch>
              </a:blipFill>
              <a:ln w="9525" cap="sq">
                <a:solidFill>
                  <a:srgbClr val="737373"/>
                </a:solidFill>
                <a:prstDash val="solid"/>
                <a:miter/>
              </a:ln>
            </p:spPr>
          </p:sp>
        </p:grpSp>
        <p:grpSp>
          <p:nvGrpSpPr>
            <p:cNvPr name="Group 40" id="40"/>
            <p:cNvGrpSpPr/>
            <p:nvPr/>
          </p:nvGrpSpPr>
          <p:grpSpPr>
            <a:xfrm rot="316912">
              <a:off x="1320579" y="484591"/>
              <a:ext cx="3011937" cy="2103815"/>
              <a:chOff x="0" y="0"/>
              <a:chExt cx="15163800" cy="10591800"/>
            </a:xfrm>
          </p:grpSpPr>
          <p:sp>
            <p:nvSpPr>
              <p:cNvPr name="Freeform 41" id="41"/>
              <p:cNvSpPr/>
              <p:nvPr/>
            </p:nvSpPr>
            <p:spPr>
              <a:xfrm flipH="false" flipV="false" rot="0">
                <a:off x="0" y="0"/>
                <a:ext cx="15163800" cy="10591800"/>
              </a:xfrm>
              <a:custGeom>
                <a:avLst/>
                <a:gdLst/>
                <a:ahLst/>
                <a:cxnLst/>
                <a:rect r="r" b="b" t="t" l="l"/>
                <a:pathLst>
                  <a:path h="10591800" w="15163800">
                    <a:moveTo>
                      <a:pt x="15163800" y="254000"/>
                    </a:moveTo>
                    <a:lnTo>
                      <a:pt x="15163800" y="10337800"/>
                    </a:lnTo>
                    <a:cubicBezTo>
                      <a:pt x="15163800" y="10478135"/>
                      <a:pt x="15050136" y="10591800"/>
                      <a:pt x="14909800" y="10591800"/>
                    </a:cubicBezTo>
                    <a:lnTo>
                      <a:pt x="254000" y="10591800"/>
                    </a:lnTo>
                    <a:cubicBezTo>
                      <a:pt x="113665" y="10591800"/>
                      <a:pt x="0" y="10478135"/>
                      <a:pt x="0" y="10337800"/>
                    </a:cubicBezTo>
                    <a:lnTo>
                      <a:pt x="0" y="254000"/>
                    </a:lnTo>
                    <a:cubicBezTo>
                      <a:pt x="0" y="113665"/>
                      <a:pt x="113665" y="0"/>
                      <a:pt x="254000" y="0"/>
                    </a:cubicBezTo>
                    <a:lnTo>
                      <a:pt x="14909800" y="0"/>
                    </a:lnTo>
                    <a:cubicBezTo>
                      <a:pt x="15050136" y="0"/>
                      <a:pt x="15163800" y="113665"/>
                      <a:pt x="15163800" y="254000"/>
                    </a:cubicBezTo>
                    <a:close/>
                  </a:path>
                </a:pathLst>
              </a:custGeom>
              <a:blipFill>
                <a:blip r:embed="rId20"/>
                <a:stretch>
                  <a:fillRect l="-21848" t="0" r="-2077" b="0"/>
                </a:stretch>
              </a:blipFill>
              <a:ln w="9525" cap="sq">
                <a:solidFill>
                  <a:srgbClr val="737373"/>
                </a:solidFill>
                <a:prstDash val="solid"/>
                <a:miter/>
              </a:ln>
            </p:spPr>
          </p:sp>
        </p:grpSp>
        <p:grpSp>
          <p:nvGrpSpPr>
            <p:cNvPr name="Group 42" id="42"/>
            <p:cNvGrpSpPr/>
            <p:nvPr/>
          </p:nvGrpSpPr>
          <p:grpSpPr>
            <a:xfrm rot="0">
              <a:off x="708491" y="0"/>
              <a:ext cx="3011937" cy="2103815"/>
              <a:chOff x="0" y="0"/>
              <a:chExt cx="15163800" cy="10591800"/>
            </a:xfrm>
          </p:grpSpPr>
          <p:sp>
            <p:nvSpPr>
              <p:cNvPr name="Freeform 43" id="43"/>
              <p:cNvSpPr/>
              <p:nvPr/>
            </p:nvSpPr>
            <p:spPr>
              <a:xfrm flipH="false" flipV="false" rot="0">
                <a:off x="0" y="0"/>
                <a:ext cx="15163800" cy="10591800"/>
              </a:xfrm>
              <a:custGeom>
                <a:avLst/>
                <a:gdLst/>
                <a:ahLst/>
                <a:cxnLst/>
                <a:rect r="r" b="b" t="t" l="l"/>
                <a:pathLst>
                  <a:path h="10591800" w="15163800">
                    <a:moveTo>
                      <a:pt x="15163800" y="254000"/>
                    </a:moveTo>
                    <a:lnTo>
                      <a:pt x="15163800" y="10337800"/>
                    </a:lnTo>
                    <a:cubicBezTo>
                      <a:pt x="15163800" y="10478135"/>
                      <a:pt x="15050136" y="10591800"/>
                      <a:pt x="14909800" y="10591800"/>
                    </a:cubicBezTo>
                    <a:lnTo>
                      <a:pt x="254000" y="10591800"/>
                    </a:lnTo>
                    <a:cubicBezTo>
                      <a:pt x="113665" y="10591800"/>
                      <a:pt x="0" y="10478135"/>
                      <a:pt x="0" y="10337800"/>
                    </a:cubicBezTo>
                    <a:lnTo>
                      <a:pt x="0" y="254000"/>
                    </a:lnTo>
                    <a:cubicBezTo>
                      <a:pt x="0" y="113665"/>
                      <a:pt x="113665" y="0"/>
                      <a:pt x="254000" y="0"/>
                    </a:cubicBezTo>
                    <a:lnTo>
                      <a:pt x="14909800" y="0"/>
                    </a:lnTo>
                    <a:cubicBezTo>
                      <a:pt x="15050136" y="0"/>
                      <a:pt x="15163800" y="113665"/>
                      <a:pt x="15163800" y="254000"/>
                    </a:cubicBezTo>
                    <a:close/>
                  </a:path>
                </a:pathLst>
              </a:custGeom>
              <a:blipFill>
                <a:blip r:embed="rId21"/>
                <a:stretch>
                  <a:fillRect l="-20613" t="0" r="-4295" b="0"/>
                </a:stretch>
              </a:blipFill>
              <a:ln w="9525" cap="sq">
                <a:solidFill>
                  <a:srgbClr val="737373"/>
                </a:solidFill>
                <a:prstDash val="solid"/>
                <a:miter/>
              </a:ln>
            </p:spPr>
          </p:sp>
        </p:grpSp>
      </p:grpSp>
      <p:grpSp>
        <p:nvGrpSpPr>
          <p:cNvPr name="Group 44" id="44"/>
          <p:cNvGrpSpPr/>
          <p:nvPr/>
        </p:nvGrpSpPr>
        <p:grpSpPr>
          <a:xfrm rot="0">
            <a:off x="5824568" y="3739345"/>
            <a:ext cx="2495523" cy="501711"/>
            <a:chOff x="0" y="0"/>
            <a:chExt cx="1522177" cy="306025"/>
          </a:xfrm>
        </p:grpSpPr>
        <p:sp>
          <p:nvSpPr>
            <p:cNvPr name="Freeform 45" id="45"/>
            <p:cNvSpPr/>
            <p:nvPr/>
          </p:nvSpPr>
          <p:spPr>
            <a:xfrm flipH="false" flipV="false" rot="0">
              <a:off x="0" y="0"/>
              <a:ext cx="1522177" cy="306025"/>
            </a:xfrm>
            <a:custGeom>
              <a:avLst/>
              <a:gdLst/>
              <a:ahLst/>
              <a:cxnLst/>
              <a:rect r="r" b="b" t="t" l="l"/>
              <a:pathLst>
                <a:path h="306025" w="1522177">
                  <a:moveTo>
                    <a:pt x="0" y="0"/>
                  </a:moveTo>
                  <a:lnTo>
                    <a:pt x="1522177" y="0"/>
                  </a:lnTo>
                  <a:lnTo>
                    <a:pt x="1522177" y="306025"/>
                  </a:lnTo>
                  <a:lnTo>
                    <a:pt x="0" y="306025"/>
                  </a:lnTo>
                  <a:close/>
                </a:path>
              </a:pathLst>
            </a:custGeom>
            <a:solidFill>
              <a:srgbClr val="D5E1CA"/>
            </a:solidFill>
            <a:ln cap="sq">
              <a:noFill/>
              <a:prstDash val="solid"/>
              <a:miter/>
            </a:ln>
          </p:spPr>
        </p:sp>
        <p:sp>
          <p:nvSpPr>
            <p:cNvPr name="TextBox 46" id="46"/>
            <p:cNvSpPr txBox="true"/>
            <p:nvPr/>
          </p:nvSpPr>
          <p:spPr>
            <a:xfrm>
              <a:off x="0" y="-28575"/>
              <a:ext cx="1522177" cy="334600"/>
            </a:xfrm>
            <a:prstGeom prst="rect">
              <a:avLst/>
            </a:prstGeom>
          </p:spPr>
          <p:txBody>
            <a:bodyPr anchor="ctr" rtlCol="false" tIns="0" lIns="0" bIns="0" rIns="0"/>
            <a:lstStyle/>
            <a:p>
              <a:pPr algn="ctr">
                <a:lnSpc>
                  <a:spcPts val="1724"/>
                </a:lnSpc>
              </a:pPr>
              <a:r>
                <a:rPr lang="en-US" sz="1149" b="true">
                  <a:solidFill>
                    <a:srgbClr val="000000"/>
                  </a:solidFill>
                  <a:latin typeface="Canva Sans Bold"/>
                  <a:ea typeface="Canva Sans Bold"/>
                  <a:cs typeface="Canva Sans Bold"/>
                  <a:sym typeface="Canva Sans Bold"/>
                </a:rPr>
                <a:t>Challenge Level</a:t>
              </a:r>
              <a:r>
                <a:rPr lang="en-US" sz="1149" b="true">
                  <a:solidFill>
                    <a:srgbClr val="000000"/>
                  </a:solidFill>
                  <a:latin typeface="Canva Sans Bold"/>
                  <a:ea typeface="Canva Sans Bold"/>
                  <a:cs typeface="Canva Sans Bold"/>
                  <a:sym typeface="Canva Sans Bold"/>
                </a:rPr>
                <a:t> </a:t>
              </a:r>
            </a:p>
            <a:p>
              <a:pPr algn="ctr" marL="0" indent="0" lvl="0">
                <a:lnSpc>
                  <a:spcPts val="1724"/>
                </a:lnSpc>
              </a:pPr>
              <a:r>
                <a:rPr lang="en-US" b="true" sz="1149">
                  <a:solidFill>
                    <a:srgbClr val="866517"/>
                  </a:solidFill>
                  <a:latin typeface="Canva Sans Bold"/>
                  <a:ea typeface="Canva Sans Bold"/>
                  <a:cs typeface="Canva Sans Bold"/>
                  <a:sym typeface="Canva Sans Bold"/>
                </a:rPr>
                <a:t>MODERATE</a:t>
              </a:r>
            </a:p>
          </p:txBody>
        </p:sp>
      </p:grpSp>
      <p:grpSp>
        <p:nvGrpSpPr>
          <p:cNvPr name="Group 47" id="47"/>
          <p:cNvGrpSpPr/>
          <p:nvPr/>
        </p:nvGrpSpPr>
        <p:grpSpPr>
          <a:xfrm rot="0">
            <a:off x="5824568" y="2974084"/>
            <a:ext cx="2495523" cy="690345"/>
            <a:chOff x="0" y="0"/>
            <a:chExt cx="1522177" cy="421085"/>
          </a:xfrm>
        </p:grpSpPr>
        <p:sp>
          <p:nvSpPr>
            <p:cNvPr name="Freeform 48" id="48"/>
            <p:cNvSpPr/>
            <p:nvPr/>
          </p:nvSpPr>
          <p:spPr>
            <a:xfrm flipH="false" flipV="false" rot="0">
              <a:off x="0" y="0"/>
              <a:ext cx="1522177" cy="421085"/>
            </a:xfrm>
            <a:custGeom>
              <a:avLst/>
              <a:gdLst/>
              <a:ahLst/>
              <a:cxnLst/>
              <a:rect r="r" b="b" t="t" l="l"/>
              <a:pathLst>
                <a:path h="421085" w="1522177">
                  <a:moveTo>
                    <a:pt x="0" y="0"/>
                  </a:moveTo>
                  <a:lnTo>
                    <a:pt x="1522177" y="0"/>
                  </a:lnTo>
                  <a:lnTo>
                    <a:pt x="1522177" y="421085"/>
                  </a:lnTo>
                  <a:lnTo>
                    <a:pt x="0" y="421085"/>
                  </a:lnTo>
                  <a:close/>
                </a:path>
              </a:pathLst>
            </a:custGeom>
            <a:solidFill>
              <a:srgbClr val="D5E1CA"/>
            </a:solidFill>
            <a:ln cap="sq">
              <a:noFill/>
              <a:prstDash val="solid"/>
              <a:miter/>
            </a:ln>
          </p:spPr>
        </p:sp>
        <p:sp>
          <p:nvSpPr>
            <p:cNvPr name="TextBox 49" id="49"/>
            <p:cNvSpPr txBox="true"/>
            <p:nvPr/>
          </p:nvSpPr>
          <p:spPr>
            <a:xfrm>
              <a:off x="0" y="-28575"/>
              <a:ext cx="1522177" cy="449660"/>
            </a:xfrm>
            <a:prstGeom prst="rect">
              <a:avLst/>
            </a:prstGeom>
          </p:spPr>
          <p:txBody>
            <a:bodyPr anchor="ctr" rtlCol="false" tIns="0" lIns="0" bIns="0" rIns="0"/>
            <a:lstStyle/>
            <a:p>
              <a:pPr algn="ctr">
                <a:lnSpc>
                  <a:spcPts val="1724"/>
                </a:lnSpc>
              </a:pPr>
              <a:r>
                <a:rPr lang="en-US" sz="1149" b="true">
                  <a:solidFill>
                    <a:srgbClr val="000000"/>
                  </a:solidFill>
                  <a:latin typeface="Canva Sans Bold"/>
                  <a:ea typeface="Canva Sans Bold"/>
                  <a:cs typeface="Canva Sans Bold"/>
                  <a:sym typeface="Canva Sans Bold"/>
                </a:rPr>
                <a:t>Resource Format:</a:t>
              </a:r>
              <a:r>
                <a:rPr lang="en-US" sz="1149" b="true">
                  <a:solidFill>
                    <a:srgbClr val="000000"/>
                  </a:solidFill>
                  <a:latin typeface="Canva Sans Bold"/>
                  <a:ea typeface="Canva Sans Bold"/>
                  <a:cs typeface="Canva Sans Bold"/>
                  <a:sym typeface="Canva Sans Bold"/>
                </a:rPr>
                <a:t> </a:t>
              </a:r>
            </a:p>
            <a:p>
              <a:pPr algn="ctr">
                <a:lnSpc>
                  <a:spcPts val="1724"/>
                </a:lnSpc>
              </a:pPr>
              <a:r>
                <a:rPr lang="en-US" sz="1149">
                  <a:solidFill>
                    <a:srgbClr val="000000"/>
                  </a:solidFill>
                  <a:latin typeface="Canva Sans"/>
                  <a:ea typeface="Canva Sans"/>
                  <a:cs typeface="Canva Sans"/>
                  <a:sym typeface="Canva Sans"/>
                </a:rPr>
                <a:t>Game/quiz interactive </a:t>
              </a:r>
            </a:p>
            <a:p>
              <a:pPr algn="ctr" marL="0" indent="0" lvl="0">
                <a:lnSpc>
                  <a:spcPts val="1724"/>
                </a:lnSpc>
              </a:pPr>
              <a:r>
                <a:rPr lang="en-US" sz="1149">
                  <a:solidFill>
                    <a:srgbClr val="000000"/>
                  </a:solidFill>
                  <a:latin typeface="Canva Sans"/>
                  <a:ea typeface="Canva Sans"/>
                  <a:cs typeface="Canva Sans"/>
                  <a:sym typeface="Canva Sans"/>
                </a:rPr>
                <a:t>Slide show print &amp; sort  </a:t>
              </a:r>
            </a:p>
          </p:txBody>
        </p:sp>
      </p:grpSp>
      <p:grpSp>
        <p:nvGrpSpPr>
          <p:cNvPr name="Group 50" id="50"/>
          <p:cNvGrpSpPr/>
          <p:nvPr/>
        </p:nvGrpSpPr>
        <p:grpSpPr>
          <a:xfrm rot="0">
            <a:off x="15894132" y="8398693"/>
            <a:ext cx="1922705" cy="1685972"/>
            <a:chOff x="0" y="0"/>
            <a:chExt cx="2563607" cy="2247963"/>
          </a:xfrm>
        </p:grpSpPr>
        <p:grpSp>
          <p:nvGrpSpPr>
            <p:cNvPr name="Group 51" id="51"/>
            <p:cNvGrpSpPr/>
            <p:nvPr/>
          </p:nvGrpSpPr>
          <p:grpSpPr>
            <a:xfrm rot="108451">
              <a:off x="7070" y="621113"/>
              <a:ext cx="2549466" cy="488525"/>
              <a:chOff x="0" y="0"/>
              <a:chExt cx="2302677" cy="441235"/>
            </a:xfrm>
          </p:grpSpPr>
          <p:sp>
            <p:nvSpPr>
              <p:cNvPr name="Freeform 52" id="52"/>
              <p:cNvSpPr/>
              <p:nvPr/>
            </p:nvSpPr>
            <p:spPr>
              <a:xfrm flipH="false" flipV="false" rot="0">
                <a:off x="0" y="0"/>
                <a:ext cx="2302677" cy="441235"/>
              </a:xfrm>
              <a:custGeom>
                <a:avLst/>
                <a:gdLst/>
                <a:ahLst/>
                <a:cxnLst/>
                <a:rect r="r" b="b" t="t" l="l"/>
                <a:pathLst>
                  <a:path h="441235" w="2302677">
                    <a:moveTo>
                      <a:pt x="0" y="0"/>
                    </a:moveTo>
                    <a:lnTo>
                      <a:pt x="2302677" y="0"/>
                    </a:lnTo>
                    <a:lnTo>
                      <a:pt x="2302677" y="441235"/>
                    </a:lnTo>
                    <a:lnTo>
                      <a:pt x="0" y="441235"/>
                    </a:lnTo>
                    <a:close/>
                  </a:path>
                </a:pathLst>
              </a:custGeom>
              <a:solidFill>
                <a:srgbClr val="FADCD6"/>
              </a:solidFill>
            </p:spPr>
          </p:sp>
        </p:grpSp>
        <p:sp>
          <p:nvSpPr>
            <p:cNvPr name="TextBox 53" id="53"/>
            <p:cNvSpPr txBox="true"/>
            <p:nvPr/>
          </p:nvSpPr>
          <p:spPr>
            <a:xfrm rot="108451">
              <a:off x="146654" y="626606"/>
              <a:ext cx="2171598" cy="816186"/>
            </a:xfrm>
            <a:prstGeom prst="rect">
              <a:avLst/>
            </a:prstGeom>
          </p:spPr>
          <p:txBody>
            <a:bodyPr anchor="t" rtlCol="false" tIns="0" lIns="0" bIns="0" rIns="0">
              <a:spAutoFit/>
            </a:bodyPr>
            <a:lstStyle/>
            <a:p>
              <a:pPr algn="ctr" marL="0" indent="0" lvl="0">
                <a:lnSpc>
                  <a:spcPts val="2296"/>
                </a:lnSpc>
                <a:spcBef>
                  <a:spcPct val="0"/>
                </a:spcBef>
              </a:pPr>
              <a:r>
                <a:rPr lang="en-US" sz="2468">
                  <a:solidFill>
                    <a:srgbClr val="000000"/>
                  </a:solidFill>
                  <a:latin typeface="DM Serif Display"/>
                  <a:ea typeface="DM Serif Display"/>
                  <a:cs typeface="DM Serif Display"/>
                  <a:sym typeface="DM Serif Display"/>
                </a:rPr>
                <a:t>therapeutic </a:t>
              </a:r>
            </a:p>
          </p:txBody>
        </p:sp>
        <p:grpSp>
          <p:nvGrpSpPr>
            <p:cNvPr name="Group 54" id="54"/>
            <p:cNvGrpSpPr/>
            <p:nvPr/>
          </p:nvGrpSpPr>
          <p:grpSpPr>
            <a:xfrm rot="-285420">
              <a:off x="188316" y="49238"/>
              <a:ext cx="1019669" cy="514993"/>
              <a:chOff x="0" y="0"/>
              <a:chExt cx="1120564" cy="565951"/>
            </a:xfrm>
          </p:grpSpPr>
          <p:sp>
            <p:nvSpPr>
              <p:cNvPr name="Freeform 55" id="55"/>
              <p:cNvSpPr/>
              <p:nvPr/>
            </p:nvSpPr>
            <p:spPr>
              <a:xfrm flipH="false" flipV="false" rot="0">
                <a:off x="0" y="0"/>
                <a:ext cx="1120564" cy="565951"/>
              </a:xfrm>
              <a:custGeom>
                <a:avLst/>
                <a:gdLst/>
                <a:ahLst/>
                <a:cxnLst/>
                <a:rect r="r" b="b" t="t" l="l"/>
                <a:pathLst>
                  <a:path h="565951" w="1120564">
                    <a:moveTo>
                      <a:pt x="0" y="0"/>
                    </a:moveTo>
                    <a:lnTo>
                      <a:pt x="1120564" y="0"/>
                    </a:lnTo>
                    <a:lnTo>
                      <a:pt x="1120564" y="565951"/>
                    </a:lnTo>
                    <a:lnTo>
                      <a:pt x="0" y="565951"/>
                    </a:lnTo>
                    <a:close/>
                  </a:path>
                </a:pathLst>
              </a:custGeom>
              <a:solidFill>
                <a:srgbClr val="D5E1CA"/>
              </a:solidFill>
            </p:spPr>
          </p:sp>
        </p:grpSp>
        <p:sp>
          <p:nvSpPr>
            <p:cNvPr name="TextBox 56" id="56"/>
            <p:cNvSpPr txBox="true"/>
            <p:nvPr/>
          </p:nvSpPr>
          <p:spPr>
            <a:xfrm rot="-286348">
              <a:off x="373868" y="93703"/>
              <a:ext cx="673794" cy="444384"/>
            </a:xfrm>
            <a:prstGeom prst="rect">
              <a:avLst/>
            </a:prstGeom>
          </p:spPr>
          <p:txBody>
            <a:bodyPr anchor="t" rtlCol="false" tIns="0" lIns="0" bIns="0" rIns="0">
              <a:spAutoFit/>
            </a:bodyPr>
            <a:lstStyle/>
            <a:p>
              <a:pPr algn="ctr" marL="0" indent="0" lvl="0">
                <a:lnSpc>
                  <a:spcPts val="2347"/>
                </a:lnSpc>
                <a:spcBef>
                  <a:spcPct val="0"/>
                </a:spcBef>
              </a:pPr>
              <a:r>
                <a:rPr lang="en-US" sz="2524">
                  <a:solidFill>
                    <a:srgbClr val="000000"/>
                  </a:solidFill>
                  <a:latin typeface="DM Serif Display"/>
                  <a:ea typeface="DM Serif Display"/>
                  <a:cs typeface="DM Serif Display"/>
                  <a:sym typeface="DM Serif Display"/>
                </a:rPr>
                <a:t>the</a:t>
              </a:r>
            </a:p>
          </p:txBody>
        </p:sp>
        <p:grpSp>
          <p:nvGrpSpPr>
            <p:cNvPr name="Group 57" id="57"/>
            <p:cNvGrpSpPr/>
            <p:nvPr/>
          </p:nvGrpSpPr>
          <p:grpSpPr>
            <a:xfrm rot="-382902">
              <a:off x="288254" y="1145440"/>
              <a:ext cx="2119011" cy="488525"/>
              <a:chOff x="0" y="0"/>
              <a:chExt cx="1913890" cy="441235"/>
            </a:xfrm>
          </p:grpSpPr>
          <p:sp>
            <p:nvSpPr>
              <p:cNvPr name="Freeform 58" id="58"/>
              <p:cNvSpPr/>
              <p:nvPr/>
            </p:nvSpPr>
            <p:spPr>
              <a:xfrm flipH="false" flipV="false" rot="0">
                <a:off x="0" y="0"/>
                <a:ext cx="1913890" cy="441235"/>
              </a:xfrm>
              <a:custGeom>
                <a:avLst/>
                <a:gdLst/>
                <a:ahLst/>
                <a:cxnLst/>
                <a:rect r="r" b="b" t="t" l="l"/>
                <a:pathLst>
                  <a:path h="441235" w="1913890">
                    <a:moveTo>
                      <a:pt x="0" y="0"/>
                    </a:moveTo>
                    <a:lnTo>
                      <a:pt x="1913890" y="0"/>
                    </a:lnTo>
                    <a:lnTo>
                      <a:pt x="1913890" y="441235"/>
                    </a:lnTo>
                    <a:lnTo>
                      <a:pt x="0" y="441235"/>
                    </a:lnTo>
                    <a:close/>
                  </a:path>
                </a:pathLst>
              </a:custGeom>
              <a:solidFill>
                <a:srgbClr val="FFFCDE"/>
              </a:solidFill>
            </p:spPr>
          </p:sp>
        </p:grpSp>
        <p:sp>
          <p:nvSpPr>
            <p:cNvPr name="TextBox 59" id="59"/>
            <p:cNvSpPr txBox="true"/>
            <p:nvPr/>
          </p:nvSpPr>
          <p:spPr>
            <a:xfrm rot="-358263">
              <a:off x="388841" y="1175914"/>
              <a:ext cx="1921223" cy="442350"/>
            </a:xfrm>
            <a:prstGeom prst="rect">
              <a:avLst/>
            </a:prstGeom>
          </p:spPr>
          <p:txBody>
            <a:bodyPr anchor="t" rtlCol="false" tIns="0" lIns="0" bIns="0" rIns="0">
              <a:spAutoFit/>
            </a:bodyPr>
            <a:lstStyle/>
            <a:p>
              <a:pPr algn="ctr" marL="0" indent="0" lvl="0">
                <a:lnSpc>
                  <a:spcPts val="2347"/>
                </a:lnSpc>
                <a:spcBef>
                  <a:spcPct val="0"/>
                </a:spcBef>
              </a:pPr>
              <a:r>
                <a:rPr lang="en-US" sz="2524">
                  <a:solidFill>
                    <a:srgbClr val="000000"/>
                  </a:solidFill>
                  <a:latin typeface="DM Serif Display"/>
                  <a:ea typeface="DM Serif Display"/>
                  <a:cs typeface="DM Serif Display"/>
                  <a:sym typeface="DM Serif Display"/>
                </a:rPr>
                <a:t>resource </a:t>
              </a:r>
            </a:p>
          </p:txBody>
        </p:sp>
        <p:grpSp>
          <p:nvGrpSpPr>
            <p:cNvPr name="Group 60" id="60"/>
            <p:cNvGrpSpPr/>
            <p:nvPr/>
          </p:nvGrpSpPr>
          <p:grpSpPr>
            <a:xfrm rot="94114">
              <a:off x="127131" y="1706568"/>
              <a:ext cx="1936139" cy="514993"/>
              <a:chOff x="0" y="0"/>
              <a:chExt cx="2127719" cy="565951"/>
            </a:xfrm>
          </p:grpSpPr>
          <p:sp>
            <p:nvSpPr>
              <p:cNvPr name="Freeform 61" id="61"/>
              <p:cNvSpPr/>
              <p:nvPr/>
            </p:nvSpPr>
            <p:spPr>
              <a:xfrm flipH="false" flipV="false" rot="0">
                <a:off x="0" y="0"/>
                <a:ext cx="2127719" cy="565951"/>
              </a:xfrm>
              <a:custGeom>
                <a:avLst/>
                <a:gdLst/>
                <a:ahLst/>
                <a:cxnLst/>
                <a:rect r="r" b="b" t="t" l="l"/>
                <a:pathLst>
                  <a:path h="565951" w="2127719">
                    <a:moveTo>
                      <a:pt x="0" y="0"/>
                    </a:moveTo>
                    <a:lnTo>
                      <a:pt x="2127719" y="0"/>
                    </a:lnTo>
                    <a:lnTo>
                      <a:pt x="2127719" y="565951"/>
                    </a:lnTo>
                    <a:lnTo>
                      <a:pt x="0" y="565951"/>
                    </a:lnTo>
                    <a:close/>
                  </a:path>
                </a:pathLst>
              </a:custGeom>
              <a:solidFill>
                <a:srgbClr val="CCC6C6"/>
              </a:solidFill>
            </p:spPr>
          </p:sp>
        </p:grpSp>
        <p:sp>
          <p:nvSpPr>
            <p:cNvPr name="TextBox 62" id="62"/>
            <p:cNvSpPr txBox="true"/>
            <p:nvPr/>
          </p:nvSpPr>
          <p:spPr>
            <a:xfrm rot="75200">
              <a:off x="46290" y="1628843"/>
              <a:ext cx="2018831" cy="559334"/>
            </a:xfrm>
            <a:prstGeom prst="rect">
              <a:avLst/>
            </a:prstGeom>
          </p:spPr>
          <p:txBody>
            <a:bodyPr anchor="t" rtlCol="false" tIns="0" lIns="0" bIns="0" rIns="0">
              <a:spAutoFit/>
            </a:bodyPr>
            <a:lstStyle/>
            <a:p>
              <a:pPr algn="ctr">
                <a:lnSpc>
                  <a:spcPts val="3533"/>
                </a:lnSpc>
                <a:spcBef>
                  <a:spcPct val="0"/>
                </a:spcBef>
              </a:pPr>
              <a:r>
                <a:rPr lang="en-US" sz="2524">
                  <a:solidFill>
                    <a:srgbClr val="000000"/>
                  </a:solidFill>
                  <a:latin typeface="DM Serif Display"/>
                  <a:ea typeface="DM Serif Display"/>
                  <a:cs typeface="DM Serif Display"/>
                  <a:sym typeface="DM Serif Display"/>
                </a:rPr>
                <a:t>platform</a:t>
              </a:r>
            </a:p>
          </p:txBody>
        </p:sp>
      </p:gr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2" r="0" b="-9222"/>
            </a:stretch>
          </a:blipFill>
        </p:spPr>
      </p:sp>
      <p:sp>
        <p:nvSpPr>
          <p:cNvPr name="Freeform 3" id="3"/>
          <p:cNvSpPr/>
          <p:nvPr/>
        </p:nvSpPr>
        <p:spPr>
          <a:xfrm flipH="false" flipV="true" rot="0">
            <a:off x="2634486" y="3462213"/>
            <a:ext cx="13019028" cy="2494310"/>
          </a:xfrm>
          <a:custGeom>
            <a:avLst/>
            <a:gdLst/>
            <a:ahLst/>
            <a:cxnLst/>
            <a:rect r="r" b="b" t="t" l="l"/>
            <a:pathLst>
              <a:path h="2494310" w="13019028">
                <a:moveTo>
                  <a:pt x="0" y="2494311"/>
                </a:moveTo>
                <a:lnTo>
                  <a:pt x="13019028" y="2494311"/>
                </a:lnTo>
                <a:lnTo>
                  <a:pt x="13019028" y="0"/>
                </a:lnTo>
                <a:lnTo>
                  <a:pt x="0" y="0"/>
                </a:lnTo>
                <a:lnTo>
                  <a:pt x="0" y="2494311"/>
                </a:lnTo>
                <a:close/>
              </a:path>
            </a:pathLst>
          </a:custGeom>
          <a:blipFill>
            <a:blip r:embed="rId3">
              <a:extLst>
                <a:ext uri="{96DAC541-7B7A-43D3-8B79-37D633B846F1}">
                  <asvg:svgBlip xmlns:asvg="http://schemas.microsoft.com/office/drawing/2016/SVG/main" r:embed="rId4"/>
                </a:ext>
              </a:extLst>
            </a:blip>
            <a:stretch>
              <a:fillRect l="0" t="-28766" r="0" b="-28766"/>
            </a:stretch>
          </a:blipFill>
        </p:spPr>
      </p:sp>
      <p:sp>
        <p:nvSpPr>
          <p:cNvPr name="TextBox 4" id="4"/>
          <p:cNvSpPr txBox="true"/>
          <p:nvPr/>
        </p:nvSpPr>
        <p:spPr>
          <a:xfrm rot="0">
            <a:off x="5912770" y="1895922"/>
            <a:ext cx="6462460" cy="1312419"/>
          </a:xfrm>
          <a:prstGeom prst="rect">
            <a:avLst/>
          </a:prstGeom>
        </p:spPr>
        <p:txBody>
          <a:bodyPr anchor="t" rtlCol="false" tIns="0" lIns="0" bIns="0" rIns="0">
            <a:spAutoFit/>
          </a:bodyPr>
          <a:lstStyle/>
          <a:p>
            <a:pPr algn="ctr">
              <a:lnSpc>
                <a:spcPts val="9629"/>
              </a:lnSpc>
            </a:pPr>
            <a:r>
              <a:rPr lang="en-US" sz="10136">
                <a:solidFill>
                  <a:srgbClr val="841414"/>
                </a:solidFill>
                <a:latin typeface="More Sugar"/>
                <a:ea typeface="More Sugar"/>
                <a:cs typeface="More Sugar"/>
                <a:sym typeface="More Sugar"/>
              </a:rPr>
              <a:t>FALSE</a:t>
            </a:r>
          </a:p>
        </p:txBody>
      </p:sp>
      <p:sp>
        <p:nvSpPr>
          <p:cNvPr name="Freeform 5" id="5"/>
          <p:cNvSpPr/>
          <p:nvPr/>
        </p:nvSpPr>
        <p:spPr>
          <a:xfrm flipH="false" flipV="true" rot="0">
            <a:off x="2634486" y="5522136"/>
            <a:ext cx="13019028" cy="2494310"/>
          </a:xfrm>
          <a:custGeom>
            <a:avLst/>
            <a:gdLst/>
            <a:ahLst/>
            <a:cxnLst/>
            <a:rect r="r" b="b" t="t" l="l"/>
            <a:pathLst>
              <a:path h="2494310" w="13019028">
                <a:moveTo>
                  <a:pt x="0" y="2494310"/>
                </a:moveTo>
                <a:lnTo>
                  <a:pt x="13019028" y="2494310"/>
                </a:lnTo>
                <a:lnTo>
                  <a:pt x="13019028" y="0"/>
                </a:lnTo>
                <a:lnTo>
                  <a:pt x="0" y="0"/>
                </a:lnTo>
                <a:lnTo>
                  <a:pt x="0" y="2494310"/>
                </a:lnTo>
                <a:close/>
              </a:path>
            </a:pathLst>
          </a:custGeom>
          <a:blipFill>
            <a:blip r:embed="rId3">
              <a:extLst>
                <a:ext uri="{96DAC541-7B7A-43D3-8B79-37D633B846F1}">
                  <asvg:svgBlip xmlns:asvg="http://schemas.microsoft.com/office/drawing/2016/SVG/main" r:embed="rId4"/>
                </a:ext>
              </a:extLst>
            </a:blip>
            <a:stretch>
              <a:fillRect l="0" t="-28766" r="0" b="-28766"/>
            </a:stretch>
          </a:blipFill>
        </p:spPr>
      </p:sp>
      <p:sp>
        <p:nvSpPr>
          <p:cNvPr name="Freeform 6" id="6"/>
          <p:cNvSpPr/>
          <p:nvPr/>
        </p:nvSpPr>
        <p:spPr>
          <a:xfrm flipH="false" flipV="false" rot="0">
            <a:off x="706102" y="4863909"/>
            <a:ext cx="3658431" cy="4114800"/>
          </a:xfrm>
          <a:custGeom>
            <a:avLst/>
            <a:gdLst/>
            <a:ahLst/>
            <a:cxnLst/>
            <a:rect r="r" b="b" t="t" l="l"/>
            <a:pathLst>
              <a:path h="4114800" w="3658431">
                <a:moveTo>
                  <a:pt x="0" y="0"/>
                </a:moveTo>
                <a:lnTo>
                  <a:pt x="3658432" y="0"/>
                </a:lnTo>
                <a:lnTo>
                  <a:pt x="3658432"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7" id="7"/>
          <p:cNvSpPr txBox="true"/>
          <p:nvPr/>
        </p:nvSpPr>
        <p:spPr>
          <a:xfrm rot="0">
            <a:off x="6780808" y="729091"/>
            <a:ext cx="4726384" cy="681056"/>
          </a:xfrm>
          <a:prstGeom prst="rect">
            <a:avLst/>
          </a:prstGeom>
        </p:spPr>
        <p:txBody>
          <a:bodyPr anchor="t" rtlCol="false" tIns="0" lIns="0" bIns="0" rIns="0">
            <a:spAutoFit/>
          </a:bodyPr>
          <a:lstStyle/>
          <a:p>
            <a:pPr algn="ctr">
              <a:lnSpc>
                <a:spcPts val="5511"/>
              </a:lnSpc>
              <a:spcBef>
                <a:spcPct val="0"/>
              </a:spcBef>
            </a:pPr>
            <a:r>
              <a:rPr lang="en-US" sz="3936">
                <a:solidFill>
                  <a:srgbClr val="FFFFFF"/>
                </a:solidFill>
                <a:latin typeface="More Sugar"/>
                <a:ea typeface="More Sugar"/>
                <a:cs typeface="More Sugar"/>
                <a:sym typeface="More Sugar"/>
              </a:rPr>
              <a:t>Aids has been cured.</a:t>
            </a:r>
          </a:p>
        </p:txBody>
      </p:sp>
      <p:grpSp>
        <p:nvGrpSpPr>
          <p:cNvPr name="Group 8" id="8"/>
          <p:cNvGrpSpPr/>
          <p:nvPr/>
        </p:nvGrpSpPr>
        <p:grpSpPr>
          <a:xfrm rot="0">
            <a:off x="783374" y="8855986"/>
            <a:ext cx="2011572" cy="804629"/>
            <a:chOff x="0" y="0"/>
            <a:chExt cx="2682097" cy="1072839"/>
          </a:xfrm>
        </p:grpSpPr>
        <p:sp>
          <p:nvSpPr>
            <p:cNvPr name="Freeform 9" id="9"/>
            <p:cNvSpPr/>
            <p:nvPr/>
          </p:nvSpPr>
          <p:spPr>
            <a:xfrm flipH="false" flipV="false" rot="0">
              <a:off x="0" y="0"/>
              <a:ext cx="2682097" cy="1072839"/>
            </a:xfrm>
            <a:custGeom>
              <a:avLst/>
              <a:gdLst/>
              <a:ahLst/>
              <a:cxnLst/>
              <a:rect r="r" b="b" t="t" l="l"/>
              <a:pathLst>
                <a:path h="1072839" w="2682097">
                  <a:moveTo>
                    <a:pt x="0" y="0"/>
                  </a:moveTo>
                  <a:lnTo>
                    <a:pt x="2682097" y="0"/>
                  </a:lnTo>
                  <a:lnTo>
                    <a:pt x="2682097" y="1072839"/>
                  </a:lnTo>
                  <a:lnTo>
                    <a:pt x="0" y="1072839"/>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10" id="10"/>
            <p:cNvSpPr txBox="true"/>
            <p:nvPr/>
          </p:nvSpPr>
          <p:spPr>
            <a:xfrm rot="0">
              <a:off x="300689" y="208187"/>
              <a:ext cx="2080719" cy="687070"/>
            </a:xfrm>
            <a:prstGeom prst="rect">
              <a:avLst/>
            </a:prstGeom>
          </p:spPr>
          <p:txBody>
            <a:bodyPr anchor="t" rtlCol="false" tIns="0" lIns="0" bIns="0" rIns="0">
              <a:spAutoFit/>
            </a:bodyPr>
            <a:lstStyle/>
            <a:p>
              <a:pPr algn="ctr">
                <a:lnSpc>
                  <a:spcPts val="4409"/>
                </a:lnSpc>
              </a:pPr>
              <a:r>
                <a:rPr lang="en-US" sz="3150">
                  <a:solidFill>
                    <a:srgbClr val="FFFFFF"/>
                  </a:solidFill>
                  <a:latin typeface="Abril Fatface"/>
                  <a:ea typeface="Abril Fatface"/>
                  <a:cs typeface="Abril Fatface"/>
                  <a:sym typeface="Abril Fatface"/>
                </a:rPr>
                <a:t>4.b</a:t>
              </a:r>
            </a:p>
          </p:txBody>
        </p:sp>
      </p:grpSp>
      <p:sp>
        <p:nvSpPr>
          <p:cNvPr name="TextBox 11" id="11"/>
          <p:cNvSpPr txBox="true"/>
          <p:nvPr/>
        </p:nvSpPr>
        <p:spPr>
          <a:xfrm rot="0">
            <a:off x="5090030" y="3998992"/>
            <a:ext cx="8789954" cy="3508369"/>
          </a:xfrm>
          <a:prstGeom prst="rect">
            <a:avLst/>
          </a:prstGeom>
        </p:spPr>
        <p:txBody>
          <a:bodyPr anchor="t" rtlCol="false" tIns="0" lIns="0" bIns="0" rIns="0">
            <a:spAutoFit/>
          </a:bodyPr>
          <a:lstStyle/>
          <a:p>
            <a:pPr algn="ctr">
              <a:lnSpc>
                <a:spcPts val="3500"/>
              </a:lnSpc>
              <a:spcBef>
                <a:spcPct val="0"/>
              </a:spcBef>
            </a:pPr>
            <a:r>
              <a:rPr lang="en-US" sz="2500">
                <a:solidFill>
                  <a:srgbClr val="000000"/>
                </a:solidFill>
                <a:latin typeface="More Sugar"/>
                <a:ea typeface="More Sugar"/>
                <a:cs typeface="More Sugar"/>
                <a:sym typeface="More Sugar"/>
              </a:rPr>
              <a:t>No, AIDS has not been cured. However, antiretroviral therapy (ART) can effectively suppress HIV, the virus that causes AIDS, allowing people to live long and healthy lives without progressing to AIDS. A few rare cases of individuals being "functionally cured" have occurred through complex treatments like stem cell transplants, but these are not widely applicable. (NHS, "HIV and AIDS Treatment"; WHO, "HIV/AIDS")</a:t>
            </a:r>
          </a:p>
        </p:txBody>
      </p:sp>
      <p:grpSp>
        <p:nvGrpSpPr>
          <p:cNvPr name="Group 12" id="12"/>
          <p:cNvGrpSpPr/>
          <p:nvPr/>
        </p:nvGrpSpPr>
        <p:grpSpPr>
          <a:xfrm rot="0">
            <a:off x="15894132" y="8398693"/>
            <a:ext cx="1665617" cy="1460539"/>
            <a:chOff x="0" y="0"/>
            <a:chExt cx="2220823" cy="1947385"/>
          </a:xfrm>
        </p:grpSpPr>
        <p:grpSp>
          <p:nvGrpSpPr>
            <p:cNvPr name="Group 13" id="13"/>
            <p:cNvGrpSpPr/>
            <p:nvPr/>
          </p:nvGrpSpPr>
          <p:grpSpPr>
            <a:xfrm rot="108451">
              <a:off x="6125" y="538063"/>
              <a:ext cx="2208574" cy="423203"/>
              <a:chOff x="0" y="0"/>
              <a:chExt cx="2302677" cy="441235"/>
            </a:xfrm>
          </p:grpSpPr>
          <p:sp>
            <p:nvSpPr>
              <p:cNvPr name="Freeform 14" id="14"/>
              <p:cNvSpPr/>
              <p:nvPr/>
            </p:nvSpPr>
            <p:spPr>
              <a:xfrm flipH="false" flipV="false" rot="0">
                <a:off x="0" y="0"/>
                <a:ext cx="2302677" cy="441235"/>
              </a:xfrm>
              <a:custGeom>
                <a:avLst/>
                <a:gdLst/>
                <a:ahLst/>
                <a:cxnLst/>
                <a:rect r="r" b="b" t="t" l="l"/>
                <a:pathLst>
                  <a:path h="441235" w="2302677">
                    <a:moveTo>
                      <a:pt x="0" y="0"/>
                    </a:moveTo>
                    <a:lnTo>
                      <a:pt x="2302677" y="0"/>
                    </a:lnTo>
                    <a:lnTo>
                      <a:pt x="2302677" y="441235"/>
                    </a:lnTo>
                    <a:lnTo>
                      <a:pt x="0" y="441235"/>
                    </a:lnTo>
                    <a:close/>
                  </a:path>
                </a:pathLst>
              </a:custGeom>
              <a:solidFill>
                <a:srgbClr val="FADCD6"/>
              </a:solidFill>
            </p:spPr>
          </p:sp>
        </p:grpSp>
        <p:sp>
          <p:nvSpPr>
            <p:cNvPr name="TextBox 15" id="15"/>
            <p:cNvSpPr txBox="true"/>
            <p:nvPr/>
          </p:nvSpPr>
          <p:spPr>
            <a:xfrm rot="108451">
              <a:off x="126904" y="551734"/>
              <a:ext cx="1881231" cy="698137"/>
            </a:xfrm>
            <a:prstGeom prst="rect">
              <a:avLst/>
            </a:prstGeom>
          </p:spPr>
          <p:txBody>
            <a:bodyPr anchor="t" rtlCol="false" tIns="0" lIns="0" bIns="0" rIns="0">
              <a:spAutoFit/>
            </a:bodyPr>
            <a:lstStyle/>
            <a:p>
              <a:pPr algn="ctr" marL="0" indent="0" lvl="0">
                <a:lnSpc>
                  <a:spcPts val="1989"/>
                </a:lnSpc>
                <a:spcBef>
                  <a:spcPct val="0"/>
                </a:spcBef>
              </a:pPr>
              <a:r>
                <a:rPr lang="en-US" sz="2138">
                  <a:solidFill>
                    <a:srgbClr val="000000"/>
                  </a:solidFill>
                  <a:latin typeface="DM Serif Display"/>
                  <a:ea typeface="DM Serif Display"/>
                  <a:cs typeface="DM Serif Display"/>
                  <a:sym typeface="DM Serif Display"/>
                </a:rPr>
                <a:t>therapeutic </a:t>
              </a:r>
            </a:p>
          </p:txBody>
        </p:sp>
        <p:grpSp>
          <p:nvGrpSpPr>
            <p:cNvPr name="Group 16" id="16"/>
            <p:cNvGrpSpPr/>
            <p:nvPr/>
          </p:nvGrpSpPr>
          <p:grpSpPr>
            <a:xfrm rot="-285420">
              <a:off x="163136" y="42655"/>
              <a:ext cx="883327" cy="446132"/>
              <a:chOff x="0" y="0"/>
              <a:chExt cx="1120564" cy="565951"/>
            </a:xfrm>
          </p:grpSpPr>
          <p:sp>
            <p:nvSpPr>
              <p:cNvPr name="Freeform 17" id="17"/>
              <p:cNvSpPr/>
              <p:nvPr/>
            </p:nvSpPr>
            <p:spPr>
              <a:xfrm flipH="false" flipV="false" rot="0">
                <a:off x="0" y="0"/>
                <a:ext cx="1120564" cy="565951"/>
              </a:xfrm>
              <a:custGeom>
                <a:avLst/>
                <a:gdLst/>
                <a:ahLst/>
                <a:cxnLst/>
                <a:rect r="r" b="b" t="t" l="l"/>
                <a:pathLst>
                  <a:path h="565951" w="1120564">
                    <a:moveTo>
                      <a:pt x="0" y="0"/>
                    </a:moveTo>
                    <a:lnTo>
                      <a:pt x="1120564" y="0"/>
                    </a:lnTo>
                    <a:lnTo>
                      <a:pt x="1120564" y="565951"/>
                    </a:lnTo>
                    <a:lnTo>
                      <a:pt x="0" y="565951"/>
                    </a:lnTo>
                    <a:close/>
                  </a:path>
                </a:pathLst>
              </a:custGeom>
              <a:solidFill>
                <a:srgbClr val="D5E1CA"/>
              </a:solidFill>
            </p:spPr>
          </p:sp>
        </p:grpSp>
        <p:sp>
          <p:nvSpPr>
            <p:cNvPr name="TextBox 18" id="18"/>
            <p:cNvSpPr txBox="true"/>
            <p:nvPr/>
          </p:nvSpPr>
          <p:spPr>
            <a:xfrm rot="-286348">
              <a:off x="323851" y="80565"/>
              <a:ext cx="583700" cy="385575"/>
            </a:xfrm>
            <a:prstGeom prst="rect">
              <a:avLst/>
            </a:prstGeom>
          </p:spPr>
          <p:txBody>
            <a:bodyPr anchor="t" rtlCol="false" tIns="0" lIns="0" bIns="0" rIns="0">
              <a:spAutoFit/>
            </a:bodyPr>
            <a:lstStyle/>
            <a:p>
              <a:pPr algn="ctr" marL="0" indent="0" lvl="0">
                <a:lnSpc>
                  <a:spcPts val="2033"/>
                </a:lnSpc>
                <a:spcBef>
                  <a:spcPct val="0"/>
                </a:spcBef>
              </a:pPr>
              <a:r>
                <a:rPr lang="en-US" sz="2186">
                  <a:solidFill>
                    <a:srgbClr val="000000"/>
                  </a:solidFill>
                  <a:latin typeface="DM Serif Display"/>
                  <a:ea typeface="DM Serif Display"/>
                  <a:cs typeface="DM Serif Display"/>
                  <a:sym typeface="DM Serif Display"/>
                </a:rPr>
                <a:t>the</a:t>
              </a:r>
            </a:p>
          </p:txBody>
        </p:sp>
        <p:grpSp>
          <p:nvGrpSpPr>
            <p:cNvPr name="Group 19" id="19"/>
            <p:cNvGrpSpPr/>
            <p:nvPr/>
          </p:nvGrpSpPr>
          <p:grpSpPr>
            <a:xfrm rot="-382902">
              <a:off x="249711" y="992281"/>
              <a:ext cx="1835675" cy="423203"/>
              <a:chOff x="0" y="0"/>
              <a:chExt cx="1913890" cy="441235"/>
            </a:xfrm>
          </p:grpSpPr>
          <p:sp>
            <p:nvSpPr>
              <p:cNvPr name="Freeform 20" id="20"/>
              <p:cNvSpPr/>
              <p:nvPr/>
            </p:nvSpPr>
            <p:spPr>
              <a:xfrm flipH="false" flipV="false" rot="0">
                <a:off x="0" y="0"/>
                <a:ext cx="1913890" cy="441235"/>
              </a:xfrm>
              <a:custGeom>
                <a:avLst/>
                <a:gdLst/>
                <a:ahLst/>
                <a:cxnLst/>
                <a:rect r="r" b="b" t="t" l="l"/>
                <a:pathLst>
                  <a:path h="441235" w="1913890">
                    <a:moveTo>
                      <a:pt x="0" y="0"/>
                    </a:moveTo>
                    <a:lnTo>
                      <a:pt x="1913890" y="0"/>
                    </a:lnTo>
                    <a:lnTo>
                      <a:pt x="1913890" y="441235"/>
                    </a:lnTo>
                    <a:lnTo>
                      <a:pt x="0" y="441235"/>
                    </a:lnTo>
                    <a:close/>
                  </a:path>
                </a:pathLst>
              </a:custGeom>
              <a:solidFill>
                <a:srgbClr val="FFFCDE"/>
              </a:solidFill>
            </p:spPr>
          </p:sp>
        </p:grpSp>
        <p:sp>
          <p:nvSpPr>
            <p:cNvPr name="TextBox 21" id="21"/>
            <p:cNvSpPr txBox="true"/>
            <p:nvPr/>
          </p:nvSpPr>
          <p:spPr>
            <a:xfrm rot="-358263">
              <a:off x="336817" y="1018073"/>
              <a:ext cx="1664334" cy="383813"/>
            </a:xfrm>
            <a:prstGeom prst="rect">
              <a:avLst/>
            </a:prstGeom>
          </p:spPr>
          <p:txBody>
            <a:bodyPr anchor="t" rtlCol="false" tIns="0" lIns="0" bIns="0" rIns="0">
              <a:spAutoFit/>
            </a:bodyPr>
            <a:lstStyle/>
            <a:p>
              <a:pPr algn="ctr" marL="0" indent="0" lvl="0">
                <a:lnSpc>
                  <a:spcPts val="2033"/>
                </a:lnSpc>
                <a:spcBef>
                  <a:spcPct val="0"/>
                </a:spcBef>
              </a:pPr>
              <a:r>
                <a:rPr lang="en-US" sz="2186">
                  <a:solidFill>
                    <a:srgbClr val="000000"/>
                  </a:solidFill>
                  <a:latin typeface="DM Serif Display"/>
                  <a:ea typeface="DM Serif Display"/>
                  <a:cs typeface="DM Serif Display"/>
                  <a:sym typeface="DM Serif Display"/>
                </a:rPr>
                <a:t>resource </a:t>
              </a:r>
            </a:p>
          </p:txBody>
        </p:sp>
        <p:grpSp>
          <p:nvGrpSpPr>
            <p:cNvPr name="Group 22" id="22"/>
            <p:cNvGrpSpPr/>
            <p:nvPr/>
          </p:nvGrpSpPr>
          <p:grpSpPr>
            <a:xfrm rot="94114">
              <a:off x="110132" y="1478380"/>
              <a:ext cx="1677255" cy="446132"/>
              <a:chOff x="0" y="0"/>
              <a:chExt cx="2127719" cy="565951"/>
            </a:xfrm>
          </p:grpSpPr>
          <p:sp>
            <p:nvSpPr>
              <p:cNvPr name="Freeform 23" id="23"/>
              <p:cNvSpPr/>
              <p:nvPr/>
            </p:nvSpPr>
            <p:spPr>
              <a:xfrm flipH="false" flipV="false" rot="0">
                <a:off x="0" y="0"/>
                <a:ext cx="2127719" cy="565951"/>
              </a:xfrm>
              <a:custGeom>
                <a:avLst/>
                <a:gdLst/>
                <a:ahLst/>
                <a:cxnLst/>
                <a:rect r="r" b="b" t="t" l="l"/>
                <a:pathLst>
                  <a:path h="565951" w="2127719">
                    <a:moveTo>
                      <a:pt x="0" y="0"/>
                    </a:moveTo>
                    <a:lnTo>
                      <a:pt x="2127719" y="0"/>
                    </a:lnTo>
                    <a:lnTo>
                      <a:pt x="2127719" y="565951"/>
                    </a:lnTo>
                    <a:lnTo>
                      <a:pt x="0" y="565951"/>
                    </a:lnTo>
                    <a:close/>
                  </a:path>
                </a:pathLst>
              </a:custGeom>
              <a:solidFill>
                <a:srgbClr val="CCC6C6"/>
              </a:solidFill>
            </p:spPr>
          </p:sp>
        </p:grpSp>
        <p:sp>
          <p:nvSpPr>
            <p:cNvPr name="TextBox 24" id="24"/>
            <p:cNvSpPr txBox="true"/>
            <p:nvPr/>
          </p:nvSpPr>
          <p:spPr>
            <a:xfrm rot="75200">
              <a:off x="40067" y="1414205"/>
              <a:ext cx="1748890" cy="481388"/>
            </a:xfrm>
            <a:prstGeom prst="rect">
              <a:avLst/>
            </a:prstGeom>
          </p:spPr>
          <p:txBody>
            <a:bodyPr anchor="t" rtlCol="false" tIns="0" lIns="0" bIns="0" rIns="0">
              <a:spAutoFit/>
            </a:bodyPr>
            <a:lstStyle/>
            <a:p>
              <a:pPr algn="ctr">
                <a:lnSpc>
                  <a:spcPts val="3061"/>
                </a:lnSpc>
                <a:spcBef>
                  <a:spcPct val="0"/>
                </a:spcBef>
              </a:pPr>
              <a:r>
                <a:rPr lang="en-US" sz="2186">
                  <a:solidFill>
                    <a:srgbClr val="000000"/>
                  </a:solidFill>
                  <a:latin typeface="DM Serif Display"/>
                  <a:ea typeface="DM Serif Display"/>
                  <a:cs typeface="DM Serif Display"/>
                  <a:sym typeface="DM Serif Display"/>
                </a:rPr>
                <a:t>platform</a:t>
              </a:r>
            </a:p>
          </p:txBody>
        </p:sp>
      </p:gr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2" r="0" b="-9222"/>
            </a:stretch>
          </a:blipFill>
        </p:spPr>
      </p:sp>
      <p:sp>
        <p:nvSpPr>
          <p:cNvPr name="Freeform 3" id="3"/>
          <p:cNvSpPr/>
          <p:nvPr/>
        </p:nvSpPr>
        <p:spPr>
          <a:xfrm flipH="true" flipV="false" rot="0">
            <a:off x="838674" y="1028700"/>
            <a:ext cx="12182166" cy="2857272"/>
          </a:xfrm>
          <a:custGeom>
            <a:avLst/>
            <a:gdLst/>
            <a:ahLst/>
            <a:cxnLst/>
            <a:rect r="r" b="b" t="t" l="l"/>
            <a:pathLst>
              <a:path h="2857272" w="12182166">
                <a:moveTo>
                  <a:pt x="12182166" y="0"/>
                </a:moveTo>
                <a:lnTo>
                  <a:pt x="0" y="0"/>
                </a:lnTo>
                <a:lnTo>
                  <a:pt x="0" y="2857272"/>
                </a:lnTo>
                <a:lnTo>
                  <a:pt x="12182166" y="2857272"/>
                </a:lnTo>
                <a:lnTo>
                  <a:pt x="12182166"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true" flipV="false" rot="0">
            <a:off x="5077134" y="707960"/>
            <a:ext cx="12182166" cy="2857272"/>
          </a:xfrm>
          <a:custGeom>
            <a:avLst/>
            <a:gdLst/>
            <a:ahLst/>
            <a:cxnLst/>
            <a:rect r="r" b="b" t="t" l="l"/>
            <a:pathLst>
              <a:path h="2857272" w="12182166">
                <a:moveTo>
                  <a:pt x="12182166" y="0"/>
                </a:moveTo>
                <a:lnTo>
                  <a:pt x="0" y="0"/>
                </a:lnTo>
                <a:lnTo>
                  <a:pt x="0" y="2857271"/>
                </a:lnTo>
                <a:lnTo>
                  <a:pt x="12182166" y="2857271"/>
                </a:lnTo>
                <a:lnTo>
                  <a:pt x="12182166"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5" id="5"/>
          <p:cNvGrpSpPr/>
          <p:nvPr/>
        </p:nvGrpSpPr>
        <p:grpSpPr>
          <a:xfrm rot="0">
            <a:off x="783374" y="8855986"/>
            <a:ext cx="2011572" cy="804629"/>
            <a:chOff x="0" y="0"/>
            <a:chExt cx="2682097" cy="1072839"/>
          </a:xfrm>
        </p:grpSpPr>
        <p:sp>
          <p:nvSpPr>
            <p:cNvPr name="Freeform 6" id="6"/>
            <p:cNvSpPr/>
            <p:nvPr/>
          </p:nvSpPr>
          <p:spPr>
            <a:xfrm flipH="false" flipV="false" rot="0">
              <a:off x="0" y="0"/>
              <a:ext cx="2682097" cy="1072839"/>
            </a:xfrm>
            <a:custGeom>
              <a:avLst/>
              <a:gdLst/>
              <a:ahLst/>
              <a:cxnLst/>
              <a:rect r="r" b="b" t="t" l="l"/>
              <a:pathLst>
                <a:path h="1072839" w="2682097">
                  <a:moveTo>
                    <a:pt x="0" y="0"/>
                  </a:moveTo>
                  <a:lnTo>
                    <a:pt x="2682097" y="0"/>
                  </a:lnTo>
                  <a:lnTo>
                    <a:pt x="2682097" y="1072839"/>
                  </a:lnTo>
                  <a:lnTo>
                    <a:pt x="0" y="1072839"/>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7" id="7"/>
            <p:cNvSpPr txBox="true"/>
            <p:nvPr/>
          </p:nvSpPr>
          <p:spPr>
            <a:xfrm rot="0">
              <a:off x="300689" y="208187"/>
              <a:ext cx="2080719" cy="687070"/>
            </a:xfrm>
            <a:prstGeom prst="rect">
              <a:avLst/>
            </a:prstGeom>
          </p:spPr>
          <p:txBody>
            <a:bodyPr anchor="t" rtlCol="false" tIns="0" lIns="0" bIns="0" rIns="0">
              <a:spAutoFit/>
            </a:bodyPr>
            <a:lstStyle/>
            <a:p>
              <a:pPr algn="ctr">
                <a:lnSpc>
                  <a:spcPts val="4409"/>
                </a:lnSpc>
              </a:pPr>
              <a:r>
                <a:rPr lang="en-US" sz="3150">
                  <a:solidFill>
                    <a:srgbClr val="FFFFFF"/>
                  </a:solidFill>
                  <a:latin typeface="Abril Fatface"/>
                  <a:ea typeface="Abril Fatface"/>
                  <a:cs typeface="Abril Fatface"/>
                  <a:sym typeface="Abril Fatface"/>
                </a:rPr>
                <a:t>5.a</a:t>
              </a:r>
            </a:p>
          </p:txBody>
        </p:sp>
      </p:grpSp>
      <p:sp>
        <p:nvSpPr>
          <p:cNvPr name="Freeform 8" id="8"/>
          <p:cNvSpPr/>
          <p:nvPr/>
        </p:nvSpPr>
        <p:spPr>
          <a:xfrm flipH="false" flipV="false" rot="0">
            <a:off x="5269775" y="4218408"/>
            <a:ext cx="7160481" cy="4707456"/>
          </a:xfrm>
          <a:custGeom>
            <a:avLst/>
            <a:gdLst/>
            <a:ahLst/>
            <a:cxnLst/>
            <a:rect r="r" b="b" t="t" l="l"/>
            <a:pathLst>
              <a:path h="4707456" w="7160481">
                <a:moveTo>
                  <a:pt x="0" y="0"/>
                </a:moveTo>
                <a:lnTo>
                  <a:pt x="7160481" y="0"/>
                </a:lnTo>
                <a:lnTo>
                  <a:pt x="7160481" y="4707456"/>
                </a:lnTo>
                <a:lnTo>
                  <a:pt x="0" y="4707456"/>
                </a:lnTo>
                <a:lnTo>
                  <a:pt x="0" y="0"/>
                </a:lnTo>
                <a:close/>
              </a:path>
            </a:pathLst>
          </a:custGeom>
          <a:blipFill>
            <a:blip r:embed="rId7"/>
            <a:stretch>
              <a:fillRect l="0" t="0" r="0" b="-1342"/>
            </a:stretch>
          </a:blipFill>
        </p:spPr>
      </p:sp>
      <p:sp>
        <p:nvSpPr>
          <p:cNvPr name="TextBox 9" id="9"/>
          <p:cNvSpPr txBox="true"/>
          <p:nvPr/>
        </p:nvSpPr>
        <p:spPr>
          <a:xfrm rot="0">
            <a:off x="4344843" y="1640118"/>
            <a:ext cx="10030462" cy="1729685"/>
          </a:xfrm>
          <a:prstGeom prst="rect">
            <a:avLst/>
          </a:prstGeom>
        </p:spPr>
        <p:txBody>
          <a:bodyPr anchor="t" rtlCol="false" tIns="0" lIns="0" bIns="0" rIns="0">
            <a:spAutoFit/>
          </a:bodyPr>
          <a:lstStyle/>
          <a:p>
            <a:pPr algn="ctr">
              <a:lnSpc>
                <a:spcPts val="6627"/>
              </a:lnSpc>
            </a:pPr>
            <a:r>
              <a:rPr lang="en-US" sz="6497">
                <a:solidFill>
                  <a:srgbClr val="000000"/>
                </a:solidFill>
                <a:latin typeface="More Sugar"/>
                <a:ea typeface="More Sugar"/>
                <a:cs typeface="More Sugar"/>
                <a:sym typeface="More Sugar"/>
              </a:rPr>
              <a:t>You can get an STI from a toilet seat.</a:t>
            </a:r>
          </a:p>
        </p:txBody>
      </p:sp>
      <p:sp>
        <p:nvSpPr>
          <p:cNvPr name="Freeform 10" id="10"/>
          <p:cNvSpPr/>
          <p:nvPr/>
        </p:nvSpPr>
        <p:spPr>
          <a:xfrm flipH="false" flipV="false" rot="0">
            <a:off x="3620234" y="8978709"/>
            <a:ext cx="9244966" cy="1529622"/>
          </a:xfrm>
          <a:custGeom>
            <a:avLst/>
            <a:gdLst/>
            <a:ahLst/>
            <a:cxnLst/>
            <a:rect r="r" b="b" t="t" l="l"/>
            <a:pathLst>
              <a:path h="1529622" w="9244966">
                <a:moveTo>
                  <a:pt x="0" y="0"/>
                </a:moveTo>
                <a:lnTo>
                  <a:pt x="9244966" y="0"/>
                </a:lnTo>
                <a:lnTo>
                  <a:pt x="9244966" y="1529621"/>
                </a:lnTo>
                <a:lnTo>
                  <a:pt x="0" y="1529621"/>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1" id="11"/>
          <p:cNvSpPr/>
          <p:nvPr/>
        </p:nvSpPr>
        <p:spPr>
          <a:xfrm flipH="false" flipV="false" rot="3133259">
            <a:off x="12770533" y="3086100"/>
            <a:ext cx="3209544" cy="4114800"/>
          </a:xfrm>
          <a:custGeom>
            <a:avLst/>
            <a:gdLst/>
            <a:ahLst/>
            <a:cxnLst/>
            <a:rect r="r" b="b" t="t" l="l"/>
            <a:pathLst>
              <a:path h="4114800" w="3209544">
                <a:moveTo>
                  <a:pt x="0" y="0"/>
                </a:moveTo>
                <a:lnTo>
                  <a:pt x="3209544" y="0"/>
                </a:lnTo>
                <a:lnTo>
                  <a:pt x="3209544"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grpSp>
        <p:nvGrpSpPr>
          <p:cNvPr name="Group 12" id="12"/>
          <p:cNvGrpSpPr/>
          <p:nvPr/>
        </p:nvGrpSpPr>
        <p:grpSpPr>
          <a:xfrm rot="0">
            <a:off x="15894132" y="8398693"/>
            <a:ext cx="1665617" cy="1460539"/>
            <a:chOff x="0" y="0"/>
            <a:chExt cx="2220823" cy="1947385"/>
          </a:xfrm>
        </p:grpSpPr>
        <p:grpSp>
          <p:nvGrpSpPr>
            <p:cNvPr name="Group 13" id="13"/>
            <p:cNvGrpSpPr/>
            <p:nvPr/>
          </p:nvGrpSpPr>
          <p:grpSpPr>
            <a:xfrm rot="108451">
              <a:off x="6125" y="538063"/>
              <a:ext cx="2208574" cy="423203"/>
              <a:chOff x="0" y="0"/>
              <a:chExt cx="2302677" cy="441235"/>
            </a:xfrm>
          </p:grpSpPr>
          <p:sp>
            <p:nvSpPr>
              <p:cNvPr name="Freeform 14" id="14"/>
              <p:cNvSpPr/>
              <p:nvPr/>
            </p:nvSpPr>
            <p:spPr>
              <a:xfrm flipH="false" flipV="false" rot="0">
                <a:off x="0" y="0"/>
                <a:ext cx="2302677" cy="441235"/>
              </a:xfrm>
              <a:custGeom>
                <a:avLst/>
                <a:gdLst/>
                <a:ahLst/>
                <a:cxnLst/>
                <a:rect r="r" b="b" t="t" l="l"/>
                <a:pathLst>
                  <a:path h="441235" w="2302677">
                    <a:moveTo>
                      <a:pt x="0" y="0"/>
                    </a:moveTo>
                    <a:lnTo>
                      <a:pt x="2302677" y="0"/>
                    </a:lnTo>
                    <a:lnTo>
                      <a:pt x="2302677" y="441235"/>
                    </a:lnTo>
                    <a:lnTo>
                      <a:pt x="0" y="441235"/>
                    </a:lnTo>
                    <a:close/>
                  </a:path>
                </a:pathLst>
              </a:custGeom>
              <a:solidFill>
                <a:srgbClr val="FADCD6"/>
              </a:solidFill>
            </p:spPr>
          </p:sp>
        </p:grpSp>
        <p:sp>
          <p:nvSpPr>
            <p:cNvPr name="TextBox 15" id="15"/>
            <p:cNvSpPr txBox="true"/>
            <p:nvPr/>
          </p:nvSpPr>
          <p:spPr>
            <a:xfrm rot="108451">
              <a:off x="126904" y="551734"/>
              <a:ext cx="1881231" cy="698137"/>
            </a:xfrm>
            <a:prstGeom prst="rect">
              <a:avLst/>
            </a:prstGeom>
          </p:spPr>
          <p:txBody>
            <a:bodyPr anchor="t" rtlCol="false" tIns="0" lIns="0" bIns="0" rIns="0">
              <a:spAutoFit/>
            </a:bodyPr>
            <a:lstStyle/>
            <a:p>
              <a:pPr algn="ctr" marL="0" indent="0" lvl="0">
                <a:lnSpc>
                  <a:spcPts val="1989"/>
                </a:lnSpc>
                <a:spcBef>
                  <a:spcPct val="0"/>
                </a:spcBef>
              </a:pPr>
              <a:r>
                <a:rPr lang="en-US" sz="2138">
                  <a:solidFill>
                    <a:srgbClr val="000000"/>
                  </a:solidFill>
                  <a:latin typeface="DM Serif Display"/>
                  <a:ea typeface="DM Serif Display"/>
                  <a:cs typeface="DM Serif Display"/>
                  <a:sym typeface="DM Serif Display"/>
                </a:rPr>
                <a:t>therapeutic </a:t>
              </a:r>
            </a:p>
          </p:txBody>
        </p:sp>
        <p:grpSp>
          <p:nvGrpSpPr>
            <p:cNvPr name="Group 16" id="16"/>
            <p:cNvGrpSpPr/>
            <p:nvPr/>
          </p:nvGrpSpPr>
          <p:grpSpPr>
            <a:xfrm rot="-285420">
              <a:off x="163136" y="42655"/>
              <a:ext cx="883327" cy="446132"/>
              <a:chOff x="0" y="0"/>
              <a:chExt cx="1120564" cy="565951"/>
            </a:xfrm>
          </p:grpSpPr>
          <p:sp>
            <p:nvSpPr>
              <p:cNvPr name="Freeform 17" id="17"/>
              <p:cNvSpPr/>
              <p:nvPr/>
            </p:nvSpPr>
            <p:spPr>
              <a:xfrm flipH="false" flipV="false" rot="0">
                <a:off x="0" y="0"/>
                <a:ext cx="1120564" cy="565951"/>
              </a:xfrm>
              <a:custGeom>
                <a:avLst/>
                <a:gdLst/>
                <a:ahLst/>
                <a:cxnLst/>
                <a:rect r="r" b="b" t="t" l="l"/>
                <a:pathLst>
                  <a:path h="565951" w="1120564">
                    <a:moveTo>
                      <a:pt x="0" y="0"/>
                    </a:moveTo>
                    <a:lnTo>
                      <a:pt x="1120564" y="0"/>
                    </a:lnTo>
                    <a:lnTo>
                      <a:pt x="1120564" y="565951"/>
                    </a:lnTo>
                    <a:lnTo>
                      <a:pt x="0" y="565951"/>
                    </a:lnTo>
                    <a:close/>
                  </a:path>
                </a:pathLst>
              </a:custGeom>
              <a:solidFill>
                <a:srgbClr val="D5E1CA"/>
              </a:solidFill>
            </p:spPr>
          </p:sp>
        </p:grpSp>
        <p:sp>
          <p:nvSpPr>
            <p:cNvPr name="TextBox 18" id="18"/>
            <p:cNvSpPr txBox="true"/>
            <p:nvPr/>
          </p:nvSpPr>
          <p:spPr>
            <a:xfrm rot="-286348">
              <a:off x="323851" y="80565"/>
              <a:ext cx="583700" cy="385575"/>
            </a:xfrm>
            <a:prstGeom prst="rect">
              <a:avLst/>
            </a:prstGeom>
          </p:spPr>
          <p:txBody>
            <a:bodyPr anchor="t" rtlCol="false" tIns="0" lIns="0" bIns="0" rIns="0">
              <a:spAutoFit/>
            </a:bodyPr>
            <a:lstStyle/>
            <a:p>
              <a:pPr algn="ctr" marL="0" indent="0" lvl="0">
                <a:lnSpc>
                  <a:spcPts val="2033"/>
                </a:lnSpc>
                <a:spcBef>
                  <a:spcPct val="0"/>
                </a:spcBef>
              </a:pPr>
              <a:r>
                <a:rPr lang="en-US" sz="2186">
                  <a:solidFill>
                    <a:srgbClr val="000000"/>
                  </a:solidFill>
                  <a:latin typeface="DM Serif Display"/>
                  <a:ea typeface="DM Serif Display"/>
                  <a:cs typeface="DM Serif Display"/>
                  <a:sym typeface="DM Serif Display"/>
                </a:rPr>
                <a:t>the</a:t>
              </a:r>
            </a:p>
          </p:txBody>
        </p:sp>
        <p:grpSp>
          <p:nvGrpSpPr>
            <p:cNvPr name="Group 19" id="19"/>
            <p:cNvGrpSpPr/>
            <p:nvPr/>
          </p:nvGrpSpPr>
          <p:grpSpPr>
            <a:xfrm rot="-382902">
              <a:off x="249711" y="992281"/>
              <a:ext cx="1835675" cy="423203"/>
              <a:chOff x="0" y="0"/>
              <a:chExt cx="1913890" cy="441235"/>
            </a:xfrm>
          </p:grpSpPr>
          <p:sp>
            <p:nvSpPr>
              <p:cNvPr name="Freeform 20" id="20"/>
              <p:cNvSpPr/>
              <p:nvPr/>
            </p:nvSpPr>
            <p:spPr>
              <a:xfrm flipH="false" flipV="false" rot="0">
                <a:off x="0" y="0"/>
                <a:ext cx="1913890" cy="441235"/>
              </a:xfrm>
              <a:custGeom>
                <a:avLst/>
                <a:gdLst/>
                <a:ahLst/>
                <a:cxnLst/>
                <a:rect r="r" b="b" t="t" l="l"/>
                <a:pathLst>
                  <a:path h="441235" w="1913890">
                    <a:moveTo>
                      <a:pt x="0" y="0"/>
                    </a:moveTo>
                    <a:lnTo>
                      <a:pt x="1913890" y="0"/>
                    </a:lnTo>
                    <a:lnTo>
                      <a:pt x="1913890" y="441235"/>
                    </a:lnTo>
                    <a:lnTo>
                      <a:pt x="0" y="441235"/>
                    </a:lnTo>
                    <a:close/>
                  </a:path>
                </a:pathLst>
              </a:custGeom>
              <a:solidFill>
                <a:srgbClr val="FFFCDE"/>
              </a:solidFill>
            </p:spPr>
          </p:sp>
        </p:grpSp>
        <p:sp>
          <p:nvSpPr>
            <p:cNvPr name="TextBox 21" id="21"/>
            <p:cNvSpPr txBox="true"/>
            <p:nvPr/>
          </p:nvSpPr>
          <p:spPr>
            <a:xfrm rot="-358263">
              <a:off x="336817" y="1018073"/>
              <a:ext cx="1664334" cy="383813"/>
            </a:xfrm>
            <a:prstGeom prst="rect">
              <a:avLst/>
            </a:prstGeom>
          </p:spPr>
          <p:txBody>
            <a:bodyPr anchor="t" rtlCol="false" tIns="0" lIns="0" bIns="0" rIns="0">
              <a:spAutoFit/>
            </a:bodyPr>
            <a:lstStyle/>
            <a:p>
              <a:pPr algn="ctr" marL="0" indent="0" lvl="0">
                <a:lnSpc>
                  <a:spcPts val="2033"/>
                </a:lnSpc>
                <a:spcBef>
                  <a:spcPct val="0"/>
                </a:spcBef>
              </a:pPr>
              <a:r>
                <a:rPr lang="en-US" sz="2186">
                  <a:solidFill>
                    <a:srgbClr val="000000"/>
                  </a:solidFill>
                  <a:latin typeface="DM Serif Display"/>
                  <a:ea typeface="DM Serif Display"/>
                  <a:cs typeface="DM Serif Display"/>
                  <a:sym typeface="DM Serif Display"/>
                </a:rPr>
                <a:t>resource </a:t>
              </a:r>
            </a:p>
          </p:txBody>
        </p:sp>
        <p:grpSp>
          <p:nvGrpSpPr>
            <p:cNvPr name="Group 22" id="22"/>
            <p:cNvGrpSpPr/>
            <p:nvPr/>
          </p:nvGrpSpPr>
          <p:grpSpPr>
            <a:xfrm rot="94114">
              <a:off x="110132" y="1478380"/>
              <a:ext cx="1677255" cy="446132"/>
              <a:chOff x="0" y="0"/>
              <a:chExt cx="2127719" cy="565951"/>
            </a:xfrm>
          </p:grpSpPr>
          <p:sp>
            <p:nvSpPr>
              <p:cNvPr name="Freeform 23" id="23"/>
              <p:cNvSpPr/>
              <p:nvPr/>
            </p:nvSpPr>
            <p:spPr>
              <a:xfrm flipH="false" flipV="false" rot="0">
                <a:off x="0" y="0"/>
                <a:ext cx="2127719" cy="565951"/>
              </a:xfrm>
              <a:custGeom>
                <a:avLst/>
                <a:gdLst/>
                <a:ahLst/>
                <a:cxnLst/>
                <a:rect r="r" b="b" t="t" l="l"/>
                <a:pathLst>
                  <a:path h="565951" w="2127719">
                    <a:moveTo>
                      <a:pt x="0" y="0"/>
                    </a:moveTo>
                    <a:lnTo>
                      <a:pt x="2127719" y="0"/>
                    </a:lnTo>
                    <a:lnTo>
                      <a:pt x="2127719" y="565951"/>
                    </a:lnTo>
                    <a:lnTo>
                      <a:pt x="0" y="565951"/>
                    </a:lnTo>
                    <a:close/>
                  </a:path>
                </a:pathLst>
              </a:custGeom>
              <a:solidFill>
                <a:srgbClr val="CCC6C6"/>
              </a:solidFill>
            </p:spPr>
          </p:sp>
        </p:grpSp>
        <p:sp>
          <p:nvSpPr>
            <p:cNvPr name="TextBox 24" id="24"/>
            <p:cNvSpPr txBox="true"/>
            <p:nvPr/>
          </p:nvSpPr>
          <p:spPr>
            <a:xfrm rot="75200">
              <a:off x="40067" y="1414205"/>
              <a:ext cx="1748890" cy="481388"/>
            </a:xfrm>
            <a:prstGeom prst="rect">
              <a:avLst/>
            </a:prstGeom>
          </p:spPr>
          <p:txBody>
            <a:bodyPr anchor="t" rtlCol="false" tIns="0" lIns="0" bIns="0" rIns="0">
              <a:spAutoFit/>
            </a:bodyPr>
            <a:lstStyle/>
            <a:p>
              <a:pPr algn="ctr">
                <a:lnSpc>
                  <a:spcPts val="3061"/>
                </a:lnSpc>
                <a:spcBef>
                  <a:spcPct val="0"/>
                </a:spcBef>
              </a:pPr>
              <a:r>
                <a:rPr lang="en-US" sz="2186">
                  <a:solidFill>
                    <a:srgbClr val="000000"/>
                  </a:solidFill>
                  <a:latin typeface="DM Serif Display"/>
                  <a:ea typeface="DM Serif Display"/>
                  <a:cs typeface="DM Serif Display"/>
                  <a:sym typeface="DM Serif Display"/>
                </a:rPr>
                <a:t>platform</a:t>
              </a:r>
            </a:p>
          </p:txBody>
        </p:sp>
      </p:gr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2" r="0" b="-9222"/>
            </a:stretch>
          </a:blipFill>
        </p:spPr>
      </p:sp>
      <p:sp>
        <p:nvSpPr>
          <p:cNvPr name="Freeform 3" id="3"/>
          <p:cNvSpPr/>
          <p:nvPr/>
        </p:nvSpPr>
        <p:spPr>
          <a:xfrm flipH="false" flipV="true" rot="0">
            <a:off x="2634486" y="3462213"/>
            <a:ext cx="13019028" cy="2494310"/>
          </a:xfrm>
          <a:custGeom>
            <a:avLst/>
            <a:gdLst/>
            <a:ahLst/>
            <a:cxnLst/>
            <a:rect r="r" b="b" t="t" l="l"/>
            <a:pathLst>
              <a:path h="2494310" w="13019028">
                <a:moveTo>
                  <a:pt x="0" y="2494311"/>
                </a:moveTo>
                <a:lnTo>
                  <a:pt x="13019028" y="2494311"/>
                </a:lnTo>
                <a:lnTo>
                  <a:pt x="13019028" y="0"/>
                </a:lnTo>
                <a:lnTo>
                  <a:pt x="0" y="0"/>
                </a:lnTo>
                <a:lnTo>
                  <a:pt x="0" y="2494311"/>
                </a:lnTo>
                <a:close/>
              </a:path>
            </a:pathLst>
          </a:custGeom>
          <a:blipFill>
            <a:blip r:embed="rId3">
              <a:extLst>
                <a:ext uri="{96DAC541-7B7A-43D3-8B79-37D633B846F1}">
                  <asvg:svgBlip xmlns:asvg="http://schemas.microsoft.com/office/drawing/2016/SVG/main" r:embed="rId4"/>
                </a:ext>
              </a:extLst>
            </a:blip>
            <a:stretch>
              <a:fillRect l="0" t="-28766" r="0" b="-28766"/>
            </a:stretch>
          </a:blipFill>
        </p:spPr>
      </p:sp>
      <p:sp>
        <p:nvSpPr>
          <p:cNvPr name="TextBox 4" id="4"/>
          <p:cNvSpPr txBox="true"/>
          <p:nvPr/>
        </p:nvSpPr>
        <p:spPr>
          <a:xfrm rot="0">
            <a:off x="5912770" y="1895922"/>
            <a:ext cx="6462460" cy="1312419"/>
          </a:xfrm>
          <a:prstGeom prst="rect">
            <a:avLst/>
          </a:prstGeom>
        </p:spPr>
        <p:txBody>
          <a:bodyPr anchor="t" rtlCol="false" tIns="0" lIns="0" bIns="0" rIns="0">
            <a:spAutoFit/>
          </a:bodyPr>
          <a:lstStyle/>
          <a:p>
            <a:pPr algn="ctr">
              <a:lnSpc>
                <a:spcPts val="9629"/>
              </a:lnSpc>
            </a:pPr>
            <a:r>
              <a:rPr lang="en-US" sz="10136">
                <a:solidFill>
                  <a:srgbClr val="841414"/>
                </a:solidFill>
                <a:latin typeface="More Sugar"/>
                <a:ea typeface="More Sugar"/>
                <a:cs typeface="More Sugar"/>
                <a:sym typeface="More Sugar"/>
              </a:rPr>
              <a:t>FALSE</a:t>
            </a:r>
          </a:p>
        </p:txBody>
      </p:sp>
      <p:sp>
        <p:nvSpPr>
          <p:cNvPr name="Freeform 5" id="5"/>
          <p:cNvSpPr/>
          <p:nvPr/>
        </p:nvSpPr>
        <p:spPr>
          <a:xfrm flipH="false" flipV="true" rot="0">
            <a:off x="2634486" y="5522136"/>
            <a:ext cx="13019028" cy="2494310"/>
          </a:xfrm>
          <a:custGeom>
            <a:avLst/>
            <a:gdLst/>
            <a:ahLst/>
            <a:cxnLst/>
            <a:rect r="r" b="b" t="t" l="l"/>
            <a:pathLst>
              <a:path h="2494310" w="13019028">
                <a:moveTo>
                  <a:pt x="0" y="2494310"/>
                </a:moveTo>
                <a:lnTo>
                  <a:pt x="13019028" y="2494310"/>
                </a:lnTo>
                <a:lnTo>
                  <a:pt x="13019028" y="0"/>
                </a:lnTo>
                <a:lnTo>
                  <a:pt x="0" y="0"/>
                </a:lnTo>
                <a:lnTo>
                  <a:pt x="0" y="2494310"/>
                </a:lnTo>
                <a:close/>
              </a:path>
            </a:pathLst>
          </a:custGeom>
          <a:blipFill>
            <a:blip r:embed="rId3">
              <a:extLst>
                <a:ext uri="{96DAC541-7B7A-43D3-8B79-37D633B846F1}">
                  <asvg:svgBlip xmlns:asvg="http://schemas.microsoft.com/office/drawing/2016/SVG/main" r:embed="rId4"/>
                </a:ext>
              </a:extLst>
            </a:blip>
            <a:stretch>
              <a:fillRect l="0" t="-28766" r="0" b="-28766"/>
            </a:stretch>
          </a:blipFill>
        </p:spPr>
      </p:sp>
      <p:sp>
        <p:nvSpPr>
          <p:cNvPr name="Freeform 6" id="6"/>
          <p:cNvSpPr/>
          <p:nvPr/>
        </p:nvSpPr>
        <p:spPr>
          <a:xfrm flipH="false" flipV="false" rot="0">
            <a:off x="706102" y="4863909"/>
            <a:ext cx="3658431" cy="4114800"/>
          </a:xfrm>
          <a:custGeom>
            <a:avLst/>
            <a:gdLst/>
            <a:ahLst/>
            <a:cxnLst/>
            <a:rect r="r" b="b" t="t" l="l"/>
            <a:pathLst>
              <a:path h="4114800" w="3658431">
                <a:moveTo>
                  <a:pt x="0" y="0"/>
                </a:moveTo>
                <a:lnTo>
                  <a:pt x="3658432" y="0"/>
                </a:lnTo>
                <a:lnTo>
                  <a:pt x="3658432"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7" id="7"/>
          <p:cNvSpPr txBox="true"/>
          <p:nvPr/>
        </p:nvSpPr>
        <p:spPr>
          <a:xfrm rot="0">
            <a:off x="4826331" y="729091"/>
            <a:ext cx="8635339" cy="681056"/>
          </a:xfrm>
          <a:prstGeom prst="rect">
            <a:avLst/>
          </a:prstGeom>
        </p:spPr>
        <p:txBody>
          <a:bodyPr anchor="t" rtlCol="false" tIns="0" lIns="0" bIns="0" rIns="0">
            <a:spAutoFit/>
          </a:bodyPr>
          <a:lstStyle/>
          <a:p>
            <a:pPr algn="ctr">
              <a:lnSpc>
                <a:spcPts val="5511"/>
              </a:lnSpc>
              <a:spcBef>
                <a:spcPct val="0"/>
              </a:spcBef>
            </a:pPr>
            <a:r>
              <a:rPr lang="en-US" sz="3936">
                <a:solidFill>
                  <a:srgbClr val="FFFFFF"/>
                </a:solidFill>
                <a:latin typeface="More Sugar"/>
                <a:ea typeface="More Sugar"/>
                <a:cs typeface="More Sugar"/>
                <a:sym typeface="More Sugar"/>
              </a:rPr>
              <a:t>You can get an STI from a toilet seat.</a:t>
            </a:r>
          </a:p>
        </p:txBody>
      </p:sp>
      <p:grpSp>
        <p:nvGrpSpPr>
          <p:cNvPr name="Group 8" id="8"/>
          <p:cNvGrpSpPr/>
          <p:nvPr/>
        </p:nvGrpSpPr>
        <p:grpSpPr>
          <a:xfrm rot="0">
            <a:off x="783374" y="8855986"/>
            <a:ext cx="2011572" cy="804629"/>
            <a:chOff x="0" y="0"/>
            <a:chExt cx="2682097" cy="1072839"/>
          </a:xfrm>
        </p:grpSpPr>
        <p:sp>
          <p:nvSpPr>
            <p:cNvPr name="Freeform 9" id="9"/>
            <p:cNvSpPr/>
            <p:nvPr/>
          </p:nvSpPr>
          <p:spPr>
            <a:xfrm flipH="false" flipV="false" rot="0">
              <a:off x="0" y="0"/>
              <a:ext cx="2682097" cy="1072839"/>
            </a:xfrm>
            <a:custGeom>
              <a:avLst/>
              <a:gdLst/>
              <a:ahLst/>
              <a:cxnLst/>
              <a:rect r="r" b="b" t="t" l="l"/>
              <a:pathLst>
                <a:path h="1072839" w="2682097">
                  <a:moveTo>
                    <a:pt x="0" y="0"/>
                  </a:moveTo>
                  <a:lnTo>
                    <a:pt x="2682097" y="0"/>
                  </a:lnTo>
                  <a:lnTo>
                    <a:pt x="2682097" y="1072839"/>
                  </a:lnTo>
                  <a:lnTo>
                    <a:pt x="0" y="1072839"/>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10" id="10"/>
            <p:cNvSpPr txBox="true"/>
            <p:nvPr/>
          </p:nvSpPr>
          <p:spPr>
            <a:xfrm rot="0">
              <a:off x="300689" y="208187"/>
              <a:ext cx="2080719" cy="687070"/>
            </a:xfrm>
            <a:prstGeom prst="rect">
              <a:avLst/>
            </a:prstGeom>
          </p:spPr>
          <p:txBody>
            <a:bodyPr anchor="t" rtlCol="false" tIns="0" lIns="0" bIns="0" rIns="0">
              <a:spAutoFit/>
            </a:bodyPr>
            <a:lstStyle/>
            <a:p>
              <a:pPr algn="ctr">
                <a:lnSpc>
                  <a:spcPts val="4409"/>
                </a:lnSpc>
              </a:pPr>
              <a:r>
                <a:rPr lang="en-US" sz="3150">
                  <a:solidFill>
                    <a:srgbClr val="FFFFFF"/>
                  </a:solidFill>
                  <a:latin typeface="Abril Fatface"/>
                  <a:ea typeface="Abril Fatface"/>
                  <a:cs typeface="Abril Fatface"/>
                  <a:sym typeface="Abril Fatface"/>
                </a:rPr>
                <a:t>5.b</a:t>
              </a:r>
            </a:p>
          </p:txBody>
        </p:sp>
      </p:grpSp>
      <p:sp>
        <p:nvSpPr>
          <p:cNvPr name="TextBox 11" id="11"/>
          <p:cNvSpPr txBox="true"/>
          <p:nvPr/>
        </p:nvSpPr>
        <p:spPr>
          <a:xfrm rot="0">
            <a:off x="5242430" y="4122817"/>
            <a:ext cx="8789954" cy="3181345"/>
          </a:xfrm>
          <a:prstGeom prst="rect">
            <a:avLst/>
          </a:prstGeom>
        </p:spPr>
        <p:txBody>
          <a:bodyPr anchor="t" rtlCol="false" tIns="0" lIns="0" bIns="0" rIns="0">
            <a:spAutoFit/>
          </a:bodyPr>
          <a:lstStyle/>
          <a:p>
            <a:pPr algn="ctr">
              <a:lnSpc>
                <a:spcPts val="6300"/>
              </a:lnSpc>
              <a:spcBef>
                <a:spcPct val="0"/>
              </a:spcBef>
            </a:pPr>
            <a:r>
              <a:rPr lang="en-US" sz="4500">
                <a:solidFill>
                  <a:srgbClr val="000000"/>
                </a:solidFill>
                <a:latin typeface="More Sugar"/>
                <a:ea typeface="More Sugar"/>
                <a:cs typeface="More Sugar"/>
                <a:sym typeface="More Sugar"/>
              </a:rPr>
              <a:t>False: STIs are not spread through sitting on toilet seats. (NHS, "Sexually Transmitted Infections (STIs)")</a:t>
            </a:r>
          </a:p>
        </p:txBody>
      </p:sp>
      <p:grpSp>
        <p:nvGrpSpPr>
          <p:cNvPr name="Group 12" id="12"/>
          <p:cNvGrpSpPr/>
          <p:nvPr/>
        </p:nvGrpSpPr>
        <p:grpSpPr>
          <a:xfrm rot="0">
            <a:off x="15894132" y="8398693"/>
            <a:ext cx="1665617" cy="1460539"/>
            <a:chOff x="0" y="0"/>
            <a:chExt cx="2220823" cy="1947385"/>
          </a:xfrm>
        </p:grpSpPr>
        <p:grpSp>
          <p:nvGrpSpPr>
            <p:cNvPr name="Group 13" id="13"/>
            <p:cNvGrpSpPr/>
            <p:nvPr/>
          </p:nvGrpSpPr>
          <p:grpSpPr>
            <a:xfrm rot="108451">
              <a:off x="6125" y="538063"/>
              <a:ext cx="2208574" cy="423203"/>
              <a:chOff x="0" y="0"/>
              <a:chExt cx="2302677" cy="441235"/>
            </a:xfrm>
          </p:grpSpPr>
          <p:sp>
            <p:nvSpPr>
              <p:cNvPr name="Freeform 14" id="14"/>
              <p:cNvSpPr/>
              <p:nvPr/>
            </p:nvSpPr>
            <p:spPr>
              <a:xfrm flipH="false" flipV="false" rot="0">
                <a:off x="0" y="0"/>
                <a:ext cx="2302677" cy="441235"/>
              </a:xfrm>
              <a:custGeom>
                <a:avLst/>
                <a:gdLst/>
                <a:ahLst/>
                <a:cxnLst/>
                <a:rect r="r" b="b" t="t" l="l"/>
                <a:pathLst>
                  <a:path h="441235" w="2302677">
                    <a:moveTo>
                      <a:pt x="0" y="0"/>
                    </a:moveTo>
                    <a:lnTo>
                      <a:pt x="2302677" y="0"/>
                    </a:lnTo>
                    <a:lnTo>
                      <a:pt x="2302677" y="441235"/>
                    </a:lnTo>
                    <a:lnTo>
                      <a:pt x="0" y="441235"/>
                    </a:lnTo>
                    <a:close/>
                  </a:path>
                </a:pathLst>
              </a:custGeom>
              <a:solidFill>
                <a:srgbClr val="FADCD6"/>
              </a:solidFill>
            </p:spPr>
          </p:sp>
        </p:grpSp>
        <p:sp>
          <p:nvSpPr>
            <p:cNvPr name="TextBox 15" id="15"/>
            <p:cNvSpPr txBox="true"/>
            <p:nvPr/>
          </p:nvSpPr>
          <p:spPr>
            <a:xfrm rot="108451">
              <a:off x="126904" y="551734"/>
              <a:ext cx="1881231" cy="698137"/>
            </a:xfrm>
            <a:prstGeom prst="rect">
              <a:avLst/>
            </a:prstGeom>
          </p:spPr>
          <p:txBody>
            <a:bodyPr anchor="t" rtlCol="false" tIns="0" lIns="0" bIns="0" rIns="0">
              <a:spAutoFit/>
            </a:bodyPr>
            <a:lstStyle/>
            <a:p>
              <a:pPr algn="ctr" marL="0" indent="0" lvl="0">
                <a:lnSpc>
                  <a:spcPts val="1989"/>
                </a:lnSpc>
                <a:spcBef>
                  <a:spcPct val="0"/>
                </a:spcBef>
              </a:pPr>
              <a:r>
                <a:rPr lang="en-US" sz="2138">
                  <a:solidFill>
                    <a:srgbClr val="000000"/>
                  </a:solidFill>
                  <a:latin typeface="DM Serif Display"/>
                  <a:ea typeface="DM Serif Display"/>
                  <a:cs typeface="DM Serif Display"/>
                  <a:sym typeface="DM Serif Display"/>
                </a:rPr>
                <a:t>therapeutic </a:t>
              </a:r>
            </a:p>
          </p:txBody>
        </p:sp>
        <p:grpSp>
          <p:nvGrpSpPr>
            <p:cNvPr name="Group 16" id="16"/>
            <p:cNvGrpSpPr/>
            <p:nvPr/>
          </p:nvGrpSpPr>
          <p:grpSpPr>
            <a:xfrm rot="-285420">
              <a:off x="163136" y="42655"/>
              <a:ext cx="883327" cy="446132"/>
              <a:chOff x="0" y="0"/>
              <a:chExt cx="1120564" cy="565951"/>
            </a:xfrm>
          </p:grpSpPr>
          <p:sp>
            <p:nvSpPr>
              <p:cNvPr name="Freeform 17" id="17"/>
              <p:cNvSpPr/>
              <p:nvPr/>
            </p:nvSpPr>
            <p:spPr>
              <a:xfrm flipH="false" flipV="false" rot="0">
                <a:off x="0" y="0"/>
                <a:ext cx="1120564" cy="565951"/>
              </a:xfrm>
              <a:custGeom>
                <a:avLst/>
                <a:gdLst/>
                <a:ahLst/>
                <a:cxnLst/>
                <a:rect r="r" b="b" t="t" l="l"/>
                <a:pathLst>
                  <a:path h="565951" w="1120564">
                    <a:moveTo>
                      <a:pt x="0" y="0"/>
                    </a:moveTo>
                    <a:lnTo>
                      <a:pt x="1120564" y="0"/>
                    </a:lnTo>
                    <a:lnTo>
                      <a:pt x="1120564" y="565951"/>
                    </a:lnTo>
                    <a:lnTo>
                      <a:pt x="0" y="565951"/>
                    </a:lnTo>
                    <a:close/>
                  </a:path>
                </a:pathLst>
              </a:custGeom>
              <a:solidFill>
                <a:srgbClr val="D5E1CA"/>
              </a:solidFill>
            </p:spPr>
          </p:sp>
        </p:grpSp>
        <p:sp>
          <p:nvSpPr>
            <p:cNvPr name="TextBox 18" id="18"/>
            <p:cNvSpPr txBox="true"/>
            <p:nvPr/>
          </p:nvSpPr>
          <p:spPr>
            <a:xfrm rot="-286348">
              <a:off x="323851" y="80565"/>
              <a:ext cx="583700" cy="385575"/>
            </a:xfrm>
            <a:prstGeom prst="rect">
              <a:avLst/>
            </a:prstGeom>
          </p:spPr>
          <p:txBody>
            <a:bodyPr anchor="t" rtlCol="false" tIns="0" lIns="0" bIns="0" rIns="0">
              <a:spAutoFit/>
            </a:bodyPr>
            <a:lstStyle/>
            <a:p>
              <a:pPr algn="ctr" marL="0" indent="0" lvl="0">
                <a:lnSpc>
                  <a:spcPts val="2033"/>
                </a:lnSpc>
                <a:spcBef>
                  <a:spcPct val="0"/>
                </a:spcBef>
              </a:pPr>
              <a:r>
                <a:rPr lang="en-US" sz="2186">
                  <a:solidFill>
                    <a:srgbClr val="000000"/>
                  </a:solidFill>
                  <a:latin typeface="DM Serif Display"/>
                  <a:ea typeface="DM Serif Display"/>
                  <a:cs typeface="DM Serif Display"/>
                  <a:sym typeface="DM Serif Display"/>
                </a:rPr>
                <a:t>the</a:t>
              </a:r>
            </a:p>
          </p:txBody>
        </p:sp>
        <p:grpSp>
          <p:nvGrpSpPr>
            <p:cNvPr name="Group 19" id="19"/>
            <p:cNvGrpSpPr/>
            <p:nvPr/>
          </p:nvGrpSpPr>
          <p:grpSpPr>
            <a:xfrm rot="-382902">
              <a:off x="249711" y="992281"/>
              <a:ext cx="1835675" cy="423203"/>
              <a:chOff x="0" y="0"/>
              <a:chExt cx="1913890" cy="441235"/>
            </a:xfrm>
          </p:grpSpPr>
          <p:sp>
            <p:nvSpPr>
              <p:cNvPr name="Freeform 20" id="20"/>
              <p:cNvSpPr/>
              <p:nvPr/>
            </p:nvSpPr>
            <p:spPr>
              <a:xfrm flipH="false" flipV="false" rot="0">
                <a:off x="0" y="0"/>
                <a:ext cx="1913890" cy="441235"/>
              </a:xfrm>
              <a:custGeom>
                <a:avLst/>
                <a:gdLst/>
                <a:ahLst/>
                <a:cxnLst/>
                <a:rect r="r" b="b" t="t" l="l"/>
                <a:pathLst>
                  <a:path h="441235" w="1913890">
                    <a:moveTo>
                      <a:pt x="0" y="0"/>
                    </a:moveTo>
                    <a:lnTo>
                      <a:pt x="1913890" y="0"/>
                    </a:lnTo>
                    <a:lnTo>
                      <a:pt x="1913890" y="441235"/>
                    </a:lnTo>
                    <a:lnTo>
                      <a:pt x="0" y="441235"/>
                    </a:lnTo>
                    <a:close/>
                  </a:path>
                </a:pathLst>
              </a:custGeom>
              <a:solidFill>
                <a:srgbClr val="FFFCDE"/>
              </a:solidFill>
            </p:spPr>
          </p:sp>
        </p:grpSp>
        <p:sp>
          <p:nvSpPr>
            <p:cNvPr name="TextBox 21" id="21"/>
            <p:cNvSpPr txBox="true"/>
            <p:nvPr/>
          </p:nvSpPr>
          <p:spPr>
            <a:xfrm rot="-358263">
              <a:off x="336817" y="1018073"/>
              <a:ext cx="1664334" cy="383813"/>
            </a:xfrm>
            <a:prstGeom prst="rect">
              <a:avLst/>
            </a:prstGeom>
          </p:spPr>
          <p:txBody>
            <a:bodyPr anchor="t" rtlCol="false" tIns="0" lIns="0" bIns="0" rIns="0">
              <a:spAutoFit/>
            </a:bodyPr>
            <a:lstStyle/>
            <a:p>
              <a:pPr algn="ctr" marL="0" indent="0" lvl="0">
                <a:lnSpc>
                  <a:spcPts val="2033"/>
                </a:lnSpc>
                <a:spcBef>
                  <a:spcPct val="0"/>
                </a:spcBef>
              </a:pPr>
              <a:r>
                <a:rPr lang="en-US" sz="2186">
                  <a:solidFill>
                    <a:srgbClr val="000000"/>
                  </a:solidFill>
                  <a:latin typeface="DM Serif Display"/>
                  <a:ea typeface="DM Serif Display"/>
                  <a:cs typeface="DM Serif Display"/>
                  <a:sym typeface="DM Serif Display"/>
                </a:rPr>
                <a:t>resource </a:t>
              </a:r>
            </a:p>
          </p:txBody>
        </p:sp>
        <p:grpSp>
          <p:nvGrpSpPr>
            <p:cNvPr name="Group 22" id="22"/>
            <p:cNvGrpSpPr/>
            <p:nvPr/>
          </p:nvGrpSpPr>
          <p:grpSpPr>
            <a:xfrm rot="94114">
              <a:off x="110132" y="1478380"/>
              <a:ext cx="1677255" cy="446132"/>
              <a:chOff x="0" y="0"/>
              <a:chExt cx="2127719" cy="565951"/>
            </a:xfrm>
          </p:grpSpPr>
          <p:sp>
            <p:nvSpPr>
              <p:cNvPr name="Freeform 23" id="23"/>
              <p:cNvSpPr/>
              <p:nvPr/>
            </p:nvSpPr>
            <p:spPr>
              <a:xfrm flipH="false" flipV="false" rot="0">
                <a:off x="0" y="0"/>
                <a:ext cx="2127719" cy="565951"/>
              </a:xfrm>
              <a:custGeom>
                <a:avLst/>
                <a:gdLst/>
                <a:ahLst/>
                <a:cxnLst/>
                <a:rect r="r" b="b" t="t" l="l"/>
                <a:pathLst>
                  <a:path h="565951" w="2127719">
                    <a:moveTo>
                      <a:pt x="0" y="0"/>
                    </a:moveTo>
                    <a:lnTo>
                      <a:pt x="2127719" y="0"/>
                    </a:lnTo>
                    <a:lnTo>
                      <a:pt x="2127719" y="565951"/>
                    </a:lnTo>
                    <a:lnTo>
                      <a:pt x="0" y="565951"/>
                    </a:lnTo>
                    <a:close/>
                  </a:path>
                </a:pathLst>
              </a:custGeom>
              <a:solidFill>
                <a:srgbClr val="CCC6C6"/>
              </a:solidFill>
            </p:spPr>
          </p:sp>
        </p:grpSp>
        <p:sp>
          <p:nvSpPr>
            <p:cNvPr name="TextBox 24" id="24"/>
            <p:cNvSpPr txBox="true"/>
            <p:nvPr/>
          </p:nvSpPr>
          <p:spPr>
            <a:xfrm rot="75200">
              <a:off x="40067" y="1414205"/>
              <a:ext cx="1748890" cy="481388"/>
            </a:xfrm>
            <a:prstGeom prst="rect">
              <a:avLst/>
            </a:prstGeom>
          </p:spPr>
          <p:txBody>
            <a:bodyPr anchor="t" rtlCol="false" tIns="0" lIns="0" bIns="0" rIns="0">
              <a:spAutoFit/>
            </a:bodyPr>
            <a:lstStyle/>
            <a:p>
              <a:pPr algn="ctr">
                <a:lnSpc>
                  <a:spcPts val="3061"/>
                </a:lnSpc>
                <a:spcBef>
                  <a:spcPct val="0"/>
                </a:spcBef>
              </a:pPr>
              <a:r>
                <a:rPr lang="en-US" sz="2186">
                  <a:solidFill>
                    <a:srgbClr val="000000"/>
                  </a:solidFill>
                  <a:latin typeface="DM Serif Display"/>
                  <a:ea typeface="DM Serif Display"/>
                  <a:cs typeface="DM Serif Display"/>
                  <a:sym typeface="DM Serif Display"/>
                </a:rPr>
                <a:t>platform</a:t>
              </a:r>
            </a:p>
          </p:txBody>
        </p:sp>
      </p:gr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2" r="0" b="-9222"/>
            </a:stretch>
          </a:blipFill>
        </p:spPr>
      </p:sp>
      <p:sp>
        <p:nvSpPr>
          <p:cNvPr name="Freeform 3" id="3"/>
          <p:cNvSpPr/>
          <p:nvPr/>
        </p:nvSpPr>
        <p:spPr>
          <a:xfrm flipH="true" flipV="false" rot="0">
            <a:off x="838674" y="1028700"/>
            <a:ext cx="12182166" cy="2857272"/>
          </a:xfrm>
          <a:custGeom>
            <a:avLst/>
            <a:gdLst/>
            <a:ahLst/>
            <a:cxnLst/>
            <a:rect r="r" b="b" t="t" l="l"/>
            <a:pathLst>
              <a:path h="2857272" w="12182166">
                <a:moveTo>
                  <a:pt x="12182166" y="0"/>
                </a:moveTo>
                <a:lnTo>
                  <a:pt x="0" y="0"/>
                </a:lnTo>
                <a:lnTo>
                  <a:pt x="0" y="2857272"/>
                </a:lnTo>
                <a:lnTo>
                  <a:pt x="12182166" y="2857272"/>
                </a:lnTo>
                <a:lnTo>
                  <a:pt x="12182166"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true" flipV="false" rot="0">
            <a:off x="5077134" y="707960"/>
            <a:ext cx="12182166" cy="2857272"/>
          </a:xfrm>
          <a:custGeom>
            <a:avLst/>
            <a:gdLst/>
            <a:ahLst/>
            <a:cxnLst/>
            <a:rect r="r" b="b" t="t" l="l"/>
            <a:pathLst>
              <a:path h="2857272" w="12182166">
                <a:moveTo>
                  <a:pt x="12182166" y="0"/>
                </a:moveTo>
                <a:lnTo>
                  <a:pt x="0" y="0"/>
                </a:lnTo>
                <a:lnTo>
                  <a:pt x="0" y="2857271"/>
                </a:lnTo>
                <a:lnTo>
                  <a:pt x="12182166" y="2857271"/>
                </a:lnTo>
                <a:lnTo>
                  <a:pt x="12182166"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5" id="5"/>
          <p:cNvGrpSpPr/>
          <p:nvPr/>
        </p:nvGrpSpPr>
        <p:grpSpPr>
          <a:xfrm rot="0">
            <a:off x="783374" y="8855986"/>
            <a:ext cx="2011572" cy="804629"/>
            <a:chOff x="0" y="0"/>
            <a:chExt cx="2682097" cy="1072839"/>
          </a:xfrm>
        </p:grpSpPr>
        <p:sp>
          <p:nvSpPr>
            <p:cNvPr name="Freeform 6" id="6"/>
            <p:cNvSpPr/>
            <p:nvPr/>
          </p:nvSpPr>
          <p:spPr>
            <a:xfrm flipH="false" flipV="false" rot="0">
              <a:off x="0" y="0"/>
              <a:ext cx="2682097" cy="1072839"/>
            </a:xfrm>
            <a:custGeom>
              <a:avLst/>
              <a:gdLst/>
              <a:ahLst/>
              <a:cxnLst/>
              <a:rect r="r" b="b" t="t" l="l"/>
              <a:pathLst>
                <a:path h="1072839" w="2682097">
                  <a:moveTo>
                    <a:pt x="0" y="0"/>
                  </a:moveTo>
                  <a:lnTo>
                    <a:pt x="2682097" y="0"/>
                  </a:lnTo>
                  <a:lnTo>
                    <a:pt x="2682097" y="1072839"/>
                  </a:lnTo>
                  <a:lnTo>
                    <a:pt x="0" y="1072839"/>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7" id="7"/>
            <p:cNvSpPr txBox="true"/>
            <p:nvPr/>
          </p:nvSpPr>
          <p:spPr>
            <a:xfrm rot="0">
              <a:off x="300689" y="208187"/>
              <a:ext cx="2080719" cy="687070"/>
            </a:xfrm>
            <a:prstGeom prst="rect">
              <a:avLst/>
            </a:prstGeom>
          </p:spPr>
          <p:txBody>
            <a:bodyPr anchor="t" rtlCol="false" tIns="0" lIns="0" bIns="0" rIns="0">
              <a:spAutoFit/>
            </a:bodyPr>
            <a:lstStyle/>
            <a:p>
              <a:pPr algn="ctr">
                <a:lnSpc>
                  <a:spcPts val="4409"/>
                </a:lnSpc>
              </a:pPr>
              <a:r>
                <a:rPr lang="en-US" sz="3150">
                  <a:solidFill>
                    <a:srgbClr val="FFFFFF"/>
                  </a:solidFill>
                  <a:latin typeface="Abril Fatface"/>
                  <a:ea typeface="Abril Fatface"/>
                  <a:cs typeface="Abril Fatface"/>
                  <a:sym typeface="Abril Fatface"/>
                </a:rPr>
                <a:t>6.a</a:t>
              </a:r>
            </a:p>
          </p:txBody>
        </p:sp>
      </p:grpSp>
      <p:sp>
        <p:nvSpPr>
          <p:cNvPr name="TextBox 8" id="8"/>
          <p:cNvSpPr txBox="true"/>
          <p:nvPr/>
        </p:nvSpPr>
        <p:spPr>
          <a:xfrm rot="0">
            <a:off x="3304584" y="1466742"/>
            <a:ext cx="12168771" cy="1729685"/>
          </a:xfrm>
          <a:prstGeom prst="rect">
            <a:avLst/>
          </a:prstGeom>
        </p:spPr>
        <p:txBody>
          <a:bodyPr anchor="t" rtlCol="false" tIns="0" lIns="0" bIns="0" rIns="0">
            <a:spAutoFit/>
          </a:bodyPr>
          <a:lstStyle/>
          <a:p>
            <a:pPr algn="ctr">
              <a:lnSpc>
                <a:spcPts val="6627"/>
              </a:lnSpc>
            </a:pPr>
            <a:r>
              <a:rPr lang="en-US" sz="6497">
                <a:solidFill>
                  <a:srgbClr val="000000"/>
                </a:solidFill>
                <a:latin typeface="More Sugar"/>
                <a:ea typeface="More Sugar"/>
                <a:cs typeface="More Sugar"/>
                <a:sym typeface="More Sugar"/>
              </a:rPr>
              <a:t>Sharing sex toys without cleaning them can spread STIs</a:t>
            </a:r>
          </a:p>
        </p:txBody>
      </p:sp>
      <p:sp>
        <p:nvSpPr>
          <p:cNvPr name="Freeform 9" id="9"/>
          <p:cNvSpPr/>
          <p:nvPr/>
        </p:nvSpPr>
        <p:spPr>
          <a:xfrm flipH="false" flipV="false" rot="0">
            <a:off x="4366659" y="4020412"/>
            <a:ext cx="8000753" cy="4958296"/>
          </a:xfrm>
          <a:custGeom>
            <a:avLst/>
            <a:gdLst/>
            <a:ahLst/>
            <a:cxnLst/>
            <a:rect r="r" b="b" t="t" l="l"/>
            <a:pathLst>
              <a:path h="4958296" w="8000753">
                <a:moveTo>
                  <a:pt x="0" y="0"/>
                </a:moveTo>
                <a:lnTo>
                  <a:pt x="8000753" y="0"/>
                </a:lnTo>
                <a:lnTo>
                  <a:pt x="8000753" y="4958297"/>
                </a:lnTo>
                <a:lnTo>
                  <a:pt x="0" y="4958297"/>
                </a:lnTo>
                <a:lnTo>
                  <a:pt x="0" y="0"/>
                </a:lnTo>
                <a:close/>
              </a:path>
            </a:pathLst>
          </a:custGeom>
          <a:blipFill>
            <a:blip r:embed="rId7"/>
            <a:stretch>
              <a:fillRect l="0" t="-3753" r="0" b="-3753"/>
            </a:stretch>
          </a:blipFill>
        </p:spPr>
      </p:sp>
      <p:sp>
        <p:nvSpPr>
          <p:cNvPr name="Freeform 10" id="10"/>
          <p:cNvSpPr/>
          <p:nvPr/>
        </p:nvSpPr>
        <p:spPr>
          <a:xfrm flipH="false" flipV="false" rot="0">
            <a:off x="8574501" y="8148613"/>
            <a:ext cx="4446339" cy="1414744"/>
          </a:xfrm>
          <a:custGeom>
            <a:avLst/>
            <a:gdLst/>
            <a:ahLst/>
            <a:cxnLst/>
            <a:rect r="r" b="b" t="t" l="l"/>
            <a:pathLst>
              <a:path h="1414744" w="4446339">
                <a:moveTo>
                  <a:pt x="0" y="0"/>
                </a:moveTo>
                <a:lnTo>
                  <a:pt x="4446339" y="0"/>
                </a:lnTo>
                <a:lnTo>
                  <a:pt x="4446339" y="1414745"/>
                </a:lnTo>
                <a:lnTo>
                  <a:pt x="0" y="141474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grpSp>
        <p:nvGrpSpPr>
          <p:cNvPr name="Group 11" id="11"/>
          <p:cNvGrpSpPr/>
          <p:nvPr/>
        </p:nvGrpSpPr>
        <p:grpSpPr>
          <a:xfrm rot="0">
            <a:off x="15894132" y="8398693"/>
            <a:ext cx="1665617" cy="1460539"/>
            <a:chOff x="0" y="0"/>
            <a:chExt cx="2220823" cy="1947385"/>
          </a:xfrm>
        </p:grpSpPr>
        <p:grpSp>
          <p:nvGrpSpPr>
            <p:cNvPr name="Group 12" id="12"/>
            <p:cNvGrpSpPr/>
            <p:nvPr/>
          </p:nvGrpSpPr>
          <p:grpSpPr>
            <a:xfrm rot="108451">
              <a:off x="6125" y="538063"/>
              <a:ext cx="2208574" cy="423203"/>
              <a:chOff x="0" y="0"/>
              <a:chExt cx="2302677" cy="441235"/>
            </a:xfrm>
          </p:grpSpPr>
          <p:sp>
            <p:nvSpPr>
              <p:cNvPr name="Freeform 13" id="13"/>
              <p:cNvSpPr/>
              <p:nvPr/>
            </p:nvSpPr>
            <p:spPr>
              <a:xfrm flipH="false" flipV="false" rot="0">
                <a:off x="0" y="0"/>
                <a:ext cx="2302677" cy="441235"/>
              </a:xfrm>
              <a:custGeom>
                <a:avLst/>
                <a:gdLst/>
                <a:ahLst/>
                <a:cxnLst/>
                <a:rect r="r" b="b" t="t" l="l"/>
                <a:pathLst>
                  <a:path h="441235" w="2302677">
                    <a:moveTo>
                      <a:pt x="0" y="0"/>
                    </a:moveTo>
                    <a:lnTo>
                      <a:pt x="2302677" y="0"/>
                    </a:lnTo>
                    <a:lnTo>
                      <a:pt x="2302677" y="441235"/>
                    </a:lnTo>
                    <a:lnTo>
                      <a:pt x="0" y="441235"/>
                    </a:lnTo>
                    <a:close/>
                  </a:path>
                </a:pathLst>
              </a:custGeom>
              <a:solidFill>
                <a:srgbClr val="FADCD6"/>
              </a:solidFill>
            </p:spPr>
          </p:sp>
        </p:grpSp>
        <p:sp>
          <p:nvSpPr>
            <p:cNvPr name="TextBox 14" id="14"/>
            <p:cNvSpPr txBox="true"/>
            <p:nvPr/>
          </p:nvSpPr>
          <p:spPr>
            <a:xfrm rot="108451">
              <a:off x="126904" y="551734"/>
              <a:ext cx="1881231" cy="698137"/>
            </a:xfrm>
            <a:prstGeom prst="rect">
              <a:avLst/>
            </a:prstGeom>
          </p:spPr>
          <p:txBody>
            <a:bodyPr anchor="t" rtlCol="false" tIns="0" lIns="0" bIns="0" rIns="0">
              <a:spAutoFit/>
            </a:bodyPr>
            <a:lstStyle/>
            <a:p>
              <a:pPr algn="ctr" marL="0" indent="0" lvl="0">
                <a:lnSpc>
                  <a:spcPts val="1989"/>
                </a:lnSpc>
                <a:spcBef>
                  <a:spcPct val="0"/>
                </a:spcBef>
              </a:pPr>
              <a:r>
                <a:rPr lang="en-US" sz="2138">
                  <a:solidFill>
                    <a:srgbClr val="000000"/>
                  </a:solidFill>
                  <a:latin typeface="DM Serif Display"/>
                  <a:ea typeface="DM Serif Display"/>
                  <a:cs typeface="DM Serif Display"/>
                  <a:sym typeface="DM Serif Display"/>
                </a:rPr>
                <a:t>therapeutic </a:t>
              </a:r>
            </a:p>
          </p:txBody>
        </p:sp>
        <p:grpSp>
          <p:nvGrpSpPr>
            <p:cNvPr name="Group 15" id="15"/>
            <p:cNvGrpSpPr/>
            <p:nvPr/>
          </p:nvGrpSpPr>
          <p:grpSpPr>
            <a:xfrm rot="-285420">
              <a:off x="163136" y="42655"/>
              <a:ext cx="883327" cy="446132"/>
              <a:chOff x="0" y="0"/>
              <a:chExt cx="1120564" cy="565951"/>
            </a:xfrm>
          </p:grpSpPr>
          <p:sp>
            <p:nvSpPr>
              <p:cNvPr name="Freeform 16" id="16"/>
              <p:cNvSpPr/>
              <p:nvPr/>
            </p:nvSpPr>
            <p:spPr>
              <a:xfrm flipH="false" flipV="false" rot="0">
                <a:off x="0" y="0"/>
                <a:ext cx="1120564" cy="565951"/>
              </a:xfrm>
              <a:custGeom>
                <a:avLst/>
                <a:gdLst/>
                <a:ahLst/>
                <a:cxnLst/>
                <a:rect r="r" b="b" t="t" l="l"/>
                <a:pathLst>
                  <a:path h="565951" w="1120564">
                    <a:moveTo>
                      <a:pt x="0" y="0"/>
                    </a:moveTo>
                    <a:lnTo>
                      <a:pt x="1120564" y="0"/>
                    </a:lnTo>
                    <a:lnTo>
                      <a:pt x="1120564" y="565951"/>
                    </a:lnTo>
                    <a:lnTo>
                      <a:pt x="0" y="565951"/>
                    </a:lnTo>
                    <a:close/>
                  </a:path>
                </a:pathLst>
              </a:custGeom>
              <a:solidFill>
                <a:srgbClr val="D5E1CA"/>
              </a:solidFill>
            </p:spPr>
          </p:sp>
        </p:grpSp>
        <p:sp>
          <p:nvSpPr>
            <p:cNvPr name="TextBox 17" id="17"/>
            <p:cNvSpPr txBox="true"/>
            <p:nvPr/>
          </p:nvSpPr>
          <p:spPr>
            <a:xfrm rot="-286348">
              <a:off x="323851" y="80565"/>
              <a:ext cx="583700" cy="385575"/>
            </a:xfrm>
            <a:prstGeom prst="rect">
              <a:avLst/>
            </a:prstGeom>
          </p:spPr>
          <p:txBody>
            <a:bodyPr anchor="t" rtlCol="false" tIns="0" lIns="0" bIns="0" rIns="0">
              <a:spAutoFit/>
            </a:bodyPr>
            <a:lstStyle/>
            <a:p>
              <a:pPr algn="ctr" marL="0" indent="0" lvl="0">
                <a:lnSpc>
                  <a:spcPts val="2033"/>
                </a:lnSpc>
                <a:spcBef>
                  <a:spcPct val="0"/>
                </a:spcBef>
              </a:pPr>
              <a:r>
                <a:rPr lang="en-US" sz="2186">
                  <a:solidFill>
                    <a:srgbClr val="000000"/>
                  </a:solidFill>
                  <a:latin typeface="DM Serif Display"/>
                  <a:ea typeface="DM Serif Display"/>
                  <a:cs typeface="DM Serif Display"/>
                  <a:sym typeface="DM Serif Display"/>
                </a:rPr>
                <a:t>the</a:t>
              </a:r>
            </a:p>
          </p:txBody>
        </p:sp>
        <p:grpSp>
          <p:nvGrpSpPr>
            <p:cNvPr name="Group 18" id="18"/>
            <p:cNvGrpSpPr/>
            <p:nvPr/>
          </p:nvGrpSpPr>
          <p:grpSpPr>
            <a:xfrm rot="-382902">
              <a:off x="249711" y="992281"/>
              <a:ext cx="1835675" cy="423203"/>
              <a:chOff x="0" y="0"/>
              <a:chExt cx="1913890" cy="441235"/>
            </a:xfrm>
          </p:grpSpPr>
          <p:sp>
            <p:nvSpPr>
              <p:cNvPr name="Freeform 19" id="19"/>
              <p:cNvSpPr/>
              <p:nvPr/>
            </p:nvSpPr>
            <p:spPr>
              <a:xfrm flipH="false" flipV="false" rot="0">
                <a:off x="0" y="0"/>
                <a:ext cx="1913890" cy="441235"/>
              </a:xfrm>
              <a:custGeom>
                <a:avLst/>
                <a:gdLst/>
                <a:ahLst/>
                <a:cxnLst/>
                <a:rect r="r" b="b" t="t" l="l"/>
                <a:pathLst>
                  <a:path h="441235" w="1913890">
                    <a:moveTo>
                      <a:pt x="0" y="0"/>
                    </a:moveTo>
                    <a:lnTo>
                      <a:pt x="1913890" y="0"/>
                    </a:lnTo>
                    <a:lnTo>
                      <a:pt x="1913890" y="441235"/>
                    </a:lnTo>
                    <a:lnTo>
                      <a:pt x="0" y="441235"/>
                    </a:lnTo>
                    <a:close/>
                  </a:path>
                </a:pathLst>
              </a:custGeom>
              <a:solidFill>
                <a:srgbClr val="FFFCDE"/>
              </a:solidFill>
            </p:spPr>
          </p:sp>
        </p:grpSp>
        <p:sp>
          <p:nvSpPr>
            <p:cNvPr name="TextBox 20" id="20"/>
            <p:cNvSpPr txBox="true"/>
            <p:nvPr/>
          </p:nvSpPr>
          <p:spPr>
            <a:xfrm rot="-358263">
              <a:off x="336817" y="1018073"/>
              <a:ext cx="1664334" cy="383813"/>
            </a:xfrm>
            <a:prstGeom prst="rect">
              <a:avLst/>
            </a:prstGeom>
          </p:spPr>
          <p:txBody>
            <a:bodyPr anchor="t" rtlCol="false" tIns="0" lIns="0" bIns="0" rIns="0">
              <a:spAutoFit/>
            </a:bodyPr>
            <a:lstStyle/>
            <a:p>
              <a:pPr algn="ctr" marL="0" indent="0" lvl="0">
                <a:lnSpc>
                  <a:spcPts val="2033"/>
                </a:lnSpc>
                <a:spcBef>
                  <a:spcPct val="0"/>
                </a:spcBef>
              </a:pPr>
              <a:r>
                <a:rPr lang="en-US" sz="2186">
                  <a:solidFill>
                    <a:srgbClr val="000000"/>
                  </a:solidFill>
                  <a:latin typeface="DM Serif Display"/>
                  <a:ea typeface="DM Serif Display"/>
                  <a:cs typeface="DM Serif Display"/>
                  <a:sym typeface="DM Serif Display"/>
                </a:rPr>
                <a:t>resource </a:t>
              </a:r>
            </a:p>
          </p:txBody>
        </p:sp>
        <p:grpSp>
          <p:nvGrpSpPr>
            <p:cNvPr name="Group 21" id="21"/>
            <p:cNvGrpSpPr/>
            <p:nvPr/>
          </p:nvGrpSpPr>
          <p:grpSpPr>
            <a:xfrm rot="94114">
              <a:off x="110132" y="1478380"/>
              <a:ext cx="1677255" cy="446132"/>
              <a:chOff x="0" y="0"/>
              <a:chExt cx="2127719" cy="565951"/>
            </a:xfrm>
          </p:grpSpPr>
          <p:sp>
            <p:nvSpPr>
              <p:cNvPr name="Freeform 22" id="22"/>
              <p:cNvSpPr/>
              <p:nvPr/>
            </p:nvSpPr>
            <p:spPr>
              <a:xfrm flipH="false" flipV="false" rot="0">
                <a:off x="0" y="0"/>
                <a:ext cx="2127719" cy="565951"/>
              </a:xfrm>
              <a:custGeom>
                <a:avLst/>
                <a:gdLst/>
                <a:ahLst/>
                <a:cxnLst/>
                <a:rect r="r" b="b" t="t" l="l"/>
                <a:pathLst>
                  <a:path h="565951" w="2127719">
                    <a:moveTo>
                      <a:pt x="0" y="0"/>
                    </a:moveTo>
                    <a:lnTo>
                      <a:pt x="2127719" y="0"/>
                    </a:lnTo>
                    <a:lnTo>
                      <a:pt x="2127719" y="565951"/>
                    </a:lnTo>
                    <a:lnTo>
                      <a:pt x="0" y="565951"/>
                    </a:lnTo>
                    <a:close/>
                  </a:path>
                </a:pathLst>
              </a:custGeom>
              <a:solidFill>
                <a:srgbClr val="CCC6C6"/>
              </a:solidFill>
            </p:spPr>
          </p:sp>
        </p:grpSp>
        <p:sp>
          <p:nvSpPr>
            <p:cNvPr name="TextBox 23" id="23"/>
            <p:cNvSpPr txBox="true"/>
            <p:nvPr/>
          </p:nvSpPr>
          <p:spPr>
            <a:xfrm rot="75200">
              <a:off x="40067" y="1414205"/>
              <a:ext cx="1748890" cy="481388"/>
            </a:xfrm>
            <a:prstGeom prst="rect">
              <a:avLst/>
            </a:prstGeom>
          </p:spPr>
          <p:txBody>
            <a:bodyPr anchor="t" rtlCol="false" tIns="0" lIns="0" bIns="0" rIns="0">
              <a:spAutoFit/>
            </a:bodyPr>
            <a:lstStyle/>
            <a:p>
              <a:pPr algn="ctr">
                <a:lnSpc>
                  <a:spcPts val="3061"/>
                </a:lnSpc>
                <a:spcBef>
                  <a:spcPct val="0"/>
                </a:spcBef>
              </a:pPr>
              <a:r>
                <a:rPr lang="en-US" sz="2186">
                  <a:solidFill>
                    <a:srgbClr val="000000"/>
                  </a:solidFill>
                  <a:latin typeface="DM Serif Display"/>
                  <a:ea typeface="DM Serif Display"/>
                  <a:cs typeface="DM Serif Display"/>
                  <a:sym typeface="DM Serif Display"/>
                </a:rPr>
                <a:t>platform</a:t>
              </a:r>
            </a:p>
          </p:txBody>
        </p:sp>
      </p:gr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2" r="0" b="-9222"/>
            </a:stretch>
          </a:blipFill>
        </p:spPr>
      </p:sp>
      <p:sp>
        <p:nvSpPr>
          <p:cNvPr name="Freeform 3" id="3"/>
          <p:cNvSpPr/>
          <p:nvPr/>
        </p:nvSpPr>
        <p:spPr>
          <a:xfrm flipH="false" flipV="true" rot="0">
            <a:off x="2634486" y="3462213"/>
            <a:ext cx="13019028" cy="2494310"/>
          </a:xfrm>
          <a:custGeom>
            <a:avLst/>
            <a:gdLst/>
            <a:ahLst/>
            <a:cxnLst/>
            <a:rect r="r" b="b" t="t" l="l"/>
            <a:pathLst>
              <a:path h="2494310" w="13019028">
                <a:moveTo>
                  <a:pt x="0" y="2494311"/>
                </a:moveTo>
                <a:lnTo>
                  <a:pt x="13019028" y="2494311"/>
                </a:lnTo>
                <a:lnTo>
                  <a:pt x="13019028" y="0"/>
                </a:lnTo>
                <a:lnTo>
                  <a:pt x="0" y="0"/>
                </a:lnTo>
                <a:lnTo>
                  <a:pt x="0" y="2494311"/>
                </a:lnTo>
                <a:close/>
              </a:path>
            </a:pathLst>
          </a:custGeom>
          <a:blipFill>
            <a:blip r:embed="rId3">
              <a:extLst>
                <a:ext uri="{96DAC541-7B7A-43D3-8B79-37D633B846F1}">
                  <asvg:svgBlip xmlns:asvg="http://schemas.microsoft.com/office/drawing/2016/SVG/main" r:embed="rId4"/>
                </a:ext>
              </a:extLst>
            </a:blip>
            <a:stretch>
              <a:fillRect l="0" t="-28766" r="0" b="-28766"/>
            </a:stretch>
          </a:blipFill>
        </p:spPr>
      </p:sp>
      <p:sp>
        <p:nvSpPr>
          <p:cNvPr name="TextBox 4" id="4"/>
          <p:cNvSpPr txBox="true"/>
          <p:nvPr/>
        </p:nvSpPr>
        <p:spPr>
          <a:xfrm rot="0">
            <a:off x="5912770" y="1895922"/>
            <a:ext cx="6462460" cy="1312419"/>
          </a:xfrm>
          <a:prstGeom prst="rect">
            <a:avLst/>
          </a:prstGeom>
        </p:spPr>
        <p:txBody>
          <a:bodyPr anchor="t" rtlCol="false" tIns="0" lIns="0" bIns="0" rIns="0">
            <a:spAutoFit/>
          </a:bodyPr>
          <a:lstStyle/>
          <a:p>
            <a:pPr algn="ctr">
              <a:lnSpc>
                <a:spcPts val="9629"/>
              </a:lnSpc>
            </a:pPr>
            <a:r>
              <a:rPr lang="en-US" sz="10136">
                <a:solidFill>
                  <a:srgbClr val="0C4C34"/>
                </a:solidFill>
                <a:latin typeface="More Sugar"/>
                <a:ea typeface="More Sugar"/>
                <a:cs typeface="More Sugar"/>
                <a:sym typeface="More Sugar"/>
              </a:rPr>
              <a:t>TRUE</a:t>
            </a:r>
          </a:p>
        </p:txBody>
      </p:sp>
      <p:sp>
        <p:nvSpPr>
          <p:cNvPr name="Freeform 5" id="5"/>
          <p:cNvSpPr/>
          <p:nvPr/>
        </p:nvSpPr>
        <p:spPr>
          <a:xfrm flipH="false" flipV="true" rot="0">
            <a:off x="2634486" y="5522136"/>
            <a:ext cx="13019028" cy="2494310"/>
          </a:xfrm>
          <a:custGeom>
            <a:avLst/>
            <a:gdLst/>
            <a:ahLst/>
            <a:cxnLst/>
            <a:rect r="r" b="b" t="t" l="l"/>
            <a:pathLst>
              <a:path h="2494310" w="13019028">
                <a:moveTo>
                  <a:pt x="0" y="2494310"/>
                </a:moveTo>
                <a:lnTo>
                  <a:pt x="13019028" y="2494310"/>
                </a:lnTo>
                <a:lnTo>
                  <a:pt x="13019028" y="0"/>
                </a:lnTo>
                <a:lnTo>
                  <a:pt x="0" y="0"/>
                </a:lnTo>
                <a:lnTo>
                  <a:pt x="0" y="2494310"/>
                </a:lnTo>
                <a:close/>
              </a:path>
            </a:pathLst>
          </a:custGeom>
          <a:blipFill>
            <a:blip r:embed="rId3">
              <a:extLst>
                <a:ext uri="{96DAC541-7B7A-43D3-8B79-37D633B846F1}">
                  <asvg:svgBlip xmlns:asvg="http://schemas.microsoft.com/office/drawing/2016/SVG/main" r:embed="rId4"/>
                </a:ext>
              </a:extLst>
            </a:blip>
            <a:stretch>
              <a:fillRect l="0" t="-28766" r="0" b="-28766"/>
            </a:stretch>
          </a:blipFill>
        </p:spPr>
      </p:sp>
      <p:sp>
        <p:nvSpPr>
          <p:cNvPr name="TextBox 6" id="6"/>
          <p:cNvSpPr txBox="true"/>
          <p:nvPr/>
        </p:nvSpPr>
        <p:spPr>
          <a:xfrm rot="0">
            <a:off x="2774090" y="729091"/>
            <a:ext cx="12739820" cy="681056"/>
          </a:xfrm>
          <a:prstGeom prst="rect">
            <a:avLst/>
          </a:prstGeom>
        </p:spPr>
        <p:txBody>
          <a:bodyPr anchor="t" rtlCol="false" tIns="0" lIns="0" bIns="0" rIns="0">
            <a:spAutoFit/>
          </a:bodyPr>
          <a:lstStyle/>
          <a:p>
            <a:pPr algn="ctr">
              <a:lnSpc>
                <a:spcPts val="5511"/>
              </a:lnSpc>
              <a:spcBef>
                <a:spcPct val="0"/>
              </a:spcBef>
            </a:pPr>
            <a:r>
              <a:rPr lang="en-US" sz="3936">
                <a:solidFill>
                  <a:srgbClr val="FFFFFF"/>
                </a:solidFill>
                <a:latin typeface="More Sugar"/>
                <a:ea typeface="More Sugar"/>
                <a:cs typeface="More Sugar"/>
                <a:sym typeface="More Sugar"/>
              </a:rPr>
              <a:t>Sharing sex toys without cleaning them can spread STIs</a:t>
            </a:r>
          </a:p>
        </p:txBody>
      </p:sp>
      <p:grpSp>
        <p:nvGrpSpPr>
          <p:cNvPr name="Group 7" id="7"/>
          <p:cNvGrpSpPr/>
          <p:nvPr/>
        </p:nvGrpSpPr>
        <p:grpSpPr>
          <a:xfrm rot="0">
            <a:off x="783374" y="8855986"/>
            <a:ext cx="2011572" cy="804629"/>
            <a:chOff x="0" y="0"/>
            <a:chExt cx="2682097" cy="1072839"/>
          </a:xfrm>
        </p:grpSpPr>
        <p:sp>
          <p:nvSpPr>
            <p:cNvPr name="Freeform 8" id="8"/>
            <p:cNvSpPr/>
            <p:nvPr/>
          </p:nvSpPr>
          <p:spPr>
            <a:xfrm flipH="false" flipV="false" rot="0">
              <a:off x="0" y="0"/>
              <a:ext cx="2682097" cy="1072839"/>
            </a:xfrm>
            <a:custGeom>
              <a:avLst/>
              <a:gdLst/>
              <a:ahLst/>
              <a:cxnLst/>
              <a:rect r="r" b="b" t="t" l="l"/>
              <a:pathLst>
                <a:path h="1072839" w="2682097">
                  <a:moveTo>
                    <a:pt x="0" y="0"/>
                  </a:moveTo>
                  <a:lnTo>
                    <a:pt x="2682097" y="0"/>
                  </a:lnTo>
                  <a:lnTo>
                    <a:pt x="2682097" y="1072839"/>
                  </a:lnTo>
                  <a:lnTo>
                    <a:pt x="0" y="1072839"/>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9" id="9"/>
            <p:cNvSpPr txBox="true"/>
            <p:nvPr/>
          </p:nvSpPr>
          <p:spPr>
            <a:xfrm rot="0">
              <a:off x="300689" y="208187"/>
              <a:ext cx="2080719" cy="687070"/>
            </a:xfrm>
            <a:prstGeom prst="rect">
              <a:avLst/>
            </a:prstGeom>
          </p:spPr>
          <p:txBody>
            <a:bodyPr anchor="t" rtlCol="false" tIns="0" lIns="0" bIns="0" rIns="0">
              <a:spAutoFit/>
            </a:bodyPr>
            <a:lstStyle/>
            <a:p>
              <a:pPr algn="ctr">
                <a:lnSpc>
                  <a:spcPts val="4409"/>
                </a:lnSpc>
              </a:pPr>
              <a:r>
                <a:rPr lang="en-US" sz="3150">
                  <a:solidFill>
                    <a:srgbClr val="FFFFFF"/>
                  </a:solidFill>
                  <a:latin typeface="Abril Fatface"/>
                  <a:ea typeface="Abril Fatface"/>
                  <a:cs typeface="Abril Fatface"/>
                  <a:sym typeface="Abril Fatface"/>
                </a:rPr>
                <a:t>6.b</a:t>
              </a:r>
            </a:p>
          </p:txBody>
        </p:sp>
      </p:grpSp>
      <p:sp>
        <p:nvSpPr>
          <p:cNvPr name="Freeform 10" id="10"/>
          <p:cNvSpPr/>
          <p:nvPr/>
        </p:nvSpPr>
        <p:spPr>
          <a:xfrm flipH="false" flipV="false" rot="0">
            <a:off x="1028700" y="4905168"/>
            <a:ext cx="2961101" cy="2923414"/>
          </a:xfrm>
          <a:custGeom>
            <a:avLst/>
            <a:gdLst/>
            <a:ahLst/>
            <a:cxnLst/>
            <a:rect r="r" b="b" t="t" l="l"/>
            <a:pathLst>
              <a:path h="2923414" w="2961101">
                <a:moveTo>
                  <a:pt x="0" y="0"/>
                </a:moveTo>
                <a:lnTo>
                  <a:pt x="2961101" y="0"/>
                </a:lnTo>
                <a:lnTo>
                  <a:pt x="2961101" y="2923414"/>
                </a:lnTo>
                <a:lnTo>
                  <a:pt x="0" y="2923414"/>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11" id="11"/>
          <p:cNvSpPr txBox="true"/>
          <p:nvPr/>
        </p:nvSpPr>
        <p:spPr>
          <a:xfrm rot="0">
            <a:off x="4893965" y="3731552"/>
            <a:ext cx="8886275" cy="3981445"/>
          </a:xfrm>
          <a:prstGeom prst="rect">
            <a:avLst/>
          </a:prstGeom>
        </p:spPr>
        <p:txBody>
          <a:bodyPr anchor="t" rtlCol="false" tIns="0" lIns="0" bIns="0" rIns="0">
            <a:spAutoFit/>
          </a:bodyPr>
          <a:lstStyle/>
          <a:p>
            <a:pPr algn="ctr">
              <a:lnSpc>
                <a:spcPts val="6300"/>
              </a:lnSpc>
              <a:spcBef>
                <a:spcPct val="0"/>
              </a:spcBef>
            </a:pPr>
            <a:r>
              <a:rPr lang="en-US" sz="4500">
                <a:solidFill>
                  <a:srgbClr val="000000"/>
                </a:solidFill>
                <a:latin typeface="More Sugar"/>
                <a:ea typeface="More Sugar"/>
                <a:cs typeface="More Sugar"/>
                <a:sym typeface="More Sugar"/>
              </a:rPr>
              <a:t>True: STIs like chlamydia and gonorrhea can be transmitted through shared sex toys if they aren't cleaned properly. (NHS, "Sexual Health")</a:t>
            </a:r>
          </a:p>
        </p:txBody>
      </p:sp>
      <p:grpSp>
        <p:nvGrpSpPr>
          <p:cNvPr name="Group 12" id="12"/>
          <p:cNvGrpSpPr/>
          <p:nvPr/>
        </p:nvGrpSpPr>
        <p:grpSpPr>
          <a:xfrm rot="0">
            <a:off x="15894132" y="8398693"/>
            <a:ext cx="1665617" cy="1460539"/>
            <a:chOff x="0" y="0"/>
            <a:chExt cx="2220823" cy="1947385"/>
          </a:xfrm>
        </p:grpSpPr>
        <p:grpSp>
          <p:nvGrpSpPr>
            <p:cNvPr name="Group 13" id="13"/>
            <p:cNvGrpSpPr/>
            <p:nvPr/>
          </p:nvGrpSpPr>
          <p:grpSpPr>
            <a:xfrm rot="108451">
              <a:off x="6125" y="538063"/>
              <a:ext cx="2208574" cy="423203"/>
              <a:chOff x="0" y="0"/>
              <a:chExt cx="2302677" cy="441235"/>
            </a:xfrm>
          </p:grpSpPr>
          <p:sp>
            <p:nvSpPr>
              <p:cNvPr name="Freeform 14" id="14"/>
              <p:cNvSpPr/>
              <p:nvPr/>
            </p:nvSpPr>
            <p:spPr>
              <a:xfrm flipH="false" flipV="false" rot="0">
                <a:off x="0" y="0"/>
                <a:ext cx="2302677" cy="441235"/>
              </a:xfrm>
              <a:custGeom>
                <a:avLst/>
                <a:gdLst/>
                <a:ahLst/>
                <a:cxnLst/>
                <a:rect r="r" b="b" t="t" l="l"/>
                <a:pathLst>
                  <a:path h="441235" w="2302677">
                    <a:moveTo>
                      <a:pt x="0" y="0"/>
                    </a:moveTo>
                    <a:lnTo>
                      <a:pt x="2302677" y="0"/>
                    </a:lnTo>
                    <a:lnTo>
                      <a:pt x="2302677" y="441235"/>
                    </a:lnTo>
                    <a:lnTo>
                      <a:pt x="0" y="441235"/>
                    </a:lnTo>
                    <a:close/>
                  </a:path>
                </a:pathLst>
              </a:custGeom>
              <a:solidFill>
                <a:srgbClr val="FADCD6"/>
              </a:solidFill>
            </p:spPr>
          </p:sp>
        </p:grpSp>
        <p:sp>
          <p:nvSpPr>
            <p:cNvPr name="TextBox 15" id="15"/>
            <p:cNvSpPr txBox="true"/>
            <p:nvPr/>
          </p:nvSpPr>
          <p:spPr>
            <a:xfrm rot="108451">
              <a:off x="126904" y="551734"/>
              <a:ext cx="1881231" cy="698137"/>
            </a:xfrm>
            <a:prstGeom prst="rect">
              <a:avLst/>
            </a:prstGeom>
          </p:spPr>
          <p:txBody>
            <a:bodyPr anchor="t" rtlCol="false" tIns="0" lIns="0" bIns="0" rIns="0">
              <a:spAutoFit/>
            </a:bodyPr>
            <a:lstStyle/>
            <a:p>
              <a:pPr algn="ctr" marL="0" indent="0" lvl="0">
                <a:lnSpc>
                  <a:spcPts val="1989"/>
                </a:lnSpc>
                <a:spcBef>
                  <a:spcPct val="0"/>
                </a:spcBef>
              </a:pPr>
              <a:r>
                <a:rPr lang="en-US" sz="2138">
                  <a:solidFill>
                    <a:srgbClr val="000000"/>
                  </a:solidFill>
                  <a:latin typeface="DM Serif Display"/>
                  <a:ea typeface="DM Serif Display"/>
                  <a:cs typeface="DM Serif Display"/>
                  <a:sym typeface="DM Serif Display"/>
                </a:rPr>
                <a:t>therapeutic </a:t>
              </a:r>
            </a:p>
          </p:txBody>
        </p:sp>
        <p:grpSp>
          <p:nvGrpSpPr>
            <p:cNvPr name="Group 16" id="16"/>
            <p:cNvGrpSpPr/>
            <p:nvPr/>
          </p:nvGrpSpPr>
          <p:grpSpPr>
            <a:xfrm rot="-285420">
              <a:off x="163136" y="42655"/>
              <a:ext cx="883327" cy="446132"/>
              <a:chOff x="0" y="0"/>
              <a:chExt cx="1120564" cy="565951"/>
            </a:xfrm>
          </p:grpSpPr>
          <p:sp>
            <p:nvSpPr>
              <p:cNvPr name="Freeform 17" id="17"/>
              <p:cNvSpPr/>
              <p:nvPr/>
            </p:nvSpPr>
            <p:spPr>
              <a:xfrm flipH="false" flipV="false" rot="0">
                <a:off x="0" y="0"/>
                <a:ext cx="1120564" cy="565951"/>
              </a:xfrm>
              <a:custGeom>
                <a:avLst/>
                <a:gdLst/>
                <a:ahLst/>
                <a:cxnLst/>
                <a:rect r="r" b="b" t="t" l="l"/>
                <a:pathLst>
                  <a:path h="565951" w="1120564">
                    <a:moveTo>
                      <a:pt x="0" y="0"/>
                    </a:moveTo>
                    <a:lnTo>
                      <a:pt x="1120564" y="0"/>
                    </a:lnTo>
                    <a:lnTo>
                      <a:pt x="1120564" y="565951"/>
                    </a:lnTo>
                    <a:lnTo>
                      <a:pt x="0" y="565951"/>
                    </a:lnTo>
                    <a:close/>
                  </a:path>
                </a:pathLst>
              </a:custGeom>
              <a:solidFill>
                <a:srgbClr val="D5E1CA"/>
              </a:solidFill>
            </p:spPr>
          </p:sp>
        </p:grpSp>
        <p:sp>
          <p:nvSpPr>
            <p:cNvPr name="TextBox 18" id="18"/>
            <p:cNvSpPr txBox="true"/>
            <p:nvPr/>
          </p:nvSpPr>
          <p:spPr>
            <a:xfrm rot="-286348">
              <a:off x="323851" y="80565"/>
              <a:ext cx="583700" cy="385575"/>
            </a:xfrm>
            <a:prstGeom prst="rect">
              <a:avLst/>
            </a:prstGeom>
          </p:spPr>
          <p:txBody>
            <a:bodyPr anchor="t" rtlCol="false" tIns="0" lIns="0" bIns="0" rIns="0">
              <a:spAutoFit/>
            </a:bodyPr>
            <a:lstStyle/>
            <a:p>
              <a:pPr algn="ctr" marL="0" indent="0" lvl="0">
                <a:lnSpc>
                  <a:spcPts val="2033"/>
                </a:lnSpc>
                <a:spcBef>
                  <a:spcPct val="0"/>
                </a:spcBef>
              </a:pPr>
              <a:r>
                <a:rPr lang="en-US" sz="2186">
                  <a:solidFill>
                    <a:srgbClr val="000000"/>
                  </a:solidFill>
                  <a:latin typeface="DM Serif Display"/>
                  <a:ea typeface="DM Serif Display"/>
                  <a:cs typeface="DM Serif Display"/>
                  <a:sym typeface="DM Serif Display"/>
                </a:rPr>
                <a:t>the</a:t>
              </a:r>
            </a:p>
          </p:txBody>
        </p:sp>
        <p:grpSp>
          <p:nvGrpSpPr>
            <p:cNvPr name="Group 19" id="19"/>
            <p:cNvGrpSpPr/>
            <p:nvPr/>
          </p:nvGrpSpPr>
          <p:grpSpPr>
            <a:xfrm rot="-382902">
              <a:off x="249711" y="992281"/>
              <a:ext cx="1835675" cy="423203"/>
              <a:chOff x="0" y="0"/>
              <a:chExt cx="1913890" cy="441235"/>
            </a:xfrm>
          </p:grpSpPr>
          <p:sp>
            <p:nvSpPr>
              <p:cNvPr name="Freeform 20" id="20"/>
              <p:cNvSpPr/>
              <p:nvPr/>
            </p:nvSpPr>
            <p:spPr>
              <a:xfrm flipH="false" flipV="false" rot="0">
                <a:off x="0" y="0"/>
                <a:ext cx="1913890" cy="441235"/>
              </a:xfrm>
              <a:custGeom>
                <a:avLst/>
                <a:gdLst/>
                <a:ahLst/>
                <a:cxnLst/>
                <a:rect r="r" b="b" t="t" l="l"/>
                <a:pathLst>
                  <a:path h="441235" w="1913890">
                    <a:moveTo>
                      <a:pt x="0" y="0"/>
                    </a:moveTo>
                    <a:lnTo>
                      <a:pt x="1913890" y="0"/>
                    </a:lnTo>
                    <a:lnTo>
                      <a:pt x="1913890" y="441235"/>
                    </a:lnTo>
                    <a:lnTo>
                      <a:pt x="0" y="441235"/>
                    </a:lnTo>
                    <a:close/>
                  </a:path>
                </a:pathLst>
              </a:custGeom>
              <a:solidFill>
                <a:srgbClr val="FFFCDE"/>
              </a:solidFill>
            </p:spPr>
          </p:sp>
        </p:grpSp>
        <p:sp>
          <p:nvSpPr>
            <p:cNvPr name="TextBox 21" id="21"/>
            <p:cNvSpPr txBox="true"/>
            <p:nvPr/>
          </p:nvSpPr>
          <p:spPr>
            <a:xfrm rot="-358263">
              <a:off x="336817" y="1018073"/>
              <a:ext cx="1664334" cy="383813"/>
            </a:xfrm>
            <a:prstGeom prst="rect">
              <a:avLst/>
            </a:prstGeom>
          </p:spPr>
          <p:txBody>
            <a:bodyPr anchor="t" rtlCol="false" tIns="0" lIns="0" bIns="0" rIns="0">
              <a:spAutoFit/>
            </a:bodyPr>
            <a:lstStyle/>
            <a:p>
              <a:pPr algn="ctr" marL="0" indent="0" lvl="0">
                <a:lnSpc>
                  <a:spcPts val="2033"/>
                </a:lnSpc>
                <a:spcBef>
                  <a:spcPct val="0"/>
                </a:spcBef>
              </a:pPr>
              <a:r>
                <a:rPr lang="en-US" sz="2186">
                  <a:solidFill>
                    <a:srgbClr val="000000"/>
                  </a:solidFill>
                  <a:latin typeface="DM Serif Display"/>
                  <a:ea typeface="DM Serif Display"/>
                  <a:cs typeface="DM Serif Display"/>
                  <a:sym typeface="DM Serif Display"/>
                </a:rPr>
                <a:t>resource </a:t>
              </a:r>
            </a:p>
          </p:txBody>
        </p:sp>
        <p:grpSp>
          <p:nvGrpSpPr>
            <p:cNvPr name="Group 22" id="22"/>
            <p:cNvGrpSpPr/>
            <p:nvPr/>
          </p:nvGrpSpPr>
          <p:grpSpPr>
            <a:xfrm rot="94114">
              <a:off x="110132" y="1478380"/>
              <a:ext cx="1677255" cy="446132"/>
              <a:chOff x="0" y="0"/>
              <a:chExt cx="2127719" cy="565951"/>
            </a:xfrm>
          </p:grpSpPr>
          <p:sp>
            <p:nvSpPr>
              <p:cNvPr name="Freeform 23" id="23"/>
              <p:cNvSpPr/>
              <p:nvPr/>
            </p:nvSpPr>
            <p:spPr>
              <a:xfrm flipH="false" flipV="false" rot="0">
                <a:off x="0" y="0"/>
                <a:ext cx="2127719" cy="565951"/>
              </a:xfrm>
              <a:custGeom>
                <a:avLst/>
                <a:gdLst/>
                <a:ahLst/>
                <a:cxnLst/>
                <a:rect r="r" b="b" t="t" l="l"/>
                <a:pathLst>
                  <a:path h="565951" w="2127719">
                    <a:moveTo>
                      <a:pt x="0" y="0"/>
                    </a:moveTo>
                    <a:lnTo>
                      <a:pt x="2127719" y="0"/>
                    </a:lnTo>
                    <a:lnTo>
                      <a:pt x="2127719" y="565951"/>
                    </a:lnTo>
                    <a:lnTo>
                      <a:pt x="0" y="565951"/>
                    </a:lnTo>
                    <a:close/>
                  </a:path>
                </a:pathLst>
              </a:custGeom>
              <a:solidFill>
                <a:srgbClr val="CCC6C6"/>
              </a:solidFill>
            </p:spPr>
          </p:sp>
        </p:grpSp>
        <p:sp>
          <p:nvSpPr>
            <p:cNvPr name="TextBox 24" id="24"/>
            <p:cNvSpPr txBox="true"/>
            <p:nvPr/>
          </p:nvSpPr>
          <p:spPr>
            <a:xfrm rot="75200">
              <a:off x="40067" y="1414205"/>
              <a:ext cx="1748890" cy="481388"/>
            </a:xfrm>
            <a:prstGeom prst="rect">
              <a:avLst/>
            </a:prstGeom>
          </p:spPr>
          <p:txBody>
            <a:bodyPr anchor="t" rtlCol="false" tIns="0" lIns="0" bIns="0" rIns="0">
              <a:spAutoFit/>
            </a:bodyPr>
            <a:lstStyle/>
            <a:p>
              <a:pPr algn="ctr">
                <a:lnSpc>
                  <a:spcPts val="3061"/>
                </a:lnSpc>
                <a:spcBef>
                  <a:spcPct val="0"/>
                </a:spcBef>
              </a:pPr>
              <a:r>
                <a:rPr lang="en-US" sz="2186">
                  <a:solidFill>
                    <a:srgbClr val="000000"/>
                  </a:solidFill>
                  <a:latin typeface="DM Serif Display"/>
                  <a:ea typeface="DM Serif Display"/>
                  <a:cs typeface="DM Serif Display"/>
                  <a:sym typeface="DM Serif Display"/>
                </a:rPr>
                <a:t>platform</a:t>
              </a:r>
            </a:p>
          </p:txBody>
        </p:sp>
      </p:gr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2" r="0" b="-9222"/>
            </a:stretch>
          </a:blipFill>
        </p:spPr>
      </p:sp>
      <p:sp>
        <p:nvSpPr>
          <p:cNvPr name="Freeform 3" id="3"/>
          <p:cNvSpPr/>
          <p:nvPr/>
        </p:nvSpPr>
        <p:spPr>
          <a:xfrm flipH="false" flipV="true" rot="0">
            <a:off x="605172" y="633279"/>
            <a:ext cx="13101633" cy="2510137"/>
          </a:xfrm>
          <a:custGeom>
            <a:avLst/>
            <a:gdLst/>
            <a:ahLst/>
            <a:cxnLst/>
            <a:rect r="r" b="b" t="t" l="l"/>
            <a:pathLst>
              <a:path h="2510137" w="13101633">
                <a:moveTo>
                  <a:pt x="0" y="2510137"/>
                </a:moveTo>
                <a:lnTo>
                  <a:pt x="13101633" y="2510137"/>
                </a:lnTo>
                <a:lnTo>
                  <a:pt x="13101633" y="0"/>
                </a:lnTo>
                <a:lnTo>
                  <a:pt x="0" y="0"/>
                </a:lnTo>
                <a:lnTo>
                  <a:pt x="0" y="2510137"/>
                </a:lnTo>
                <a:close/>
              </a:path>
            </a:pathLst>
          </a:custGeom>
          <a:blipFill>
            <a:blip r:embed="rId3">
              <a:extLst>
                <a:ext uri="{96DAC541-7B7A-43D3-8B79-37D633B846F1}">
                  <asvg:svgBlip xmlns:asvg="http://schemas.microsoft.com/office/drawing/2016/SVG/main" r:embed="rId4"/>
                </a:ext>
              </a:extLst>
            </a:blip>
            <a:stretch>
              <a:fillRect l="0" t="-28766" r="0" b="-28766"/>
            </a:stretch>
          </a:blipFill>
        </p:spPr>
      </p:sp>
      <p:sp>
        <p:nvSpPr>
          <p:cNvPr name="Freeform 4" id="4"/>
          <p:cNvSpPr/>
          <p:nvPr/>
        </p:nvSpPr>
        <p:spPr>
          <a:xfrm flipH="false" flipV="true" rot="0">
            <a:off x="4730466" y="633279"/>
            <a:ext cx="13101633" cy="2510137"/>
          </a:xfrm>
          <a:custGeom>
            <a:avLst/>
            <a:gdLst/>
            <a:ahLst/>
            <a:cxnLst/>
            <a:rect r="r" b="b" t="t" l="l"/>
            <a:pathLst>
              <a:path h="2510137" w="13101633">
                <a:moveTo>
                  <a:pt x="0" y="2510137"/>
                </a:moveTo>
                <a:lnTo>
                  <a:pt x="13101633" y="2510137"/>
                </a:lnTo>
                <a:lnTo>
                  <a:pt x="13101633" y="0"/>
                </a:lnTo>
                <a:lnTo>
                  <a:pt x="0" y="0"/>
                </a:lnTo>
                <a:lnTo>
                  <a:pt x="0" y="2510137"/>
                </a:lnTo>
                <a:close/>
              </a:path>
            </a:pathLst>
          </a:custGeom>
          <a:blipFill>
            <a:blip r:embed="rId3">
              <a:extLst>
                <a:ext uri="{96DAC541-7B7A-43D3-8B79-37D633B846F1}">
                  <asvg:svgBlip xmlns:asvg="http://schemas.microsoft.com/office/drawing/2016/SVG/main" r:embed="rId4"/>
                </a:ext>
              </a:extLst>
            </a:blip>
            <a:stretch>
              <a:fillRect l="0" t="-28766" r="0" b="-28766"/>
            </a:stretch>
          </a:blipFill>
        </p:spPr>
      </p:sp>
      <p:grpSp>
        <p:nvGrpSpPr>
          <p:cNvPr name="Group 5" id="5"/>
          <p:cNvGrpSpPr/>
          <p:nvPr/>
        </p:nvGrpSpPr>
        <p:grpSpPr>
          <a:xfrm rot="0">
            <a:off x="935774" y="9008386"/>
            <a:ext cx="2011572" cy="804629"/>
            <a:chOff x="0" y="0"/>
            <a:chExt cx="2682097" cy="1072839"/>
          </a:xfrm>
        </p:grpSpPr>
        <p:sp>
          <p:nvSpPr>
            <p:cNvPr name="Freeform 6" id="6"/>
            <p:cNvSpPr/>
            <p:nvPr/>
          </p:nvSpPr>
          <p:spPr>
            <a:xfrm flipH="false" flipV="false" rot="0">
              <a:off x="0" y="0"/>
              <a:ext cx="2682097" cy="1072839"/>
            </a:xfrm>
            <a:custGeom>
              <a:avLst/>
              <a:gdLst/>
              <a:ahLst/>
              <a:cxnLst/>
              <a:rect r="r" b="b" t="t" l="l"/>
              <a:pathLst>
                <a:path h="1072839" w="2682097">
                  <a:moveTo>
                    <a:pt x="0" y="0"/>
                  </a:moveTo>
                  <a:lnTo>
                    <a:pt x="2682097" y="0"/>
                  </a:lnTo>
                  <a:lnTo>
                    <a:pt x="2682097" y="1072839"/>
                  </a:lnTo>
                  <a:lnTo>
                    <a:pt x="0" y="1072839"/>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7" id="7"/>
            <p:cNvSpPr txBox="true"/>
            <p:nvPr/>
          </p:nvSpPr>
          <p:spPr>
            <a:xfrm rot="0">
              <a:off x="300689" y="208187"/>
              <a:ext cx="2080719" cy="687070"/>
            </a:xfrm>
            <a:prstGeom prst="rect">
              <a:avLst/>
            </a:prstGeom>
          </p:spPr>
          <p:txBody>
            <a:bodyPr anchor="t" rtlCol="false" tIns="0" lIns="0" bIns="0" rIns="0">
              <a:spAutoFit/>
            </a:bodyPr>
            <a:lstStyle/>
            <a:p>
              <a:pPr algn="ctr">
                <a:lnSpc>
                  <a:spcPts val="4409"/>
                </a:lnSpc>
              </a:pPr>
              <a:r>
                <a:rPr lang="en-US" sz="3150">
                  <a:solidFill>
                    <a:srgbClr val="FFFFFF"/>
                  </a:solidFill>
                  <a:latin typeface="Abril Fatface"/>
                  <a:ea typeface="Abril Fatface"/>
                  <a:cs typeface="Abril Fatface"/>
                  <a:sym typeface="Abril Fatface"/>
                </a:rPr>
                <a:t>7.a</a:t>
              </a:r>
            </a:p>
          </p:txBody>
        </p:sp>
      </p:grpSp>
      <p:sp>
        <p:nvSpPr>
          <p:cNvPr name="Freeform 8" id="8"/>
          <p:cNvSpPr/>
          <p:nvPr/>
        </p:nvSpPr>
        <p:spPr>
          <a:xfrm flipH="false" flipV="false" rot="0">
            <a:off x="4959575" y="3682554"/>
            <a:ext cx="8368849" cy="5575746"/>
          </a:xfrm>
          <a:custGeom>
            <a:avLst/>
            <a:gdLst/>
            <a:ahLst/>
            <a:cxnLst/>
            <a:rect r="r" b="b" t="t" l="l"/>
            <a:pathLst>
              <a:path h="5575746" w="8368849">
                <a:moveTo>
                  <a:pt x="0" y="0"/>
                </a:moveTo>
                <a:lnTo>
                  <a:pt x="8368850" y="0"/>
                </a:lnTo>
                <a:lnTo>
                  <a:pt x="8368850" y="5575746"/>
                </a:lnTo>
                <a:lnTo>
                  <a:pt x="0" y="5575746"/>
                </a:lnTo>
                <a:lnTo>
                  <a:pt x="0" y="0"/>
                </a:lnTo>
                <a:close/>
              </a:path>
            </a:pathLst>
          </a:custGeom>
          <a:blipFill>
            <a:blip r:embed="rId7"/>
            <a:stretch>
              <a:fillRect l="0" t="0" r="0" b="0"/>
            </a:stretch>
          </a:blipFill>
        </p:spPr>
      </p:sp>
      <p:sp>
        <p:nvSpPr>
          <p:cNvPr name="TextBox 9" id="9"/>
          <p:cNvSpPr txBox="true"/>
          <p:nvPr/>
        </p:nvSpPr>
        <p:spPr>
          <a:xfrm rot="0">
            <a:off x="4083950" y="1145744"/>
            <a:ext cx="11050029" cy="1637607"/>
          </a:xfrm>
          <a:prstGeom prst="rect">
            <a:avLst/>
          </a:prstGeom>
        </p:spPr>
        <p:txBody>
          <a:bodyPr anchor="t" rtlCol="false" tIns="0" lIns="0" bIns="0" rIns="0">
            <a:spAutoFit/>
          </a:bodyPr>
          <a:lstStyle/>
          <a:p>
            <a:pPr algn="ctr">
              <a:lnSpc>
                <a:spcPts val="6249"/>
              </a:lnSpc>
            </a:pPr>
            <a:r>
              <a:rPr lang="en-US" sz="6578">
                <a:solidFill>
                  <a:srgbClr val="000000"/>
                </a:solidFill>
                <a:latin typeface="More Sugar"/>
                <a:ea typeface="More Sugar"/>
                <a:cs typeface="More Sugar"/>
                <a:sym typeface="More Sugar"/>
              </a:rPr>
              <a:t>You can’t get an STI if you only have oral sex.</a:t>
            </a:r>
          </a:p>
        </p:txBody>
      </p:sp>
      <p:sp>
        <p:nvSpPr>
          <p:cNvPr name="Freeform 10" id="10"/>
          <p:cNvSpPr/>
          <p:nvPr/>
        </p:nvSpPr>
        <p:spPr>
          <a:xfrm flipH="false" flipV="false" rot="0">
            <a:off x="3433390" y="3915916"/>
            <a:ext cx="11190051" cy="4476020"/>
          </a:xfrm>
          <a:custGeom>
            <a:avLst/>
            <a:gdLst/>
            <a:ahLst/>
            <a:cxnLst/>
            <a:rect r="r" b="b" t="t" l="l"/>
            <a:pathLst>
              <a:path h="4476020" w="11190051">
                <a:moveTo>
                  <a:pt x="0" y="0"/>
                </a:moveTo>
                <a:lnTo>
                  <a:pt x="11190051" y="0"/>
                </a:lnTo>
                <a:lnTo>
                  <a:pt x="11190051" y="4476020"/>
                </a:lnTo>
                <a:lnTo>
                  <a:pt x="0" y="4476020"/>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1" id="11"/>
          <p:cNvSpPr/>
          <p:nvPr/>
        </p:nvSpPr>
        <p:spPr>
          <a:xfrm flipH="false" flipV="false" rot="0">
            <a:off x="3433390" y="4232417"/>
            <a:ext cx="11190051" cy="4476020"/>
          </a:xfrm>
          <a:custGeom>
            <a:avLst/>
            <a:gdLst/>
            <a:ahLst/>
            <a:cxnLst/>
            <a:rect r="r" b="b" t="t" l="l"/>
            <a:pathLst>
              <a:path h="4476020" w="11190051">
                <a:moveTo>
                  <a:pt x="0" y="0"/>
                </a:moveTo>
                <a:lnTo>
                  <a:pt x="11190051" y="0"/>
                </a:lnTo>
                <a:lnTo>
                  <a:pt x="11190051" y="4476020"/>
                </a:lnTo>
                <a:lnTo>
                  <a:pt x="0" y="4476020"/>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grpSp>
        <p:nvGrpSpPr>
          <p:cNvPr name="Group 12" id="12"/>
          <p:cNvGrpSpPr/>
          <p:nvPr/>
        </p:nvGrpSpPr>
        <p:grpSpPr>
          <a:xfrm rot="0">
            <a:off x="15894132" y="8398693"/>
            <a:ext cx="1665617" cy="1460539"/>
            <a:chOff x="0" y="0"/>
            <a:chExt cx="2220823" cy="1947385"/>
          </a:xfrm>
        </p:grpSpPr>
        <p:grpSp>
          <p:nvGrpSpPr>
            <p:cNvPr name="Group 13" id="13"/>
            <p:cNvGrpSpPr/>
            <p:nvPr/>
          </p:nvGrpSpPr>
          <p:grpSpPr>
            <a:xfrm rot="108451">
              <a:off x="6125" y="538063"/>
              <a:ext cx="2208574" cy="423203"/>
              <a:chOff x="0" y="0"/>
              <a:chExt cx="2302677" cy="441235"/>
            </a:xfrm>
          </p:grpSpPr>
          <p:sp>
            <p:nvSpPr>
              <p:cNvPr name="Freeform 14" id="14"/>
              <p:cNvSpPr/>
              <p:nvPr/>
            </p:nvSpPr>
            <p:spPr>
              <a:xfrm flipH="false" flipV="false" rot="0">
                <a:off x="0" y="0"/>
                <a:ext cx="2302677" cy="441235"/>
              </a:xfrm>
              <a:custGeom>
                <a:avLst/>
                <a:gdLst/>
                <a:ahLst/>
                <a:cxnLst/>
                <a:rect r="r" b="b" t="t" l="l"/>
                <a:pathLst>
                  <a:path h="441235" w="2302677">
                    <a:moveTo>
                      <a:pt x="0" y="0"/>
                    </a:moveTo>
                    <a:lnTo>
                      <a:pt x="2302677" y="0"/>
                    </a:lnTo>
                    <a:lnTo>
                      <a:pt x="2302677" y="441235"/>
                    </a:lnTo>
                    <a:lnTo>
                      <a:pt x="0" y="441235"/>
                    </a:lnTo>
                    <a:close/>
                  </a:path>
                </a:pathLst>
              </a:custGeom>
              <a:solidFill>
                <a:srgbClr val="FADCD6"/>
              </a:solidFill>
            </p:spPr>
          </p:sp>
        </p:grpSp>
        <p:sp>
          <p:nvSpPr>
            <p:cNvPr name="TextBox 15" id="15"/>
            <p:cNvSpPr txBox="true"/>
            <p:nvPr/>
          </p:nvSpPr>
          <p:spPr>
            <a:xfrm rot="108451">
              <a:off x="126904" y="551734"/>
              <a:ext cx="1881231" cy="698137"/>
            </a:xfrm>
            <a:prstGeom prst="rect">
              <a:avLst/>
            </a:prstGeom>
          </p:spPr>
          <p:txBody>
            <a:bodyPr anchor="t" rtlCol="false" tIns="0" lIns="0" bIns="0" rIns="0">
              <a:spAutoFit/>
            </a:bodyPr>
            <a:lstStyle/>
            <a:p>
              <a:pPr algn="ctr" marL="0" indent="0" lvl="0">
                <a:lnSpc>
                  <a:spcPts val="1989"/>
                </a:lnSpc>
                <a:spcBef>
                  <a:spcPct val="0"/>
                </a:spcBef>
              </a:pPr>
              <a:r>
                <a:rPr lang="en-US" sz="2138">
                  <a:solidFill>
                    <a:srgbClr val="000000"/>
                  </a:solidFill>
                  <a:latin typeface="DM Serif Display"/>
                  <a:ea typeface="DM Serif Display"/>
                  <a:cs typeface="DM Serif Display"/>
                  <a:sym typeface="DM Serif Display"/>
                </a:rPr>
                <a:t>therapeutic </a:t>
              </a:r>
            </a:p>
          </p:txBody>
        </p:sp>
        <p:grpSp>
          <p:nvGrpSpPr>
            <p:cNvPr name="Group 16" id="16"/>
            <p:cNvGrpSpPr/>
            <p:nvPr/>
          </p:nvGrpSpPr>
          <p:grpSpPr>
            <a:xfrm rot="-285420">
              <a:off x="163136" y="42655"/>
              <a:ext cx="883327" cy="446132"/>
              <a:chOff x="0" y="0"/>
              <a:chExt cx="1120564" cy="565951"/>
            </a:xfrm>
          </p:grpSpPr>
          <p:sp>
            <p:nvSpPr>
              <p:cNvPr name="Freeform 17" id="17"/>
              <p:cNvSpPr/>
              <p:nvPr/>
            </p:nvSpPr>
            <p:spPr>
              <a:xfrm flipH="false" flipV="false" rot="0">
                <a:off x="0" y="0"/>
                <a:ext cx="1120564" cy="565951"/>
              </a:xfrm>
              <a:custGeom>
                <a:avLst/>
                <a:gdLst/>
                <a:ahLst/>
                <a:cxnLst/>
                <a:rect r="r" b="b" t="t" l="l"/>
                <a:pathLst>
                  <a:path h="565951" w="1120564">
                    <a:moveTo>
                      <a:pt x="0" y="0"/>
                    </a:moveTo>
                    <a:lnTo>
                      <a:pt x="1120564" y="0"/>
                    </a:lnTo>
                    <a:lnTo>
                      <a:pt x="1120564" y="565951"/>
                    </a:lnTo>
                    <a:lnTo>
                      <a:pt x="0" y="565951"/>
                    </a:lnTo>
                    <a:close/>
                  </a:path>
                </a:pathLst>
              </a:custGeom>
              <a:solidFill>
                <a:srgbClr val="D5E1CA"/>
              </a:solidFill>
            </p:spPr>
          </p:sp>
        </p:grpSp>
        <p:sp>
          <p:nvSpPr>
            <p:cNvPr name="TextBox 18" id="18"/>
            <p:cNvSpPr txBox="true"/>
            <p:nvPr/>
          </p:nvSpPr>
          <p:spPr>
            <a:xfrm rot="-286348">
              <a:off x="323851" y="80565"/>
              <a:ext cx="583700" cy="385575"/>
            </a:xfrm>
            <a:prstGeom prst="rect">
              <a:avLst/>
            </a:prstGeom>
          </p:spPr>
          <p:txBody>
            <a:bodyPr anchor="t" rtlCol="false" tIns="0" lIns="0" bIns="0" rIns="0">
              <a:spAutoFit/>
            </a:bodyPr>
            <a:lstStyle/>
            <a:p>
              <a:pPr algn="ctr" marL="0" indent="0" lvl="0">
                <a:lnSpc>
                  <a:spcPts val="2033"/>
                </a:lnSpc>
                <a:spcBef>
                  <a:spcPct val="0"/>
                </a:spcBef>
              </a:pPr>
              <a:r>
                <a:rPr lang="en-US" sz="2186">
                  <a:solidFill>
                    <a:srgbClr val="000000"/>
                  </a:solidFill>
                  <a:latin typeface="DM Serif Display"/>
                  <a:ea typeface="DM Serif Display"/>
                  <a:cs typeface="DM Serif Display"/>
                  <a:sym typeface="DM Serif Display"/>
                </a:rPr>
                <a:t>the</a:t>
              </a:r>
            </a:p>
          </p:txBody>
        </p:sp>
        <p:grpSp>
          <p:nvGrpSpPr>
            <p:cNvPr name="Group 19" id="19"/>
            <p:cNvGrpSpPr/>
            <p:nvPr/>
          </p:nvGrpSpPr>
          <p:grpSpPr>
            <a:xfrm rot="-382902">
              <a:off x="249711" y="992281"/>
              <a:ext cx="1835675" cy="423203"/>
              <a:chOff x="0" y="0"/>
              <a:chExt cx="1913890" cy="441235"/>
            </a:xfrm>
          </p:grpSpPr>
          <p:sp>
            <p:nvSpPr>
              <p:cNvPr name="Freeform 20" id="20"/>
              <p:cNvSpPr/>
              <p:nvPr/>
            </p:nvSpPr>
            <p:spPr>
              <a:xfrm flipH="false" flipV="false" rot="0">
                <a:off x="0" y="0"/>
                <a:ext cx="1913890" cy="441235"/>
              </a:xfrm>
              <a:custGeom>
                <a:avLst/>
                <a:gdLst/>
                <a:ahLst/>
                <a:cxnLst/>
                <a:rect r="r" b="b" t="t" l="l"/>
                <a:pathLst>
                  <a:path h="441235" w="1913890">
                    <a:moveTo>
                      <a:pt x="0" y="0"/>
                    </a:moveTo>
                    <a:lnTo>
                      <a:pt x="1913890" y="0"/>
                    </a:lnTo>
                    <a:lnTo>
                      <a:pt x="1913890" y="441235"/>
                    </a:lnTo>
                    <a:lnTo>
                      <a:pt x="0" y="441235"/>
                    </a:lnTo>
                    <a:close/>
                  </a:path>
                </a:pathLst>
              </a:custGeom>
              <a:solidFill>
                <a:srgbClr val="FFFCDE"/>
              </a:solidFill>
            </p:spPr>
          </p:sp>
        </p:grpSp>
        <p:sp>
          <p:nvSpPr>
            <p:cNvPr name="TextBox 21" id="21"/>
            <p:cNvSpPr txBox="true"/>
            <p:nvPr/>
          </p:nvSpPr>
          <p:spPr>
            <a:xfrm rot="-358263">
              <a:off x="336817" y="1018073"/>
              <a:ext cx="1664334" cy="383813"/>
            </a:xfrm>
            <a:prstGeom prst="rect">
              <a:avLst/>
            </a:prstGeom>
          </p:spPr>
          <p:txBody>
            <a:bodyPr anchor="t" rtlCol="false" tIns="0" lIns="0" bIns="0" rIns="0">
              <a:spAutoFit/>
            </a:bodyPr>
            <a:lstStyle/>
            <a:p>
              <a:pPr algn="ctr" marL="0" indent="0" lvl="0">
                <a:lnSpc>
                  <a:spcPts val="2033"/>
                </a:lnSpc>
                <a:spcBef>
                  <a:spcPct val="0"/>
                </a:spcBef>
              </a:pPr>
              <a:r>
                <a:rPr lang="en-US" sz="2186">
                  <a:solidFill>
                    <a:srgbClr val="000000"/>
                  </a:solidFill>
                  <a:latin typeface="DM Serif Display"/>
                  <a:ea typeface="DM Serif Display"/>
                  <a:cs typeface="DM Serif Display"/>
                  <a:sym typeface="DM Serif Display"/>
                </a:rPr>
                <a:t>resource </a:t>
              </a:r>
            </a:p>
          </p:txBody>
        </p:sp>
        <p:grpSp>
          <p:nvGrpSpPr>
            <p:cNvPr name="Group 22" id="22"/>
            <p:cNvGrpSpPr/>
            <p:nvPr/>
          </p:nvGrpSpPr>
          <p:grpSpPr>
            <a:xfrm rot="94114">
              <a:off x="110132" y="1478380"/>
              <a:ext cx="1677255" cy="446132"/>
              <a:chOff x="0" y="0"/>
              <a:chExt cx="2127719" cy="565951"/>
            </a:xfrm>
          </p:grpSpPr>
          <p:sp>
            <p:nvSpPr>
              <p:cNvPr name="Freeform 23" id="23"/>
              <p:cNvSpPr/>
              <p:nvPr/>
            </p:nvSpPr>
            <p:spPr>
              <a:xfrm flipH="false" flipV="false" rot="0">
                <a:off x="0" y="0"/>
                <a:ext cx="2127719" cy="565951"/>
              </a:xfrm>
              <a:custGeom>
                <a:avLst/>
                <a:gdLst/>
                <a:ahLst/>
                <a:cxnLst/>
                <a:rect r="r" b="b" t="t" l="l"/>
                <a:pathLst>
                  <a:path h="565951" w="2127719">
                    <a:moveTo>
                      <a:pt x="0" y="0"/>
                    </a:moveTo>
                    <a:lnTo>
                      <a:pt x="2127719" y="0"/>
                    </a:lnTo>
                    <a:lnTo>
                      <a:pt x="2127719" y="565951"/>
                    </a:lnTo>
                    <a:lnTo>
                      <a:pt x="0" y="565951"/>
                    </a:lnTo>
                    <a:close/>
                  </a:path>
                </a:pathLst>
              </a:custGeom>
              <a:solidFill>
                <a:srgbClr val="CCC6C6"/>
              </a:solidFill>
            </p:spPr>
          </p:sp>
        </p:grpSp>
        <p:sp>
          <p:nvSpPr>
            <p:cNvPr name="TextBox 24" id="24"/>
            <p:cNvSpPr txBox="true"/>
            <p:nvPr/>
          </p:nvSpPr>
          <p:spPr>
            <a:xfrm rot="75200">
              <a:off x="40067" y="1414205"/>
              <a:ext cx="1748890" cy="481388"/>
            </a:xfrm>
            <a:prstGeom prst="rect">
              <a:avLst/>
            </a:prstGeom>
          </p:spPr>
          <p:txBody>
            <a:bodyPr anchor="t" rtlCol="false" tIns="0" lIns="0" bIns="0" rIns="0">
              <a:spAutoFit/>
            </a:bodyPr>
            <a:lstStyle/>
            <a:p>
              <a:pPr algn="ctr">
                <a:lnSpc>
                  <a:spcPts val="3061"/>
                </a:lnSpc>
                <a:spcBef>
                  <a:spcPct val="0"/>
                </a:spcBef>
              </a:pPr>
              <a:r>
                <a:rPr lang="en-US" sz="2186">
                  <a:solidFill>
                    <a:srgbClr val="000000"/>
                  </a:solidFill>
                  <a:latin typeface="DM Serif Display"/>
                  <a:ea typeface="DM Serif Display"/>
                  <a:cs typeface="DM Serif Display"/>
                  <a:sym typeface="DM Serif Display"/>
                </a:rPr>
                <a:t>platform</a:t>
              </a:r>
            </a:p>
          </p:txBody>
        </p:sp>
      </p:gr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2" r="0" b="-9222"/>
            </a:stretch>
          </a:blipFill>
        </p:spPr>
      </p:sp>
      <p:sp>
        <p:nvSpPr>
          <p:cNvPr name="Freeform 3" id="3"/>
          <p:cNvSpPr/>
          <p:nvPr/>
        </p:nvSpPr>
        <p:spPr>
          <a:xfrm flipH="false" flipV="true" rot="0">
            <a:off x="2634486" y="3462213"/>
            <a:ext cx="13019028" cy="2494310"/>
          </a:xfrm>
          <a:custGeom>
            <a:avLst/>
            <a:gdLst/>
            <a:ahLst/>
            <a:cxnLst/>
            <a:rect r="r" b="b" t="t" l="l"/>
            <a:pathLst>
              <a:path h="2494310" w="13019028">
                <a:moveTo>
                  <a:pt x="0" y="2494311"/>
                </a:moveTo>
                <a:lnTo>
                  <a:pt x="13019028" y="2494311"/>
                </a:lnTo>
                <a:lnTo>
                  <a:pt x="13019028" y="0"/>
                </a:lnTo>
                <a:lnTo>
                  <a:pt x="0" y="0"/>
                </a:lnTo>
                <a:lnTo>
                  <a:pt x="0" y="2494311"/>
                </a:lnTo>
                <a:close/>
              </a:path>
            </a:pathLst>
          </a:custGeom>
          <a:blipFill>
            <a:blip r:embed="rId3">
              <a:extLst>
                <a:ext uri="{96DAC541-7B7A-43D3-8B79-37D633B846F1}">
                  <asvg:svgBlip xmlns:asvg="http://schemas.microsoft.com/office/drawing/2016/SVG/main" r:embed="rId4"/>
                </a:ext>
              </a:extLst>
            </a:blip>
            <a:stretch>
              <a:fillRect l="0" t="-28766" r="0" b="-28766"/>
            </a:stretch>
          </a:blipFill>
        </p:spPr>
      </p:sp>
      <p:sp>
        <p:nvSpPr>
          <p:cNvPr name="TextBox 4" id="4"/>
          <p:cNvSpPr txBox="true"/>
          <p:nvPr/>
        </p:nvSpPr>
        <p:spPr>
          <a:xfrm rot="0">
            <a:off x="5912770" y="1895922"/>
            <a:ext cx="6462460" cy="1312419"/>
          </a:xfrm>
          <a:prstGeom prst="rect">
            <a:avLst/>
          </a:prstGeom>
        </p:spPr>
        <p:txBody>
          <a:bodyPr anchor="t" rtlCol="false" tIns="0" lIns="0" bIns="0" rIns="0">
            <a:spAutoFit/>
          </a:bodyPr>
          <a:lstStyle/>
          <a:p>
            <a:pPr algn="ctr">
              <a:lnSpc>
                <a:spcPts val="9629"/>
              </a:lnSpc>
            </a:pPr>
            <a:r>
              <a:rPr lang="en-US" sz="10136">
                <a:solidFill>
                  <a:srgbClr val="841414"/>
                </a:solidFill>
                <a:latin typeface="More Sugar"/>
                <a:ea typeface="More Sugar"/>
                <a:cs typeface="More Sugar"/>
                <a:sym typeface="More Sugar"/>
              </a:rPr>
              <a:t>FALSE</a:t>
            </a:r>
          </a:p>
        </p:txBody>
      </p:sp>
      <p:sp>
        <p:nvSpPr>
          <p:cNvPr name="Freeform 5" id="5"/>
          <p:cNvSpPr/>
          <p:nvPr/>
        </p:nvSpPr>
        <p:spPr>
          <a:xfrm flipH="false" flipV="true" rot="0">
            <a:off x="2634486" y="5522136"/>
            <a:ext cx="13019028" cy="2494310"/>
          </a:xfrm>
          <a:custGeom>
            <a:avLst/>
            <a:gdLst/>
            <a:ahLst/>
            <a:cxnLst/>
            <a:rect r="r" b="b" t="t" l="l"/>
            <a:pathLst>
              <a:path h="2494310" w="13019028">
                <a:moveTo>
                  <a:pt x="0" y="2494310"/>
                </a:moveTo>
                <a:lnTo>
                  <a:pt x="13019028" y="2494310"/>
                </a:lnTo>
                <a:lnTo>
                  <a:pt x="13019028" y="0"/>
                </a:lnTo>
                <a:lnTo>
                  <a:pt x="0" y="0"/>
                </a:lnTo>
                <a:lnTo>
                  <a:pt x="0" y="2494310"/>
                </a:lnTo>
                <a:close/>
              </a:path>
            </a:pathLst>
          </a:custGeom>
          <a:blipFill>
            <a:blip r:embed="rId3">
              <a:extLst>
                <a:ext uri="{96DAC541-7B7A-43D3-8B79-37D633B846F1}">
                  <asvg:svgBlip xmlns:asvg="http://schemas.microsoft.com/office/drawing/2016/SVG/main" r:embed="rId4"/>
                </a:ext>
              </a:extLst>
            </a:blip>
            <a:stretch>
              <a:fillRect l="0" t="-28766" r="0" b="-28766"/>
            </a:stretch>
          </a:blipFill>
        </p:spPr>
      </p:sp>
      <p:sp>
        <p:nvSpPr>
          <p:cNvPr name="Freeform 6" id="6"/>
          <p:cNvSpPr/>
          <p:nvPr/>
        </p:nvSpPr>
        <p:spPr>
          <a:xfrm flipH="false" flipV="false" rot="0">
            <a:off x="706102" y="4863909"/>
            <a:ext cx="3658431" cy="4114800"/>
          </a:xfrm>
          <a:custGeom>
            <a:avLst/>
            <a:gdLst/>
            <a:ahLst/>
            <a:cxnLst/>
            <a:rect r="r" b="b" t="t" l="l"/>
            <a:pathLst>
              <a:path h="4114800" w="3658431">
                <a:moveTo>
                  <a:pt x="0" y="0"/>
                </a:moveTo>
                <a:lnTo>
                  <a:pt x="3658432" y="0"/>
                </a:lnTo>
                <a:lnTo>
                  <a:pt x="3658432"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7" id="7"/>
          <p:cNvSpPr txBox="true"/>
          <p:nvPr/>
        </p:nvSpPr>
        <p:spPr>
          <a:xfrm rot="0">
            <a:off x="3907829" y="729091"/>
            <a:ext cx="10472341" cy="681056"/>
          </a:xfrm>
          <a:prstGeom prst="rect">
            <a:avLst/>
          </a:prstGeom>
        </p:spPr>
        <p:txBody>
          <a:bodyPr anchor="t" rtlCol="false" tIns="0" lIns="0" bIns="0" rIns="0">
            <a:spAutoFit/>
          </a:bodyPr>
          <a:lstStyle/>
          <a:p>
            <a:pPr algn="ctr">
              <a:lnSpc>
                <a:spcPts val="5511"/>
              </a:lnSpc>
              <a:spcBef>
                <a:spcPct val="0"/>
              </a:spcBef>
            </a:pPr>
            <a:r>
              <a:rPr lang="en-US" sz="3936">
                <a:solidFill>
                  <a:srgbClr val="FFFFFF"/>
                </a:solidFill>
                <a:latin typeface="More Sugar"/>
                <a:ea typeface="More Sugar"/>
                <a:cs typeface="More Sugar"/>
                <a:sym typeface="More Sugar"/>
              </a:rPr>
              <a:t>You can’t get an STI if you only have oral sex.</a:t>
            </a:r>
          </a:p>
        </p:txBody>
      </p:sp>
      <p:sp>
        <p:nvSpPr>
          <p:cNvPr name="TextBox 8" id="8"/>
          <p:cNvSpPr txBox="true"/>
          <p:nvPr/>
        </p:nvSpPr>
        <p:spPr>
          <a:xfrm rot="0">
            <a:off x="5385251" y="3687090"/>
            <a:ext cx="8349086" cy="4211950"/>
          </a:xfrm>
          <a:prstGeom prst="rect">
            <a:avLst/>
          </a:prstGeom>
        </p:spPr>
        <p:txBody>
          <a:bodyPr anchor="t" rtlCol="false" tIns="0" lIns="0" bIns="0" rIns="0">
            <a:spAutoFit/>
          </a:bodyPr>
          <a:lstStyle/>
          <a:p>
            <a:pPr algn="ctr">
              <a:lnSpc>
                <a:spcPts val="6720"/>
              </a:lnSpc>
              <a:spcBef>
                <a:spcPct val="0"/>
              </a:spcBef>
            </a:pPr>
            <a:r>
              <a:rPr lang="en-US" sz="4800">
                <a:solidFill>
                  <a:srgbClr val="000000"/>
                </a:solidFill>
                <a:latin typeface="More Sugar"/>
                <a:ea typeface="More Sugar"/>
                <a:cs typeface="More Sugar"/>
                <a:sym typeface="More Sugar"/>
              </a:rPr>
              <a:t>False: STIs like herpes, gonorrhea, and syphilis can be transmitted through oral sex. (NHS, "Oral Sex and STIs")</a:t>
            </a:r>
          </a:p>
        </p:txBody>
      </p:sp>
      <p:grpSp>
        <p:nvGrpSpPr>
          <p:cNvPr name="Group 9" id="9"/>
          <p:cNvGrpSpPr/>
          <p:nvPr/>
        </p:nvGrpSpPr>
        <p:grpSpPr>
          <a:xfrm rot="0">
            <a:off x="857005" y="9141521"/>
            <a:ext cx="2011572" cy="804629"/>
            <a:chOff x="0" y="0"/>
            <a:chExt cx="2682097" cy="1072839"/>
          </a:xfrm>
        </p:grpSpPr>
        <p:sp>
          <p:nvSpPr>
            <p:cNvPr name="Freeform 10" id="10"/>
            <p:cNvSpPr/>
            <p:nvPr/>
          </p:nvSpPr>
          <p:spPr>
            <a:xfrm flipH="false" flipV="false" rot="0">
              <a:off x="0" y="0"/>
              <a:ext cx="2682097" cy="1072839"/>
            </a:xfrm>
            <a:custGeom>
              <a:avLst/>
              <a:gdLst/>
              <a:ahLst/>
              <a:cxnLst/>
              <a:rect r="r" b="b" t="t" l="l"/>
              <a:pathLst>
                <a:path h="1072839" w="2682097">
                  <a:moveTo>
                    <a:pt x="0" y="0"/>
                  </a:moveTo>
                  <a:lnTo>
                    <a:pt x="2682097" y="0"/>
                  </a:lnTo>
                  <a:lnTo>
                    <a:pt x="2682097" y="1072839"/>
                  </a:lnTo>
                  <a:lnTo>
                    <a:pt x="0" y="1072839"/>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11" id="11"/>
            <p:cNvSpPr txBox="true"/>
            <p:nvPr/>
          </p:nvSpPr>
          <p:spPr>
            <a:xfrm rot="0">
              <a:off x="300689" y="208187"/>
              <a:ext cx="2080719" cy="687070"/>
            </a:xfrm>
            <a:prstGeom prst="rect">
              <a:avLst/>
            </a:prstGeom>
          </p:spPr>
          <p:txBody>
            <a:bodyPr anchor="t" rtlCol="false" tIns="0" lIns="0" bIns="0" rIns="0">
              <a:spAutoFit/>
            </a:bodyPr>
            <a:lstStyle/>
            <a:p>
              <a:pPr algn="ctr">
                <a:lnSpc>
                  <a:spcPts val="4409"/>
                </a:lnSpc>
              </a:pPr>
              <a:r>
                <a:rPr lang="en-US" sz="3150">
                  <a:solidFill>
                    <a:srgbClr val="FFFFFF"/>
                  </a:solidFill>
                  <a:latin typeface="Abril Fatface"/>
                  <a:ea typeface="Abril Fatface"/>
                  <a:cs typeface="Abril Fatface"/>
                  <a:sym typeface="Abril Fatface"/>
                </a:rPr>
                <a:t>7.b</a:t>
              </a:r>
            </a:p>
          </p:txBody>
        </p:sp>
      </p:grpSp>
      <p:grpSp>
        <p:nvGrpSpPr>
          <p:cNvPr name="Group 12" id="12"/>
          <p:cNvGrpSpPr/>
          <p:nvPr/>
        </p:nvGrpSpPr>
        <p:grpSpPr>
          <a:xfrm rot="0">
            <a:off x="15894132" y="8398693"/>
            <a:ext cx="1665617" cy="1460539"/>
            <a:chOff x="0" y="0"/>
            <a:chExt cx="2220823" cy="1947385"/>
          </a:xfrm>
        </p:grpSpPr>
        <p:grpSp>
          <p:nvGrpSpPr>
            <p:cNvPr name="Group 13" id="13"/>
            <p:cNvGrpSpPr/>
            <p:nvPr/>
          </p:nvGrpSpPr>
          <p:grpSpPr>
            <a:xfrm rot="108451">
              <a:off x="6125" y="538063"/>
              <a:ext cx="2208574" cy="423203"/>
              <a:chOff x="0" y="0"/>
              <a:chExt cx="2302677" cy="441235"/>
            </a:xfrm>
          </p:grpSpPr>
          <p:sp>
            <p:nvSpPr>
              <p:cNvPr name="Freeform 14" id="14"/>
              <p:cNvSpPr/>
              <p:nvPr/>
            </p:nvSpPr>
            <p:spPr>
              <a:xfrm flipH="false" flipV="false" rot="0">
                <a:off x="0" y="0"/>
                <a:ext cx="2302677" cy="441235"/>
              </a:xfrm>
              <a:custGeom>
                <a:avLst/>
                <a:gdLst/>
                <a:ahLst/>
                <a:cxnLst/>
                <a:rect r="r" b="b" t="t" l="l"/>
                <a:pathLst>
                  <a:path h="441235" w="2302677">
                    <a:moveTo>
                      <a:pt x="0" y="0"/>
                    </a:moveTo>
                    <a:lnTo>
                      <a:pt x="2302677" y="0"/>
                    </a:lnTo>
                    <a:lnTo>
                      <a:pt x="2302677" y="441235"/>
                    </a:lnTo>
                    <a:lnTo>
                      <a:pt x="0" y="441235"/>
                    </a:lnTo>
                    <a:close/>
                  </a:path>
                </a:pathLst>
              </a:custGeom>
              <a:solidFill>
                <a:srgbClr val="FADCD6"/>
              </a:solidFill>
            </p:spPr>
          </p:sp>
        </p:grpSp>
        <p:sp>
          <p:nvSpPr>
            <p:cNvPr name="TextBox 15" id="15"/>
            <p:cNvSpPr txBox="true"/>
            <p:nvPr/>
          </p:nvSpPr>
          <p:spPr>
            <a:xfrm rot="108451">
              <a:off x="126904" y="551734"/>
              <a:ext cx="1881231" cy="698137"/>
            </a:xfrm>
            <a:prstGeom prst="rect">
              <a:avLst/>
            </a:prstGeom>
          </p:spPr>
          <p:txBody>
            <a:bodyPr anchor="t" rtlCol="false" tIns="0" lIns="0" bIns="0" rIns="0">
              <a:spAutoFit/>
            </a:bodyPr>
            <a:lstStyle/>
            <a:p>
              <a:pPr algn="ctr" marL="0" indent="0" lvl="0">
                <a:lnSpc>
                  <a:spcPts val="1989"/>
                </a:lnSpc>
                <a:spcBef>
                  <a:spcPct val="0"/>
                </a:spcBef>
              </a:pPr>
              <a:r>
                <a:rPr lang="en-US" sz="2138">
                  <a:solidFill>
                    <a:srgbClr val="000000"/>
                  </a:solidFill>
                  <a:latin typeface="DM Serif Display"/>
                  <a:ea typeface="DM Serif Display"/>
                  <a:cs typeface="DM Serif Display"/>
                  <a:sym typeface="DM Serif Display"/>
                </a:rPr>
                <a:t>therapeutic </a:t>
              </a:r>
            </a:p>
          </p:txBody>
        </p:sp>
        <p:grpSp>
          <p:nvGrpSpPr>
            <p:cNvPr name="Group 16" id="16"/>
            <p:cNvGrpSpPr/>
            <p:nvPr/>
          </p:nvGrpSpPr>
          <p:grpSpPr>
            <a:xfrm rot="-285420">
              <a:off x="163136" y="42655"/>
              <a:ext cx="883327" cy="446132"/>
              <a:chOff x="0" y="0"/>
              <a:chExt cx="1120564" cy="565951"/>
            </a:xfrm>
          </p:grpSpPr>
          <p:sp>
            <p:nvSpPr>
              <p:cNvPr name="Freeform 17" id="17"/>
              <p:cNvSpPr/>
              <p:nvPr/>
            </p:nvSpPr>
            <p:spPr>
              <a:xfrm flipH="false" flipV="false" rot="0">
                <a:off x="0" y="0"/>
                <a:ext cx="1120564" cy="565951"/>
              </a:xfrm>
              <a:custGeom>
                <a:avLst/>
                <a:gdLst/>
                <a:ahLst/>
                <a:cxnLst/>
                <a:rect r="r" b="b" t="t" l="l"/>
                <a:pathLst>
                  <a:path h="565951" w="1120564">
                    <a:moveTo>
                      <a:pt x="0" y="0"/>
                    </a:moveTo>
                    <a:lnTo>
                      <a:pt x="1120564" y="0"/>
                    </a:lnTo>
                    <a:lnTo>
                      <a:pt x="1120564" y="565951"/>
                    </a:lnTo>
                    <a:lnTo>
                      <a:pt x="0" y="565951"/>
                    </a:lnTo>
                    <a:close/>
                  </a:path>
                </a:pathLst>
              </a:custGeom>
              <a:solidFill>
                <a:srgbClr val="D5E1CA"/>
              </a:solidFill>
            </p:spPr>
          </p:sp>
        </p:grpSp>
        <p:sp>
          <p:nvSpPr>
            <p:cNvPr name="TextBox 18" id="18"/>
            <p:cNvSpPr txBox="true"/>
            <p:nvPr/>
          </p:nvSpPr>
          <p:spPr>
            <a:xfrm rot="-286348">
              <a:off x="323851" y="80565"/>
              <a:ext cx="583700" cy="385575"/>
            </a:xfrm>
            <a:prstGeom prst="rect">
              <a:avLst/>
            </a:prstGeom>
          </p:spPr>
          <p:txBody>
            <a:bodyPr anchor="t" rtlCol="false" tIns="0" lIns="0" bIns="0" rIns="0">
              <a:spAutoFit/>
            </a:bodyPr>
            <a:lstStyle/>
            <a:p>
              <a:pPr algn="ctr" marL="0" indent="0" lvl="0">
                <a:lnSpc>
                  <a:spcPts val="2033"/>
                </a:lnSpc>
                <a:spcBef>
                  <a:spcPct val="0"/>
                </a:spcBef>
              </a:pPr>
              <a:r>
                <a:rPr lang="en-US" sz="2186">
                  <a:solidFill>
                    <a:srgbClr val="000000"/>
                  </a:solidFill>
                  <a:latin typeface="DM Serif Display"/>
                  <a:ea typeface="DM Serif Display"/>
                  <a:cs typeface="DM Serif Display"/>
                  <a:sym typeface="DM Serif Display"/>
                </a:rPr>
                <a:t>the</a:t>
              </a:r>
            </a:p>
          </p:txBody>
        </p:sp>
        <p:grpSp>
          <p:nvGrpSpPr>
            <p:cNvPr name="Group 19" id="19"/>
            <p:cNvGrpSpPr/>
            <p:nvPr/>
          </p:nvGrpSpPr>
          <p:grpSpPr>
            <a:xfrm rot="-382902">
              <a:off x="249711" y="992281"/>
              <a:ext cx="1835675" cy="423203"/>
              <a:chOff x="0" y="0"/>
              <a:chExt cx="1913890" cy="441235"/>
            </a:xfrm>
          </p:grpSpPr>
          <p:sp>
            <p:nvSpPr>
              <p:cNvPr name="Freeform 20" id="20"/>
              <p:cNvSpPr/>
              <p:nvPr/>
            </p:nvSpPr>
            <p:spPr>
              <a:xfrm flipH="false" flipV="false" rot="0">
                <a:off x="0" y="0"/>
                <a:ext cx="1913890" cy="441235"/>
              </a:xfrm>
              <a:custGeom>
                <a:avLst/>
                <a:gdLst/>
                <a:ahLst/>
                <a:cxnLst/>
                <a:rect r="r" b="b" t="t" l="l"/>
                <a:pathLst>
                  <a:path h="441235" w="1913890">
                    <a:moveTo>
                      <a:pt x="0" y="0"/>
                    </a:moveTo>
                    <a:lnTo>
                      <a:pt x="1913890" y="0"/>
                    </a:lnTo>
                    <a:lnTo>
                      <a:pt x="1913890" y="441235"/>
                    </a:lnTo>
                    <a:lnTo>
                      <a:pt x="0" y="441235"/>
                    </a:lnTo>
                    <a:close/>
                  </a:path>
                </a:pathLst>
              </a:custGeom>
              <a:solidFill>
                <a:srgbClr val="FFFCDE"/>
              </a:solidFill>
            </p:spPr>
          </p:sp>
        </p:grpSp>
        <p:sp>
          <p:nvSpPr>
            <p:cNvPr name="TextBox 21" id="21"/>
            <p:cNvSpPr txBox="true"/>
            <p:nvPr/>
          </p:nvSpPr>
          <p:spPr>
            <a:xfrm rot="-358263">
              <a:off x="336817" y="1018073"/>
              <a:ext cx="1664334" cy="383813"/>
            </a:xfrm>
            <a:prstGeom prst="rect">
              <a:avLst/>
            </a:prstGeom>
          </p:spPr>
          <p:txBody>
            <a:bodyPr anchor="t" rtlCol="false" tIns="0" lIns="0" bIns="0" rIns="0">
              <a:spAutoFit/>
            </a:bodyPr>
            <a:lstStyle/>
            <a:p>
              <a:pPr algn="ctr" marL="0" indent="0" lvl="0">
                <a:lnSpc>
                  <a:spcPts val="2033"/>
                </a:lnSpc>
                <a:spcBef>
                  <a:spcPct val="0"/>
                </a:spcBef>
              </a:pPr>
              <a:r>
                <a:rPr lang="en-US" sz="2186">
                  <a:solidFill>
                    <a:srgbClr val="000000"/>
                  </a:solidFill>
                  <a:latin typeface="DM Serif Display"/>
                  <a:ea typeface="DM Serif Display"/>
                  <a:cs typeface="DM Serif Display"/>
                  <a:sym typeface="DM Serif Display"/>
                </a:rPr>
                <a:t>resource </a:t>
              </a:r>
            </a:p>
          </p:txBody>
        </p:sp>
        <p:grpSp>
          <p:nvGrpSpPr>
            <p:cNvPr name="Group 22" id="22"/>
            <p:cNvGrpSpPr/>
            <p:nvPr/>
          </p:nvGrpSpPr>
          <p:grpSpPr>
            <a:xfrm rot="94114">
              <a:off x="110132" y="1478380"/>
              <a:ext cx="1677255" cy="446132"/>
              <a:chOff x="0" y="0"/>
              <a:chExt cx="2127719" cy="565951"/>
            </a:xfrm>
          </p:grpSpPr>
          <p:sp>
            <p:nvSpPr>
              <p:cNvPr name="Freeform 23" id="23"/>
              <p:cNvSpPr/>
              <p:nvPr/>
            </p:nvSpPr>
            <p:spPr>
              <a:xfrm flipH="false" flipV="false" rot="0">
                <a:off x="0" y="0"/>
                <a:ext cx="2127719" cy="565951"/>
              </a:xfrm>
              <a:custGeom>
                <a:avLst/>
                <a:gdLst/>
                <a:ahLst/>
                <a:cxnLst/>
                <a:rect r="r" b="b" t="t" l="l"/>
                <a:pathLst>
                  <a:path h="565951" w="2127719">
                    <a:moveTo>
                      <a:pt x="0" y="0"/>
                    </a:moveTo>
                    <a:lnTo>
                      <a:pt x="2127719" y="0"/>
                    </a:lnTo>
                    <a:lnTo>
                      <a:pt x="2127719" y="565951"/>
                    </a:lnTo>
                    <a:lnTo>
                      <a:pt x="0" y="565951"/>
                    </a:lnTo>
                    <a:close/>
                  </a:path>
                </a:pathLst>
              </a:custGeom>
              <a:solidFill>
                <a:srgbClr val="CCC6C6"/>
              </a:solidFill>
            </p:spPr>
          </p:sp>
        </p:grpSp>
        <p:sp>
          <p:nvSpPr>
            <p:cNvPr name="TextBox 24" id="24"/>
            <p:cNvSpPr txBox="true"/>
            <p:nvPr/>
          </p:nvSpPr>
          <p:spPr>
            <a:xfrm rot="75200">
              <a:off x="40067" y="1414205"/>
              <a:ext cx="1748890" cy="481388"/>
            </a:xfrm>
            <a:prstGeom prst="rect">
              <a:avLst/>
            </a:prstGeom>
          </p:spPr>
          <p:txBody>
            <a:bodyPr anchor="t" rtlCol="false" tIns="0" lIns="0" bIns="0" rIns="0">
              <a:spAutoFit/>
            </a:bodyPr>
            <a:lstStyle/>
            <a:p>
              <a:pPr algn="ctr">
                <a:lnSpc>
                  <a:spcPts val="3061"/>
                </a:lnSpc>
                <a:spcBef>
                  <a:spcPct val="0"/>
                </a:spcBef>
              </a:pPr>
              <a:r>
                <a:rPr lang="en-US" sz="2186">
                  <a:solidFill>
                    <a:srgbClr val="000000"/>
                  </a:solidFill>
                  <a:latin typeface="DM Serif Display"/>
                  <a:ea typeface="DM Serif Display"/>
                  <a:cs typeface="DM Serif Display"/>
                  <a:sym typeface="DM Serif Display"/>
                </a:rPr>
                <a:t>platform</a:t>
              </a:r>
            </a:p>
          </p:txBody>
        </p:sp>
      </p:gr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2" r="0" b="-9222"/>
            </a:stretch>
          </a:blipFill>
        </p:spPr>
      </p:sp>
      <p:sp>
        <p:nvSpPr>
          <p:cNvPr name="Freeform 3" id="3"/>
          <p:cNvSpPr/>
          <p:nvPr/>
        </p:nvSpPr>
        <p:spPr>
          <a:xfrm flipH="true" flipV="false" rot="0">
            <a:off x="838674" y="1028700"/>
            <a:ext cx="12182166" cy="2857272"/>
          </a:xfrm>
          <a:custGeom>
            <a:avLst/>
            <a:gdLst/>
            <a:ahLst/>
            <a:cxnLst/>
            <a:rect r="r" b="b" t="t" l="l"/>
            <a:pathLst>
              <a:path h="2857272" w="12182166">
                <a:moveTo>
                  <a:pt x="12182166" y="0"/>
                </a:moveTo>
                <a:lnTo>
                  <a:pt x="0" y="0"/>
                </a:lnTo>
                <a:lnTo>
                  <a:pt x="0" y="2857272"/>
                </a:lnTo>
                <a:lnTo>
                  <a:pt x="12182166" y="2857272"/>
                </a:lnTo>
                <a:lnTo>
                  <a:pt x="12182166"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true" flipV="false" rot="0">
            <a:off x="5077134" y="707960"/>
            <a:ext cx="12182166" cy="2857272"/>
          </a:xfrm>
          <a:custGeom>
            <a:avLst/>
            <a:gdLst/>
            <a:ahLst/>
            <a:cxnLst/>
            <a:rect r="r" b="b" t="t" l="l"/>
            <a:pathLst>
              <a:path h="2857272" w="12182166">
                <a:moveTo>
                  <a:pt x="12182166" y="0"/>
                </a:moveTo>
                <a:lnTo>
                  <a:pt x="0" y="0"/>
                </a:lnTo>
                <a:lnTo>
                  <a:pt x="0" y="2857271"/>
                </a:lnTo>
                <a:lnTo>
                  <a:pt x="12182166" y="2857271"/>
                </a:lnTo>
                <a:lnTo>
                  <a:pt x="12182166"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5" id="5"/>
          <p:cNvSpPr/>
          <p:nvPr/>
        </p:nvSpPr>
        <p:spPr>
          <a:xfrm flipH="false" flipV="false" rot="0">
            <a:off x="5000185" y="8250289"/>
            <a:ext cx="7315200" cy="372410"/>
          </a:xfrm>
          <a:custGeom>
            <a:avLst/>
            <a:gdLst/>
            <a:ahLst/>
            <a:cxnLst/>
            <a:rect r="r" b="b" t="t" l="l"/>
            <a:pathLst>
              <a:path h="372410" w="7315200">
                <a:moveTo>
                  <a:pt x="0" y="0"/>
                </a:moveTo>
                <a:lnTo>
                  <a:pt x="7315200" y="0"/>
                </a:lnTo>
                <a:lnTo>
                  <a:pt x="7315200" y="372411"/>
                </a:lnTo>
                <a:lnTo>
                  <a:pt x="0" y="372411"/>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grpSp>
        <p:nvGrpSpPr>
          <p:cNvPr name="Group 6" id="6"/>
          <p:cNvGrpSpPr/>
          <p:nvPr/>
        </p:nvGrpSpPr>
        <p:grpSpPr>
          <a:xfrm rot="0">
            <a:off x="783374" y="8855986"/>
            <a:ext cx="2011572" cy="804629"/>
            <a:chOff x="0" y="0"/>
            <a:chExt cx="2682097" cy="1072839"/>
          </a:xfrm>
        </p:grpSpPr>
        <p:sp>
          <p:nvSpPr>
            <p:cNvPr name="Freeform 7" id="7"/>
            <p:cNvSpPr/>
            <p:nvPr/>
          </p:nvSpPr>
          <p:spPr>
            <a:xfrm flipH="false" flipV="false" rot="0">
              <a:off x="0" y="0"/>
              <a:ext cx="2682097" cy="1072839"/>
            </a:xfrm>
            <a:custGeom>
              <a:avLst/>
              <a:gdLst/>
              <a:ahLst/>
              <a:cxnLst/>
              <a:rect r="r" b="b" t="t" l="l"/>
              <a:pathLst>
                <a:path h="1072839" w="2682097">
                  <a:moveTo>
                    <a:pt x="0" y="0"/>
                  </a:moveTo>
                  <a:lnTo>
                    <a:pt x="2682097" y="0"/>
                  </a:lnTo>
                  <a:lnTo>
                    <a:pt x="2682097" y="1072839"/>
                  </a:lnTo>
                  <a:lnTo>
                    <a:pt x="0" y="1072839"/>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8" id="8"/>
            <p:cNvSpPr txBox="true"/>
            <p:nvPr/>
          </p:nvSpPr>
          <p:spPr>
            <a:xfrm rot="0">
              <a:off x="300689" y="208187"/>
              <a:ext cx="2080719" cy="687070"/>
            </a:xfrm>
            <a:prstGeom prst="rect">
              <a:avLst/>
            </a:prstGeom>
          </p:spPr>
          <p:txBody>
            <a:bodyPr anchor="t" rtlCol="false" tIns="0" lIns="0" bIns="0" rIns="0">
              <a:spAutoFit/>
            </a:bodyPr>
            <a:lstStyle/>
            <a:p>
              <a:pPr algn="ctr">
                <a:lnSpc>
                  <a:spcPts val="4409"/>
                </a:lnSpc>
              </a:pPr>
              <a:r>
                <a:rPr lang="en-US" sz="3150">
                  <a:solidFill>
                    <a:srgbClr val="FFFFFF"/>
                  </a:solidFill>
                  <a:latin typeface="Abril Fatface"/>
                  <a:ea typeface="Abril Fatface"/>
                  <a:cs typeface="Abril Fatface"/>
                  <a:sym typeface="Abril Fatface"/>
                </a:rPr>
                <a:t>8.a</a:t>
              </a:r>
            </a:p>
          </p:txBody>
        </p:sp>
      </p:grpSp>
      <p:sp>
        <p:nvSpPr>
          <p:cNvPr name="Freeform 9" id="9"/>
          <p:cNvSpPr/>
          <p:nvPr/>
        </p:nvSpPr>
        <p:spPr>
          <a:xfrm flipH="false" flipV="false" rot="0">
            <a:off x="5077134" y="4115169"/>
            <a:ext cx="7719522" cy="5143131"/>
          </a:xfrm>
          <a:custGeom>
            <a:avLst/>
            <a:gdLst/>
            <a:ahLst/>
            <a:cxnLst/>
            <a:rect r="r" b="b" t="t" l="l"/>
            <a:pathLst>
              <a:path h="5143131" w="7719522">
                <a:moveTo>
                  <a:pt x="0" y="0"/>
                </a:moveTo>
                <a:lnTo>
                  <a:pt x="7719522" y="0"/>
                </a:lnTo>
                <a:lnTo>
                  <a:pt x="7719522" y="5143131"/>
                </a:lnTo>
                <a:lnTo>
                  <a:pt x="0" y="5143131"/>
                </a:lnTo>
                <a:lnTo>
                  <a:pt x="0" y="0"/>
                </a:lnTo>
                <a:close/>
              </a:path>
            </a:pathLst>
          </a:custGeom>
          <a:blipFill>
            <a:blip r:embed="rId9"/>
            <a:stretch>
              <a:fillRect l="0" t="0" r="0" b="0"/>
            </a:stretch>
          </a:blipFill>
        </p:spPr>
      </p:sp>
      <p:sp>
        <p:nvSpPr>
          <p:cNvPr name="TextBox 10" id="10"/>
          <p:cNvSpPr txBox="true"/>
          <p:nvPr/>
        </p:nvSpPr>
        <p:spPr>
          <a:xfrm rot="0">
            <a:off x="3728393" y="1319378"/>
            <a:ext cx="11201897" cy="1729685"/>
          </a:xfrm>
          <a:prstGeom prst="rect">
            <a:avLst/>
          </a:prstGeom>
        </p:spPr>
        <p:txBody>
          <a:bodyPr anchor="t" rtlCol="false" tIns="0" lIns="0" bIns="0" rIns="0">
            <a:spAutoFit/>
          </a:bodyPr>
          <a:lstStyle/>
          <a:p>
            <a:pPr algn="l">
              <a:lnSpc>
                <a:spcPts val="6627"/>
              </a:lnSpc>
            </a:pPr>
            <a:r>
              <a:rPr lang="en-US" sz="6497">
                <a:solidFill>
                  <a:srgbClr val="000000"/>
                </a:solidFill>
                <a:latin typeface="More Sugar"/>
                <a:ea typeface="More Sugar"/>
                <a:cs typeface="More Sugar"/>
                <a:sym typeface="More Sugar"/>
              </a:rPr>
              <a:t>Using a condom always eliminates the risk of STIs.</a:t>
            </a:r>
          </a:p>
        </p:txBody>
      </p:sp>
      <p:sp>
        <p:nvSpPr>
          <p:cNvPr name="Freeform 11" id="11"/>
          <p:cNvSpPr/>
          <p:nvPr/>
        </p:nvSpPr>
        <p:spPr>
          <a:xfrm flipH="false" flipV="false" rot="0">
            <a:off x="2794947" y="8493489"/>
            <a:ext cx="9244966" cy="1529622"/>
          </a:xfrm>
          <a:custGeom>
            <a:avLst/>
            <a:gdLst/>
            <a:ahLst/>
            <a:cxnLst/>
            <a:rect r="r" b="b" t="t" l="l"/>
            <a:pathLst>
              <a:path h="1529622" w="9244966">
                <a:moveTo>
                  <a:pt x="0" y="0"/>
                </a:moveTo>
                <a:lnTo>
                  <a:pt x="9244965" y="0"/>
                </a:lnTo>
                <a:lnTo>
                  <a:pt x="9244965" y="1529622"/>
                </a:lnTo>
                <a:lnTo>
                  <a:pt x="0" y="1529622"/>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grpSp>
        <p:nvGrpSpPr>
          <p:cNvPr name="Group 12" id="12"/>
          <p:cNvGrpSpPr/>
          <p:nvPr/>
        </p:nvGrpSpPr>
        <p:grpSpPr>
          <a:xfrm rot="0">
            <a:off x="15894132" y="8398693"/>
            <a:ext cx="1665617" cy="1460539"/>
            <a:chOff x="0" y="0"/>
            <a:chExt cx="2220823" cy="1947385"/>
          </a:xfrm>
        </p:grpSpPr>
        <p:grpSp>
          <p:nvGrpSpPr>
            <p:cNvPr name="Group 13" id="13"/>
            <p:cNvGrpSpPr/>
            <p:nvPr/>
          </p:nvGrpSpPr>
          <p:grpSpPr>
            <a:xfrm rot="108451">
              <a:off x="6125" y="538063"/>
              <a:ext cx="2208574" cy="423203"/>
              <a:chOff x="0" y="0"/>
              <a:chExt cx="2302677" cy="441235"/>
            </a:xfrm>
          </p:grpSpPr>
          <p:sp>
            <p:nvSpPr>
              <p:cNvPr name="Freeform 14" id="14"/>
              <p:cNvSpPr/>
              <p:nvPr/>
            </p:nvSpPr>
            <p:spPr>
              <a:xfrm flipH="false" flipV="false" rot="0">
                <a:off x="0" y="0"/>
                <a:ext cx="2302677" cy="441235"/>
              </a:xfrm>
              <a:custGeom>
                <a:avLst/>
                <a:gdLst/>
                <a:ahLst/>
                <a:cxnLst/>
                <a:rect r="r" b="b" t="t" l="l"/>
                <a:pathLst>
                  <a:path h="441235" w="2302677">
                    <a:moveTo>
                      <a:pt x="0" y="0"/>
                    </a:moveTo>
                    <a:lnTo>
                      <a:pt x="2302677" y="0"/>
                    </a:lnTo>
                    <a:lnTo>
                      <a:pt x="2302677" y="441235"/>
                    </a:lnTo>
                    <a:lnTo>
                      <a:pt x="0" y="441235"/>
                    </a:lnTo>
                    <a:close/>
                  </a:path>
                </a:pathLst>
              </a:custGeom>
              <a:solidFill>
                <a:srgbClr val="FADCD6"/>
              </a:solidFill>
            </p:spPr>
          </p:sp>
        </p:grpSp>
        <p:sp>
          <p:nvSpPr>
            <p:cNvPr name="TextBox 15" id="15"/>
            <p:cNvSpPr txBox="true"/>
            <p:nvPr/>
          </p:nvSpPr>
          <p:spPr>
            <a:xfrm rot="108451">
              <a:off x="126904" y="551734"/>
              <a:ext cx="1881231" cy="698137"/>
            </a:xfrm>
            <a:prstGeom prst="rect">
              <a:avLst/>
            </a:prstGeom>
          </p:spPr>
          <p:txBody>
            <a:bodyPr anchor="t" rtlCol="false" tIns="0" lIns="0" bIns="0" rIns="0">
              <a:spAutoFit/>
            </a:bodyPr>
            <a:lstStyle/>
            <a:p>
              <a:pPr algn="ctr" marL="0" indent="0" lvl="0">
                <a:lnSpc>
                  <a:spcPts val="1989"/>
                </a:lnSpc>
                <a:spcBef>
                  <a:spcPct val="0"/>
                </a:spcBef>
              </a:pPr>
              <a:r>
                <a:rPr lang="en-US" sz="2138">
                  <a:solidFill>
                    <a:srgbClr val="000000"/>
                  </a:solidFill>
                  <a:latin typeface="DM Serif Display"/>
                  <a:ea typeface="DM Serif Display"/>
                  <a:cs typeface="DM Serif Display"/>
                  <a:sym typeface="DM Serif Display"/>
                </a:rPr>
                <a:t>therapeutic </a:t>
              </a:r>
            </a:p>
          </p:txBody>
        </p:sp>
        <p:grpSp>
          <p:nvGrpSpPr>
            <p:cNvPr name="Group 16" id="16"/>
            <p:cNvGrpSpPr/>
            <p:nvPr/>
          </p:nvGrpSpPr>
          <p:grpSpPr>
            <a:xfrm rot="-285420">
              <a:off x="163136" y="42655"/>
              <a:ext cx="883327" cy="446132"/>
              <a:chOff x="0" y="0"/>
              <a:chExt cx="1120564" cy="565951"/>
            </a:xfrm>
          </p:grpSpPr>
          <p:sp>
            <p:nvSpPr>
              <p:cNvPr name="Freeform 17" id="17"/>
              <p:cNvSpPr/>
              <p:nvPr/>
            </p:nvSpPr>
            <p:spPr>
              <a:xfrm flipH="false" flipV="false" rot="0">
                <a:off x="0" y="0"/>
                <a:ext cx="1120564" cy="565951"/>
              </a:xfrm>
              <a:custGeom>
                <a:avLst/>
                <a:gdLst/>
                <a:ahLst/>
                <a:cxnLst/>
                <a:rect r="r" b="b" t="t" l="l"/>
                <a:pathLst>
                  <a:path h="565951" w="1120564">
                    <a:moveTo>
                      <a:pt x="0" y="0"/>
                    </a:moveTo>
                    <a:lnTo>
                      <a:pt x="1120564" y="0"/>
                    </a:lnTo>
                    <a:lnTo>
                      <a:pt x="1120564" y="565951"/>
                    </a:lnTo>
                    <a:lnTo>
                      <a:pt x="0" y="565951"/>
                    </a:lnTo>
                    <a:close/>
                  </a:path>
                </a:pathLst>
              </a:custGeom>
              <a:solidFill>
                <a:srgbClr val="D5E1CA"/>
              </a:solidFill>
            </p:spPr>
          </p:sp>
        </p:grpSp>
        <p:sp>
          <p:nvSpPr>
            <p:cNvPr name="TextBox 18" id="18"/>
            <p:cNvSpPr txBox="true"/>
            <p:nvPr/>
          </p:nvSpPr>
          <p:spPr>
            <a:xfrm rot="-286348">
              <a:off x="323851" y="80565"/>
              <a:ext cx="583700" cy="385575"/>
            </a:xfrm>
            <a:prstGeom prst="rect">
              <a:avLst/>
            </a:prstGeom>
          </p:spPr>
          <p:txBody>
            <a:bodyPr anchor="t" rtlCol="false" tIns="0" lIns="0" bIns="0" rIns="0">
              <a:spAutoFit/>
            </a:bodyPr>
            <a:lstStyle/>
            <a:p>
              <a:pPr algn="ctr" marL="0" indent="0" lvl="0">
                <a:lnSpc>
                  <a:spcPts val="2033"/>
                </a:lnSpc>
                <a:spcBef>
                  <a:spcPct val="0"/>
                </a:spcBef>
              </a:pPr>
              <a:r>
                <a:rPr lang="en-US" sz="2186">
                  <a:solidFill>
                    <a:srgbClr val="000000"/>
                  </a:solidFill>
                  <a:latin typeface="DM Serif Display"/>
                  <a:ea typeface="DM Serif Display"/>
                  <a:cs typeface="DM Serif Display"/>
                  <a:sym typeface="DM Serif Display"/>
                </a:rPr>
                <a:t>the</a:t>
              </a:r>
            </a:p>
          </p:txBody>
        </p:sp>
        <p:grpSp>
          <p:nvGrpSpPr>
            <p:cNvPr name="Group 19" id="19"/>
            <p:cNvGrpSpPr/>
            <p:nvPr/>
          </p:nvGrpSpPr>
          <p:grpSpPr>
            <a:xfrm rot="-382902">
              <a:off x="249711" y="992281"/>
              <a:ext cx="1835675" cy="423203"/>
              <a:chOff x="0" y="0"/>
              <a:chExt cx="1913890" cy="441235"/>
            </a:xfrm>
          </p:grpSpPr>
          <p:sp>
            <p:nvSpPr>
              <p:cNvPr name="Freeform 20" id="20"/>
              <p:cNvSpPr/>
              <p:nvPr/>
            </p:nvSpPr>
            <p:spPr>
              <a:xfrm flipH="false" flipV="false" rot="0">
                <a:off x="0" y="0"/>
                <a:ext cx="1913890" cy="441235"/>
              </a:xfrm>
              <a:custGeom>
                <a:avLst/>
                <a:gdLst/>
                <a:ahLst/>
                <a:cxnLst/>
                <a:rect r="r" b="b" t="t" l="l"/>
                <a:pathLst>
                  <a:path h="441235" w="1913890">
                    <a:moveTo>
                      <a:pt x="0" y="0"/>
                    </a:moveTo>
                    <a:lnTo>
                      <a:pt x="1913890" y="0"/>
                    </a:lnTo>
                    <a:lnTo>
                      <a:pt x="1913890" y="441235"/>
                    </a:lnTo>
                    <a:lnTo>
                      <a:pt x="0" y="441235"/>
                    </a:lnTo>
                    <a:close/>
                  </a:path>
                </a:pathLst>
              </a:custGeom>
              <a:solidFill>
                <a:srgbClr val="FFFCDE"/>
              </a:solidFill>
            </p:spPr>
          </p:sp>
        </p:grpSp>
        <p:sp>
          <p:nvSpPr>
            <p:cNvPr name="TextBox 21" id="21"/>
            <p:cNvSpPr txBox="true"/>
            <p:nvPr/>
          </p:nvSpPr>
          <p:spPr>
            <a:xfrm rot="-358263">
              <a:off x="336817" y="1018073"/>
              <a:ext cx="1664334" cy="383813"/>
            </a:xfrm>
            <a:prstGeom prst="rect">
              <a:avLst/>
            </a:prstGeom>
          </p:spPr>
          <p:txBody>
            <a:bodyPr anchor="t" rtlCol="false" tIns="0" lIns="0" bIns="0" rIns="0">
              <a:spAutoFit/>
            </a:bodyPr>
            <a:lstStyle/>
            <a:p>
              <a:pPr algn="ctr" marL="0" indent="0" lvl="0">
                <a:lnSpc>
                  <a:spcPts val="2033"/>
                </a:lnSpc>
                <a:spcBef>
                  <a:spcPct val="0"/>
                </a:spcBef>
              </a:pPr>
              <a:r>
                <a:rPr lang="en-US" sz="2186">
                  <a:solidFill>
                    <a:srgbClr val="000000"/>
                  </a:solidFill>
                  <a:latin typeface="DM Serif Display"/>
                  <a:ea typeface="DM Serif Display"/>
                  <a:cs typeface="DM Serif Display"/>
                  <a:sym typeface="DM Serif Display"/>
                </a:rPr>
                <a:t>resource </a:t>
              </a:r>
            </a:p>
          </p:txBody>
        </p:sp>
        <p:grpSp>
          <p:nvGrpSpPr>
            <p:cNvPr name="Group 22" id="22"/>
            <p:cNvGrpSpPr/>
            <p:nvPr/>
          </p:nvGrpSpPr>
          <p:grpSpPr>
            <a:xfrm rot="94114">
              <a:off x="110132" y="1478380"/>
              <a:ext cx="1677255" cy="446132"/>
              <a:chOff x="0" y="0"/>
              <a:chExt cx="2127719" cy="565951"/>
            </a:xfrm>
          </p:grpSpPr>
          <p:sp>
            <p:nvSpPr>
              <p:cNvPr name="Freeform 23" id="23"/>
              <p:cNvSpPr/>
              <p:nvPr/>
            </p:nvSpPr>
            <p:spPr>
              <a:xfrm flipH="false" flipV="false" rot="0">
                <a:off x="0" y="0"/>
                <a:ext cx="2127719" cy="565951"/>
              </a:xfrm>
              <a:custGeom>
                <a:avLst/>
                <a:gdLst/>
                <a:ahLst/>
                <a:cxnLst/>
                <a:rect r="r" b="b" t="t" l="l"/>
                <a:pathLst>
                  <a:path h="565951" w="2127719">
                    <a:moveTo>
                      <a:pt x="0" y="0"/>
                    </a:moveTo>
                    <a:lnTo>
                      <a:pt x="2127719" y="0"/>
                    </a:lnTo>
                    <a:lnTo>
                      <a:pt x="2127719" y="565951"/>
                    </a:lnTo>
                    <a:lnTo>
                      <a:pt x="0" y="565951"/>
                    </a:lnTo>
                    <a:close/>
                  </a:path>
                </a:pathLst>
              </a:custGeom>
              <a:solidFill>
                <a:srgbClr val="CCC6C6"/>
              </a:solidFill>
            </p:spPr>
          </p:sp>
        </p:grpSp>
        <p:sp>
          <p:nvSpPr>
            <p:cNvPr name="TextBox 24" id="24"/>
            <p:cNvSpPr txBox="true"/>
            <p:nvPr/>
          </p:nvSpPr>
          <p:spPr>
            <a:xfrm rot="75200">
              <a:off x="40067" y="1414205"/>
              <a:ext cx="1748890" cy="481388"/>
            </a:xfrm>
            <a:prstGeom prst="rect">
              <a:avLst/>
            </a:prstGeom>
          </p:spPr>
          <p:txBody>
            <a:bodyPr anchor="t" rtlCol="false" tIns="0" lIns="0" bIns="0" rIns="0">
              <a:spAutoFit/>
            </a:bodyPr>
            <a:lstStyle/>
            <a:p>
              <a:pPr algn="ctr">
                <a:lnSpc>
                  <a:spcPts val="3061"/>
                </a:lnSpc>
                <a:spcBef>
                  <a:spcPct val="0"/>
                </a:spcBef>
              </a:pPr>
              <a:r>
                <a:rPr lang="en-US" sz="2186">
                  <a:solidFill>
                    <a:srgbClr val="000000"/>
                  </a:solidFill>
                  <a:latin typeface="DM Serif Display"/>
                  <a:ea typeface="DM Serif Display"/>
                  <a:cs typeface="DM Serif Display"/>
                  <a:sym typeface="DM Serif Display"/>
                </a:rPr>
                <a:t>platform</a:t>
              </a:r>
            </a:p>
          </p:txBody>
        </p:sp>
      </p:gr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2" r="0" b="-9222"/>
            </a:stretch>
          </a:blipFill>
        </p:spPr>
      </p:sp>
      <p:sp>
        <p:nvSpPr>
          <p:cNvPr name="Freeform 3" id="3"/>
          <p:cNvSpPr/>
          <p:nvPr/>
        </p:nvSpPr>
        <p:spPr>
          <a:xfrm flipH="false" flipV="true" rot="0">
            <a:off x="2634486" y="3462213"/>
            <a:ext cx="13019028" cy="2494310"/>
          </a:xfrm>
          <a:custGeom>
            <a:avLst/>
            <a:gdLst/>
            <a:ahLst/>
            <a:cxnLst/>
            <a:rect r="r" b="b" t="t" l="l"/>
            <a:pathLst>
              <a:path h="2494310" w="13019028">
                <a:moveTo>
                  <a:pt x="0" y="2494311"/>
                </a:moveTo>
                <a:lnTo>
                  <a:pt x="13019028" y="2494311"/>
                </a:lnTo>
                <a:lnTo>
                  <a:pt x="13019028" y="0"/>
                </a:lnTo>
                <a:lnTo>
                  <a:pt x="0" y="0"/>
                </a:lnTo>
                <a:lnTo>
                  <a:pt x="0" y="2494311"/>
                </a:lnTo>
                <a:close/>
              </a:path>
            </a:pathLst>
          </a:custGeom>
          <a:blipFill>
            <a:blip r:embed="rId3">
              <a:extLst>
                <a:ext uri="{96DAC541-7B7A-43D3-8B79-37D633B846F1}">
                  <asvg:svgBlip xmlns:asvg="http://schemas.microsoft.com/office/drawing/2016/SVG/main" r:embed="rId4"/>
                </a:ext>
              </a:extLst>
            </a:blip>
            <a:stretch>
              <a:fillRect l="0" t="-28766" r="0" b="-28766"/>
            </a:stretch>
          </a:blipFill>
        </p:spPr>
      </p:sp>
      <p:sp>
        <p:nvSpPr>
          <p:cNvPr name="TextBox 4" id="4"/>
          <p:cNvSpPr txBox="true"/>
          <p:nvPr/>
        </p:nvSpPr>
        <p:spPr>
          <a:xfrm rot="0">
            <a:off x="5912770" y="1895922"/>
            <a:ext cx="6462460" cy="1312419"/>
          </a:xfrm>
          <a:prstGeom prst="rect">
            <a:avLst/>
          </a:prstGeom>
        </p:spPr>
        <p:txBody>
          <a:bodyPr anchor="t" rtlCol="false" tIns="0" lIns="0" bIns="0" rIns="0">
            <a:spAutoFit/>
          </a:bodyPr>
          <a:lstStyle/>
          <a:p>
            <a:pPr algn="ctr">
              <a:lnSpc>
                <a:spcPts val="9629"/>
              </a:lnSpc>
            </a:pPr>
            <a:r>
              <a:rPr lang="en-US" sz="10136">
                <a:solidFill>
                  <a:srgbClr val="841414"/>
                </a:solidFill>
                <a:latin typeface="More Sugar"/>
                <a:ea typeface="More Sugar"/>
                <a:cs typeface="More Sugar"/>
                <a:sym typeface="More Sugar"/>
              </a:rPr>
              <a:t>FALSE</a:t>
            </a:r>
          </a:p>
        </p:txBody>
      </p:sp>
      <p:sp>
        <p:nvSpPr>
          <p:cNvPr name="Freeform 5" id="5"/>
          <p:cNvSpPr/>
          <p:nvPr/>
        </p:nvSpPr>
        <p:spPr>
          <a:xfrm flipH="false" flipV="true" rot="0">
            <a:off x="2634486" y="5522136"/>
            <a:ext cx="13019028" cy="2494310"/>
          </a:xfrm>
          <a:custGeom>
            <a:avLst/>
            <a:gdLst/>
            <a:ahLst/>
            <a:cxnLst/>
            <a:rect r="r" b="b" t="t" l="l"/>
            <a:pathLst>
              <a:path h="2494310" w="13019028">
                <a:moveTo>
                  <a:pt x="0" y="2494310"/>
                </a:moveTo>
                <a:lnTo>
                  <a:pt x="13019028" y="2494310"/>
                </a:lnTo>
                <a:lnTo>
                  <a:pt x="13019028" y="0"/>
                </a:lnTo>
                <a:lnTo>
                  <a:pt x="0" y="0"/>
                </a:lnTo>
                <a:lnTo>
                  <a:pt x="0" y="2494310"/>
                </a:lnTo>
                <a:close/>
              </a:path>
            </a:pathLst>
          </a:custGeom>
          <a:blipFill>
            <a:blip r:embed="rId3">
              <a:extLst>
                <a:ext uri="{96DAC541-7B7A-43D3-8B79-37D633B846F1}">
                  <asvg:svgBlip xmlns:asvg="http://schemas.microsoft.com/office/drawing/2016/SVG/main" r:embed="rId4"/>
                </a:ext>
              </a:extLst>
            </a:blip>
            <a:stretch>
              <a:fillRect l="0" t="-28766" r="0" b="-28766"/>
            </a:stretch>
          </a:blipFill>
        </p:spPr>
      </p:sp>
      <p:sp>
        <p:nvSpPr>
          <p:cNvPr name="Freeform 6" id="6"/>
          <p:cNvSpPr/>
          <p:nvPr/>
        </p:nvSpPr>
        <p:spPr>
          <a:xfrm flipH="false" flipV="false" rot="0">
            <a:off x="706102" y="4863909"/>
            <a:ext cx="3658431" cy="4114800"/>
          </a:xfrm>
          <a:custGeom>
            <a:avLst/>
            <a:gdLst/>
            <a:ahLst/>
            <a:cxnLst/>
            <a:rect r="r" b="b" t="t" l="l"/>
            <a:pathLst>
              <a:path h="4114800" w="3658431">
                <a:moveTo>
                  <a:pt x="0" y="0"/>
                </a:moveTo>
                <a:lnTo>
                  <a:pt x="3658432" y="0"/>
                </a:lnTo>
                <a:lnTo>
                  <a:pt x="3658432"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7" id="7"/>
          <p:cNvSpPr txBox="true"/>
          <p:nvPr/>
        </p:nvSpPr>
        <p:spPr>
          <a:xfrm rot="0">
            <a:off x="3392289" y="729091"/>
            <a:ext cx="11503422" cy="681056"/>
          </a:xfrm>
          <a:prstGeom prst="rect">
            <a:avLst/>
          </a:prstGeom>
        </p:spPr>
        <p:txBody>
          <a:bodyPr anchor="t" rtlCol="false" tIns="0" lIns="0" bIns="0" rIns="0">
            <a:spAutoFit/>
          </a:bodyPr>
          <a:lstStyle/>
          <a:p>
            <a:pPr algn="ctr">
              <a:lnSpc>
                <a:spcPts val="5511"/>
              </a:lnSpc>
              <a:spcBef>
                <a:spcPct val="0"/>
              </a:spcBef>
            </a:pPr>
            <a:r>
              <a:rPr lang="en-US" sz="3936">
                <a:solidFill>
                  <a:srgbClr val="FFFFFF"/>
                </a:solidFill>
                <a:latin typeface="More Sugar"/>
                <a:ea typeface="More Sugar"/>
                <a:cs typeface="More Sugar"/>
                <a:sym typeface="More Sugar"/>
              </a:rPr>
              <a:t>Using a condom always eliminates the risk of STIs.</a:t>
            </a:r>
          </a:p>
        </p:txBody>
      </p:sp>
      <p:grpSp>
        <p:nvGrpSpPr>
          <p:cNvPr name="Group 8" id="8"/>
          <p:cNvGrpSpPr/>
          <p:nvPr/>
        </p:nvGrpSpPr>
        <p:grpSpPr>
          <a:xfrm rot="0">
            <a:off x="783374" y="8855986"/>
            <a:ext cx="2011572" cy="804629"/>
            <a:chOff x="0" y="0"/>
            <a:chExt cx="2682097" cy="1072839"/>
          </a:xfrm>
        </p:grpSpPr>
        <p:sp>
          <p:nvSpPr>
            <p:cNvPr name="Freeform 9" id="9"/>
            <p:cNvSpPr/>
            <p:nvPr/>
          </p:nvSpPr>
          <p:spPr>
            <a:xfrm flipH="false" flipV="false" rot="0">
              <a:off x="0" y="0"/>
              <a:ext cx="2682097" cy="1072839"/>
            </a:xfrm>
            <a:custGeom>
              <a:avLst/>
              <a:gdLst/>
              <a:ahLst/>
              <a:cxnLst/>
              <a:rect r="r" b="b" t="t" l="l"/>
              <a:pathLst>
                <a:path h="1072839" w="2682097">
                  <a:moveTo>
                    <a:pt x="0" y="0"/>
                  </a:moveTo>
                  <a:lnTo>
                    <a:pt x="2682097" y="0"/>
                  </a:lnTo>
                  <a:lnTo>
                    <a:pt x="2682097" y="1072839"/>
                  </a:lnTo>
                  <a:lnTo>
                    <a:pt x="0" y="1072839"/>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10" id="10"/>
            <p:cNvSpPr txBox="true"/>
            <p:nvPr/>
          </p:nvSpPr>
          <p:spPr>
            <a:xfrm rot="0">
              <a:off x="300689" y="208187"/>
              <a:ext cx="2080719" cy="687070"/>
            </a:xfrm>
            <a:prstGeom prst="rect">
              <a:avLst/>
            </a:prstGeom>
          </p:spPr>
          <p:txBody>
            <a:bodyPr anchor="t" rtlCol="false" tIns="0" lIns="0" bIns="0" rIns="0">
              <a:spAutoFit/>
            </a:bodyPr>
            <a:lstStyle/>
            <a:p>
              <a:pPr algn="ctr">
                <a:lnSpc>
                  <a:spcPts val="4409"/>
                </a:lnSpc>
              </a:pPr>
              <a:r>
                <a:rPr lang="en-US" sz="3150">
                  <a:solidFill>
                    <a:srgbClr val="FFFFFF"/>
                  </a:solidFill>
                  <a:latin typeface="Abril Fatface"/>
                  <a:ea typeface="Abril Fatface"/>
                  <a:cs typeface="Abril Fatface"/>
                  <a:sym typeface="Abril Fatface"/>
                </a:rPr>
                <a:t>8.b</a:t>
              </a:r>
            </a:p>
          </p:txBody>
        </p:sp>
      </p:grpSp>
      <p:sp>
        <p:nvSpPr>
          <p:cNvPr name="TextBox 11" id="11"/>
          <p:cNvSpPr txBox="true"/>
          <p:nvPr/>
        </p:nvSpPr>
        <p:spPr>
          <a:xfrm rot="0">
            <a:off x="5090030" y="3979942"/>
            <a:ext cx="8789954" cy="3322950"/>
          </a:xfrm>
          <a:prstGeom prst="rect">
            <a:avLst/>
          </a:prstGeom>
        </p:spPr>
        <p:txBody>
          <a:bodyPr anchor="t" rtlCol="false" tIns="0" lIns="0" bIns="0" rIns="0">
            <a:spAutoFit/>
          </a:bodyPr>
          <a:lstStyle/>
          <a:p>
            <a:pPr algn="ctr">
              <a:lnSpc>
                <a:spcPts val="5320"/>
              </a:lnSpc>
              <a:spcBef>
                <a:spcPct val="0"/>
              </a:spcBef>
            </a:pPr>
            <a:r>
              <a:rPr lang="en-US" sz="3800">
                <a:solidFill>
                  <a:srgbClr val="000000"/>
                </a:solidFill>
                <a:latin typeface="More Sugar"/>
                <a:ea typeface="More Sugar"/>
                <a:cs typeface="More Sugar"/>
                <a:sym typeface="More Sugar"/>
              </a:rPr>
              <a:t>False: Condoms significantly reduce the risk but do not offer 100% protection, especially against skin-to-skin infections like herpes and HPV. (NHS, "Contraception Guide")</a:t>
            </a:r>
          </a:p>
        </p:txBody>
      </p:sp>
      <p:grpSp>
        <p:nvGrpSpPr>
          <p:cNvPr name="Group 12" id="12"/>
          <p:cNvGrpSpPr/>
          <p:nvPr/>
        </p:nvGrpSpPr>
        <p:grpSpPr>
          <a:xfrm rot="0">
            <a:off x="15894132" y="8398693"/>
            <a:ext cx="1665617" cy="1460539"/>
            <a:chOff x="0" y="0"/>
            <a:chExt cx="2220823" cy="1947385"/>
          </a:xfrm>
        </p:grpSpPr>
        <p:grpSp>
          <p:nvGrpSpPr>
            <p:cNvPr name="Group 13" id="13"/>
            <p:cNvGrpSpPr/>
            <p:nvPr/>
          </p:nvGrpSpPr>
          <p:grpSpPr>
            <a:xfrm rot="108451">
              <a:off x="6125" y="538063"/>
              <a:ext cx="2208574" cy="423203"/>
              <a:chOff x="0" y="0"/>
              <a:chExt cx="2302677" cy="441235"/>
            </a:xfrm>
          </p:grpSpPr>
          <p:sp>
            <p:nvSpPr>
              <p:cNvPr name="Freeform 14" id="14"/>
              <p:cNvSpPr/>
              <p:nvPr/>
            </p:nvSpPr>
            <p:spPr>
              <a:xfrm flipH="false" flipV="false" rot="0">
                <a:off x="0" y="0"/>
                <a:ext cx="2302677" cy="441235"/>
              </a:xfrm>
              <a:custGeom>
                <a:avLst/>
                <a:gdLst/>
                <a:ahLst/>
                <a:cxnLst/>
                <a:rect r="r" b="b" t="t" l="l"/>
                <a:pathLst>
                  <a:path h="441235" w="2302677">
                    <a:moveTo>
                      <a:pt x="0" y="0"/>
                    </a:moveTo>
                    <a:lnTo>
                      <a:pt x="2302677" y="0"/>
                    </a:lnTo>
                    <a:lnTo>
                      <a:pt x="2302677" y="441235"/>
                    </a:lnTo>
                    <a:lnTo>
                      <a:pt x="0" y="441235"/>
                    </a:lnTo>
                    <a:close/>
                  </a:path>
                </a:pathLst>
              </a:custGeom>
              <a:solidFill>
                <a:srgbClr val="FADCD6"/>
              </a:solidFill>
            </p:spPr>
          </p:sp>
        </p:grpSp>
        <p:sp>
          <p:nvSpPr>
            <p:cNvPr name="TextBox 15" id="15"/>
            <p:cNvSpPr txBox="true"/>
            <p:nvPr/>
          </p:nvSpPr>
          <p:spPr>
            <a:xfrm rot="108451">
              <a:off x="126904" y="551734"/>
              <a:ext cx="1881231" cy="698137"/>
            </a:xfrm>
            <a:prstGeom prst="rect">
              <a:avLst/>
            </a:prstGeom>
          </p:spPr>
          <p:txBody>
            <a:bodyPr anchor="t" rtlCol="false" tIns="0" lIns="0" bIns="0" rIns="0">
              <a:spAutoFit/>
            </a:bodyPr>
            <a:lstStyle/>
            <a:p>
              <a:pPr algn="ctr" marL="0" indent="0" lvl="0">
                <a:lnSpc>
                  <a:spcPts val="1989"/>
                </a:lnSpc>
                <a:spcBef>
                  <a:spcPct val="0"/>
                </a:spcBef>
              </a:pPr>
              <a:r>
                <a:rPr lang="en-US" sz="2138">
                  <a:solidFill>
                    <a:srgbClr val="000000"/>
                  </a:solidFill>
                  <a:latin typeface="DM Serif Display"/>
                  <a:ea typeface="DM Serif Display"/>
                  <a:cs typeface="DM Serif Display"/>
                  <a:sym typeface="DM Serif Display"/>
                </a:rPr>
                <a:t>therapeutic </a:t>
              </a:r>
            </a:p>
          </p:txBody>
        </p:sp>
        <p:grpSp>
          <p:nvGrpSpPr>
            <p:cNvPr name="Group 16" id="16"/>
            <p:cNvGrpSpPr/>
            <p:nvPr/>
          </p:nvGrpSpPr>
          <p:grpSpPr>
            <a:xfrm rot="-285420">
              <a:off x="163136" y="42655"/>
              <a:ext cx="883327" cy="446132"/>
              <a:chOff x="0" y="0"/>
              <a:chExt cx="1120564" cy="565951"/>
            </a:xfrm>
          </p:grpSpPr>
          <p:sp>
            <p:nvSpPr>
              <p:cNvPr name="Freeform 17" id="17"/>
              <p:cNvSpPr/>
              <p:nvPr/>
            </p:nvSpPr>
            <p:spPr>
              <a:xfrm flipH="false" flipV="false" rot="0">
                <a:off x="0" y="0"/>
                <a:ext cx="1120564" cy="565951"/>
              </a:xfrm>
              <a:custGeom>
                <a:avLst/>
                <a:gdLst/>
                <a:ahLst/>
                <a:cxnLst/>
                <a:rect r="r" b="b" t="t" l="l"/>
                <a:pathLst>
                  <a:path h="565951" w="1120564">
                    <a:moveTo>
                      <a:pt x="0" y="0"/>
                    </a:moveTo>
                    <a:lnTo>
                      <a:pt x="1120564" y="0"/>
                    </a:lnTo>
                    <a:lnTo>
                      <a:pt x="1120564" y="565951"/>
                    </a:lnTo>
                    <a:lnTo>
                      <a:pt x="0" y="565951"/>
                    </a:lnTo>
                    <a:close/>
                  </a:path>
                </a:pathLst>
              </a:custGeom>
              <a:solidFill>
                <a:srgbClr val="D5E1CA"/>
              </a:solidFill>
            </p:spPr>
          </p:sp>
        </p:grpSp>
        <p:sp>
          <p:nvSpPr>
            <p:cNvPr name="TextBox 18" id="18"/>
            <p:cNvSpPr txBox="true"/>
            <p:nvPr/>
          </p:nvSpPr>
          <p:spPr>
            <a:xfrm rot="-286348">
              <a:off x="323851" y="80565"/>
              <a:ext cx="583700" cy="385575"/>
            </a:xfrm>
            <a:prstGeom prst="rect">
              <a:avLst/>
            </a:prstGeom>
          </p:spPr>
          <p:txBody>
            <a:bodyPr anchor="t" rtlCol="false" tIns="0" lIns="0" bIns="0" rIns="0">
              <a:spAutoFit/>
            </a:bodyPr>
            <a:lstStyle/>
            <a:p>
              <a:pPr algn="ctr" marL="0" indent="0" lvl="0">
                <a:lnSpc>
                  <a:spcPts val="2033"/>
                </a:lnSpc>
                <a:spcBef>
                  <a:spcPct val="0"/>
                </a:spcBef>
              </a:pPr>
              <a:r>
                <a:rPr lang="en-US" sz="2186">
                  <a:solidFill>
                    <a:srgbClr val="000000"/>
                  </a:solidFill>
                  <a:latin typeface="DM Serif Display"/>
                  <a:ea typeface="DM Serif Display"/>
                  <a:cs typeface="DM Serif Display"/>
                  <a:sym typeface="DM Serif Display"/>
                </a:rPr>
                <a:t>the</a:t>
              </a:r>
            </a:p>
          </p:txBody>
        </p:sp>
        <p:grpSp>
          <p:nvGrpSpPr>
            <p:cNvPr name="Group 19" id="19"/>
            <p:cNvGrpSpPr/>
            <p:nvPr/>
          </p:nvGrpSpPr>
          <p:grpSpPr>
            <a:xfrm rot="-382902">
              <a:off x="249711" y="992281"/>
              <a:ext cx="1835675" cy="423203"/>
              <a:chOff x="0" y="0"/>
              <a:chExt cx="1913890" cy="441235"/>
            </a:xfrm>
          </p:grpSpPr>
          <p:sp>
            <p:nvSpPr>
              <p:cNvPr name="Freeform 20" id="20"/>
              <p:cNvSpPr/>
              <p:nvPr/>
            </p:nvSpPr>
            <p:spPr>
              <a:xfrm flipH="false" flipV="false" rot="0">
                <a:off x="0" y="0"/>
                <a:ext cx="1913890" cy="441235"/>
              </a:xfrm>
              <a:custGeom>
                <a:avLst/>
                <a:gdLst/>
                <a:ahLst/>
                <a:cxnLst/>
                <a:rect r="r" b="b" t="t" l="l"/>
                <a:pathLst>
                  <a:path h="441235" w="1913890">
                    <a:moveTo>
                      <a:pt x="0" y="0"/>
                    </a:moveTo>
                    <a:lnTo>
                      <a:pt x="1913890" y="0"/>
                    </a:lnTo>
                    <a:lnTo>
                      <a:pt x="1913890" y="441235"/>
                    </a:lnTo>
                    <a:lnTo>
                      <a:pt x="0" y="441235"/>
                    </a:lnTo>
                    <a:close/>
                  </a:path>
                </a:pathLst>
              </a:custGeom>
              <a:solidFill>
                <a:srgbClr val="FFFCDE"/>
              </a:solidFill>
            </p:spPr>
          </p:sp>
        </p:grpSp>
        <p:sp>
          <p:nvSpPr>
            <p:cNvPr name="TextBox 21" id="21"/>
            <p:cNvSpPr txBox="true"/>
            <p:nvPr/>
          </p:nvSpPr>
          <p:spPr>
            <a:xfrm rot="-358263">
              <a:off x="336817" y="1018073"/>
              <a:ext cx="1664334" cy="383813"/>
            </a:xfrm>
            <a:prstGeom prst="rect">
              <a:avLst/>
            </a:prstGeom>
          </p:spPr>
          <p:txBody>
            <a:bodyPr anchor="t" rtlCol="false" tIns="0" lIns="0" bIns="0" rIns="0">
              <a:spAutoFit/>
            </a:bodyPr>
            <a:lstStyle/>
            <a:p>
              <a:pPr algn="ctr" marL="0" indent="0" lvl="0">
                <a:lnSpc>
                  <a:spcPts val="2033"/>
                </a:lnSpc>
                <a:spcBef>
                  <a:spcPct val="0"/>
                </a:spcBef>
              </a:pPr>
              <a:r>
                <a:rPr lang="en-US" sz="2186">
                  <a:solidFill>
                    <a:srgbClr val="000000"/>
                  </a:solidFill>
                  <a:latin typeface="DM Serif Display"/>
                  <a:ea typeface="DM Serif Display"/>
                  <a:cs typeface="DM Serif Display"/>
                  <a:sym typeface="DM Serif Display"/>
                </a:rPr>
                <a:t>resource </a:t>
              </a:r>
            </a:p>
          </p:txBody>
        </p:sp>
        <p:grpSp>
          <p:nvGrpSpPr>
            <p:cNvPr name="Group 22" id="22"/>
            <p:cNvGrpSpPr/>
            <p:nvPr/>
          </p:nvGrpSpPr>
          <p:grpSpPr>
            <a:xfrm rot="94114">
              <a:off x="110132" y="1478380"/>
              <a:ext cx="1677255" cy="446132"/>
              <a:chOff x="0" y="0"/>
              <a:chExt cx="2127719" cy="565951"/>
            </a:xfrm>
          </p:grpSpPr>
          <p:sp>
            <p:nvSpPr>
              <p:cNvPr name="Freeform 23" id="23"/>
              <p:cNvSpPr/>
              <p:nvPr/>
            </p:nvSpPr>
            <p:spPr>
              <a:xfrm flipH="false" flipV="false" rot="0">
                <a:off x="0" y="0"/>
                <a:ext cx="2127719" cy="565951"/>
              </a:xfrm>
              <a:custGeom>
                <a:avLst/>
                <a:gdLst/>
                <a:ahLst/>
                <a:cxnLst/>
                <a:rect r="r" b="b" t="t" l="l"/>
                <a:pathLst>
                  <a:path h="565951" w="2127719">
                    <a:moveTo>
                      <a:pt x="0" y="0"/>
                    </a:moveTo>
                    <a:lnTo>
                      <a:pt x="2127719" y="0"/>
                    </a:lnTo>
                    <a:lnTo>
                      <a:pt x="2127719" y="565951"/>
                    </a:lnTo>
                    <a:lnTo>
                      <a:pt x="0" y="565951"/>
                    </a:lnTo>
                    <a:close/>
                  </a:path>
                </a:pathLst>
              </a:custGeom>
              <a:solidFill>
                <a:srgbClr val="CCC6C6"/>
              </a:solidFill>
            </p:spPr>
          </p:sp>
        </p:grpSp>
        <p:sp>
          <p:nvSpPr>
            <p:cNvPr name="TextBox 24" id="24"/>
            <p:cNvSpPr txBox="true"/>
            <p:nvPr/>
          </p:nvSpPr>
          <p:spPr>
            <a:xfrm rot="75200">
              <a:off x="40067" y="1414205"/>
              <a:ext cx="1748890" cy="481388"/>
            </a:xfrm>
            <a:prstGeom prst="rect">
              <a:avLst/>
            </a:prstGeom>
          </p:spPr>
          <p:txBody>
            <a:bodyPr anchor="t" rtlCol="false" tIns="0" lIns="0" bIns="0" rIns="0">
              <a:spAutoFit/>
            </a:bodyPr>
            <a:lstStyle/>
            <a:p>
              <a:pPr algn="ctr">
                <a:lnSpc>
                  <a:spcPts val="3061"/>
                </a:lnSpc>
                <a:spcBef>
                  <a:spcPct val="0"/>
                </a:spcBef>
              </a:pPr>
              <a:r>
                <a:rPr lang="en-US" sz="2186">
                  <a:solidFill>
                    <a:srgbClr val="000000"/>
                  </a:solidFill>
                  <a:latin typeface="DM Serif Display"/>
                  <a:ea typeface="DM Serif Display"/>
                  <a:cs typeface="DM Serif Display"/>
                  <a:sym typeface="DM Serif Display"/>
                </a:rPr>
                <a:t>platform</a:t>
              </a:r>
            </a:p>
          </p:txBody>
        </p:sp>
      </p:gr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2" r="0" b="-9222"/>
            </a:stretch>
          </a:blipFill>
        </p:spPr>
      </p:sp>
      <p:sp>
        <p:nvSpPr>
          <p:cNvPr name="Freeform 3" id="3"/>
          <p:cNvSpPr/>
          <p:nvPr/>
        </p:nvSpPr>
        <p:spPr>
          <a:xfrm flipH="false" flipV="true" rot="0">
            <a:off x="605172" y="633279"/>
            <a:ext cx="13101633" cy="2510137"/>
          </a:xfrm>
          <a:custGeom>
            <a:avLst/>
            <a:gdLst/>
            <a:ahLst/>
            <a:cxnLst/>
            <a:rect r="r" b="b" t="t" l="l"/>
            <a:pathLst>
              <a:path h="2510137" w="13101633">
                <a:moveTo>
                  <a:pt x="0" y="2510137"/>
                </a:moveTo>
                <a:lnTo>
                  <a:pt x="13101633" y="2510137"/>
                </a:lnTo>
                <a:lnTo>
                  <a:pt x="13101633" y="0"/>
                </a:lnTo>
                <a:lnTo>
                  <a:pt x="0" y="0"/>
                </a:lnTo>
                <a:lnTo>
                  <a:pt x="0" y="2510137"/>
                </a:lnTo>
                <a:close/>
              </a:path>
            </a:pathLst>
          </a:custGeom>
          <a:blipFill>
            <a:blip r:embed="rId3">
              <a:extLst>
                <a:ext uri="{96DAC541-7B7A-43D3-8B79-37D633B846F1}">
                  <asvg:svgBlip xmlns:asvg="http://schemas.microsoft.com/office/drawing/2016/SVG/main" r:embed="rId4"/>
                </a:ext>
              </a:extLst>
            </a:blip>
            <a:stretch>
              <a:fillRect l="0" t="-28766" r="0" b="-28766"/>
            </a:stretch>
          </a:blipFill>
        </p:spPr>
      </p:sp>
      <p:sp>
        <p:nvSpPr>
          <p:cNvPr name="Freeform 4" id="4"/>
          <p:cNvSpPr/>
          <p:nvPr/>
        </p:nvSpPr>
        <p:spPr>
          <a:xfrm flipH="false" flipV="true" rot="0">
            <a:off x="4730466" y="633279"/>
            <a:ext cx="13101633" cy="2510137"/>
          </a:xfrm>
          <a:custGeom>
            <a:avLst/>
            <a:gdLst/>
            <a:ahLst/>
            <a:cxnLst/>
            <a:rect r="r" b="b" t="t" l="l"/>
            <a:pathLst>
              <a:path h="2510137" w="13101633">
                <a:moveTo>
                  <a:pt x="0" y="2510137"/>
                </a:moveTo>
                <a:lnTo>
                  <a:pt x="13101633" y="2510137"/>
                </a:lnTo>
                <a:lnTo>
                  <a:pt x="13101633" y="0"/>
                </a:lnTo>
                <a:lnTo>
                  <a:pt x="0" y="0"/>
                </a:lnTo>
                <a:lnTo>
                  <a:pt x="0" y="2510137"/>
                </a:lnTo>
                <a:close/>
              </a:path>
            </a:pathLst>
          </a:custGeom>
          <a:blipFill>
            <a:blip r:embed="rId3">
              <a:extLst>
                <a:ext uri="{96DAC541-7B7A-43D3-8B79-37D633B846F1}">
                  <asvg:svgBlip xmlns:asvg="http://schemas.microsoft.com/office/drawing/2016/SVG/main" r:embed="rId4"/>
                </a:ext>
              </a:extLst>
            </a:blip>
            <a:stretch>
              <a:fillRect l="0" t="-28766" r="0" b="-28766"/>
            </a:stretch>
          </a:blipFill>
        </p:spPr>
      </p:sp>
      <p:grpSp>
        <p:nvGrpSpPr>
          <p:cNvPr name="Group 5" id="5"/>
          <p:cNvGrpSpPr/>
          <p:nvPr/>
        </p:nvGrpSpPr>
        <p:grpSpPr>
          <a:xfrm rot="0">
            <a:off x="935774" y="9008386"/>
            <a:ext cx="2011572" cy="804629"/>
            <a:chOff x="0" y="0"/>
            <a:chExt cx="2682097" cy="1072839"/>
          </a:xfrm>
        </p:grpSpPr>
        <p:sp>
          <p:nvSpPr>
            <p:cNvPr name="Freeform 6" id="6"/>
            <p:cNvSpPr/>
            <p:nvPr/>
          </p:nvSpPr>
          <p:spPr>
            <a:xfrm flipH="false" flipV="false" rot="0">
              <a:off x="0" y="0"/>
              <a:ext cx="2682097" cy="1072839"/>
            </a:xfrm>
            <a:custGeom>
              <a:avLst/>
              <a:gdLst/>
              <a:ahLst/>
              <a:cxnLst/>
              <a:rect r="r" b="b" t="t" l="l"/>
              <a:pathLst>
                <a:path h="1072839" w="2682097">
                  <a:moveTo>
                    <a:pt x="0" y="0"/>
                  </a:moveTo>
                  <a:lnTo>
                    <a:pt x="2682097" y="0"/>
                  </a:lnTo>
                  <a:lnTo>
                    <a:pt x="2682097" y="1072839"/>
                  </a:lnTo>
                  <a:lnTo>
                    <a:pt x="0" y="1072839"/>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7" id="7"/>
            <p:cNvSpPr txBox="true"/>
            <p:nvPr/>
          </p:nvSpPr>
          <p:spPr>
            <a:xfrm rot="0">
              <a:off x="300689" y="208187"/>
              <a:ext cx="2080719" cy="687070"/>
            </a:xfrm>
            <a:prstGeom prst="rect">
              <a:avLst/>
            </a:prstGeom>
          </p:spPr>
          <p:txBody>
            <a:bodyPr anchor="t" rtlCol="false" tIns="0" lIns="0" bIns="0" rIns="0">
              <a:spAutoFit/>
            </a:bodyPr>
            <a:lstStyle/>
            <a:p>
              <a:pPr algn="ctr">
                <a:lnSpc>
                  <a:spcPts val="4409"/>
                </a:lnSpc>
              </a:pPr>
              <a:r>
                <a:rPr lang="en-US" sz="3150">
                  <a:solidFill>
                    <a:srgbClr val="FFFFFF"/>
                  </a:solidFill>
                  <a:latin typeface="Abril Fatface"/>
                  <a:ea typeface="Abril Fatface"/>
                  <a:cs typeface="Abril Fatface"/>
                  <a:sym typeface="Abril Fatface"/>
                </a:rPr>
                <a:t>9.a</a:t>
              </a:r>
            </a:p>
          </p:txBody>
        </p:sp>
      </p:grpSp>
      <p:sp>
        <p:nvSpPr>
          <p:cNvPr name="Freeform 8" id="8"/>
          <p:cNvSpPr/>
          <p:nvPr/>
        </p:nvSpPr>
        <p:spPr>
          <a:xfrm flipH="false" flipV="false" rot="0">
            <a:off x="5194871" y="3716864"/>
            <a:ext cx="8301777" cy="5541436"/>
          </a:xfrm>
          <a:custGeom>
            <a:avLst/>
            <a:gdLst/>
            <a:ahLst/>
            <a:cxnLst/>
            <a:rect r="r" b="b" t="t" l="l"/>
            <a:pathLst>
              <a:path h="5541436" w="8301777">
                <a:moveTo>
                  <a:pt x="0" y="0"/>
                </a:moveTo>
                <a:lnTo>
                  <a:pt x="8301777" y="0"/>
                </a:lnTo>
                <a:lnTo>
                  <a:pt x="8301777" y="5541436"/>
                </a:lnTo>
                <a:lnTo>
                  <a:pt x="0" y="5541436"/>
                </a:lnTo>
                <a:lnTo>
                  <a:pt x="0" y="0"/>
                </a:lnTo>
                <a:close/>
              </a:path>
            </a:pathLst>
          </a:custGeom>
          <a:blipFill>
            <a:blip r:embed="rId7"/>
            <a:stretch>
              <a:fillRect l="0" t="0" r="0" b="0"/>
            </a:stretch>
          </a:blipFill>
        </p:spPr>
      </p:sp>
      <p:sp>
        <p:nvSpPr>
          <p:cNvPr name="Freeform 9" id="9"/>
          <p:cNvSpPr/>
          <p:nvPr/>
        </p:nvSpPr>
        <p:spPr>
          <a:xfrm flipH="false" flipV="false" rot="0">
            <a:off x="10519453" y="5886591"/>
            <a:ext cx="2363698" cy="2363698"/>
          </a:xfrm>
          <a:custGeom>
            <a:avLst/>
            <a:gdLst/>
            <a:ahLst/>
            <a:cxnLst/>
            <a:rect r="r" b="b" t="t" l="l"/>
            <a:pathLst>
              <a:path h="2363698" w="2363698">
                <a:moveTo>
                  <a:pt x="0" y="0"/>
                </a:moveTo>
                <a:lnTo>
                  <a:pt x="2363698" y="0"/>
                </a:lnTo>
                <a:lnTo>
                  <a:pt x="2363698" y="2363698"/>
                </a:lnTo>
                <a:lnTo>
                  <a:pt x="0" y="2363698"/>
                </a:lnTo>
                <a:lnTo>
                  <a:pt x="0" y="0"/>
                </a:lnTo>
                <a:close/>
              </a:path>
            </a:pathLst>
          </a:custGeom>
          <a:blipFill>
            <a:blip r:embed="rId8"/>
            <a:stretch>
              <a:fillRect l="0" t="0" r="0" b="0"/>
            </a:stretch>
          </a:blipFill>
        </p:spPr>
      </p:sp>
      <p:sp>
        <p:nvSpPr>
          <p:cNvPr name="TextBox 10" id="10"/>
          <p:cNvSpPr txBox="true"/>
          <p:nvPr/>
        </p:nvSpPr>
        <p:spPr>
          <a:xfrm rot="0">
            <a:off x="4083950" y="1145744"/>
            <a:ext cx="11050029" cy="1637607"/>
          </a:xfrm>
          <a:prstGeom prst="rect">
            <a:avLst/>
          </a:prstGeom>
        </p:spPr>
        <p:txBody>
          <a:bodyPr anchor="t" rtlCol="false" tIns="0" lIns="0" bIns="0" rIns="0">
            <a:spAutoFit/>
          </a:bodyPr>
          <a:lstStyle/>
          <a:p>
            <a:pPr algn="ctr">
              <a:lnSpc>
                <a:spcPts val="6249"/>
              </a:lnSpc>
            </a:pPr>
            <a:r>
              <a:rPr lang="en-US" sz="6578">
                <a:solidFill>
                  <a:srgbClr val="000000"/>
                </a:solidFill>
                <a:latin typeface="More Sugar"/>
                <a:ea typeface="More Sugar"/>
                <a:cs typeface="More Sugar"/>
                <a:sym typeface="More Sugar"/>
              </a:rPr>
              <a:t>You can have an STI without showing any symptoms.</a:t>
            </a:r>
          </a:p>
        </p:txBody>
      </p:sp>
      <p:sp>
        <p:nvSpPr>
          <p:cNvPr name="Freeform 11" id="11"/>
          <p:cNvSpPr/>
          <p:nvPr/>
        </p:nvSpPr>
        <p:spPr>
          <a:xfrm flipH="false" flipV="false" rot="0">
            <a:off x="3396901" y="7710435"/>
            <a:ext cx="7122552" cy="2266267"/>
          </a:xfrm>
          <a:custGeom>
            <a:avLst/>
            <a:gdLst/>
            <a:ahLst/>
            <a:cxnLst/>
            <a:rect r="r" b="b" t="t" l="l"/>
            <a:pathLst>
              <a:path h="2266267" w="7122552">
                <a:moveTo>
                  <a:pt x="0" y="0"/>
                </a:moveTo>
                <a:lnTo>
                  <a:pt x="7122552" y="0"/>
                </a:lnTo>
                <a:lnTo>
                  <a:pt x="7122552" y="2266266"/>
                </a:lnTo>
                <a:lnTo>
                  <a:pt x="0" y="2266266"/>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grpSp>
        <p:nvGrpSpPr>
          <p:cNvPr name="Group 12" id="12"/>
          <p:cNvGrpSpPr/>
          <p:nvPr/>
        </p:nvGrpSpPr>
        <p:grpSpPr>
          <a:xfrm rot="0">
            <a:off x="15894132" y="8398693"/>
            <a:ext cx="1665617" cy="1460539"/>
            <a:chOff x="0" y="0"/>
            <a:chExt cx="2220823" cy="1947385"/>
          </a:xfrm>
        </p:grpSpPr>
        <p:grpSp>
          <p:nvGrpSpPr>
            <p:cNvPr name="Group 13" id="13"/>
            <p:cNvGrpSpPr/>
            <p:nvPr/>
          </p:nvGrpSpPr>
          <p:grpSpPr>
            <a:xfrm rot="108451">
              <a:off x="6125" y="538063"/>
              <a:ext cx="2208574" cy="423203"/>
              <a:chOff x="0" y="0"/>
              <a:chExt cx="2302677" cy="441235"/>
            </a:xfrm>
          </p:grpSpPr>
          <p:sp>
            <p:nvSpPr>
              <p:cNvPr name="Freeform 14" id="14"/>
              <p:cNvSpPr/>
              <p:nvPr/>
            </p:nvSpPr>
            <p:spPr>
              <a:xfrm flipH="false" flipV="false" rot="0">
                <a:off x="0" y="0"/>
                <a:ext cx="2302677" cy="441235"/>
              </a:xfrm>
              <a:custGeom>
                <a:avLst/>
                <a:gdLst/>
                <a:ahLst/>
                <a:cxnLst/>
                <a:rect r="r" b="b" t="t" l="l"/>
                <a:pathLst>
                  <a:path h="441235" w="2302677">
                    <a:moveTo>
                      <a:pt x="0" y="0"/>
                    </a:moveTo>
                    <a:lnTo>
                      <a:pt x="2302677" y="0"/>
                    </a:lnTo>
                    <a:lnTo>
                      <a:pt x="2302677" y="441235"/>
                    </a:lnTo>
                    <a:lnTo>
                      <a:pt x="0" y="441235"/>
                    </a:lnTo>
                    <a:close/>
                  </a:path>
                </a:pathLst>
              </a:custGeom>
              <a:solidFill>
                <a:srgbClr val="FADCD6"/>
              </a:solidFill>
            </p:spPr>
          </p:sp>
        </p:grpSp>
        <p:sp>
          <p:nvSpPr>
            <p:cNvPr name="TextBox 15" id="15"/>
            <p:cNvSpPr txBox="true"/>
            <p:nvPr/>
          </p:nvSpPr>
          <p:spPr>
            <a:xfrm rot="108451">
              <a:off x="126904" y="551734"/>
              <a:ext cx="1881231" cy="698137"/>
            </a:xfrm>
            <a:prstGeom prst="rect">
              <a:avLst/>
            </a:prstGeom>
          </p:spPr>
          <p:txBody>
            <a:bodyPr anchor="t" rtlCol="false" tIns="0" lIns="0" bIns="0" rIns="0">
              <a:spAutoFit/>
            </a:bodyPr>
            <a:lstStyle/>
            <a:p>
              <a:pPr algn="ctr" marL="0" indent="0" lvl="0">
                <a:lnSpc>
                  <a:spcPts val="1989"/>
                </a:lnSpc>
                <a:spcBef>
                  <a:spcPct val="0"/>
                </a:spcBef>
              </a:pPr>
              <a:r>
                <a:rPr lang="en-US" sz="2138">
                  <a:solidFill>
                    <a:srgbClr val="000000"/>
                  </a:solidFill>
                  <a:latin typeface="DM Serif Display"/>
                  <a:ea typeface="DM Serif Display"/>
                  <a:cs typeface="DM Serif Display"/>
                  <a:sym typeface="DM Serif Display"/>
                </a:rPr>
                <a:t>therapeutic </a:t>
              </a:r>
            </a:p>
          </p:txBody>
        </p:sp>
        <p:grpSp>
          <p:nvGrpSpPr>
            <p:cNvPr name="Group 16" id="16"/>
            <p:cNvGrpSpPr/>
            <p:nvPr/>
          </p:nvGrpSpPr>
          <p:grpSpPr>
            <a:xfrm rot="-285420">
              <a:off x="163136" y="42655"/>
              <a:ext cx="883327" cy="446132"/>
              <a:chOff x="0" y="0"/>
              <a:chExt cx="1120564" cy="565951"/>
            </a:xfrm>
          </p:grpSpPr>
          <p:sp>
            <p:nvSpPr>
              <p:cNvPr name="Freeform 17" id="17"/>
              <p:cNvSpPr/>
              <p:nvPr/>
            </p:nvSpPr>
            <p:spPr>
              <a:xfrm flipH="false" flipV="false" rot="0">
                <a:off x="0" y="0"/>
                <a:ext cx="1120564" cy="565951"/>
              </a:xfrm>
              <a:custGeom>
                <a:avLst/>
                <a:gdLst/>
                <a:ahLst/>
                <a:cxnLst/>
                <a:rect r="r" b="b" t="t" l="l"/>
                <a:pathLst>
                  <a:path h="565951" w="1120564">
                    <a:moveTo>
                      <a:pt x="0" y="0"/>
                    </a:moveTo>
                    <a:lnTo>
                      <a:pt x="1120564" y="0"/>
                    </a:lnTo>
                    <a:lnTo>
                      <a:pt x="1120564" y="565951"/>
                    </a:lnTo>
                    <a:lnTo>
                      <a:pt x="0" y="565951"/>
                    </a:lnTo>
                    <a:close/>
                  </a:path>
                </a:pathLst>
              </a:custGeom>
              <a:solidFill>
                <a:srgbClr val="D5E1CA"/>
              </a:solidFill>
            </p:spPr>
          </p:sp>
        </p:grpSp>
        <p:sp>
          <p:nvSpPr>
            <p:cNvPr name="TextBox 18" id="18"/>
            <p:cNvSpPr txBox="true"/>
            <p:nvPr/>
          </p:nvSpPr>
          <p:spPr>
            <a:xfrm rot="-286348">
              <a:off x="323851" y="80565"/>
              <a:ext cx="583700" cy="385575"/>
            </a:xfrm>
            <a:prstGeom prst="rect">
              <a:avLst/>
            </a:prstGeom>
          </p:spPr>
          <p:txBody>
            <a:bodyPr anchor="t" rtlCol="false" tIns="0" lIns="0" bIns="0" rIns="0">
              <a:spAutoFit/>
            </a:bodyPr>
            <a:lstStyle/>
            <a:p>
              <a:pPr algn="ctr" marL="0" indent="0" lvl="0">
                <a:lnSpc>
                  <a:spcPts val="2033"/>
                </a:lnSpc>
                <a:spcBef>
                  <a:spcPct val="0"/>
                </a:spcBef>
              </a:pPr>
              <a:r>
                <a:rPr lang="en-US" sz="2186">
                  <a:solidFill>
                    <a:srgbClr val="000000"/>
                  </a:solidFill>
                  <a:latin typeface="DM Serif Display"/>
                  <a:ea typeface="DM Serif Display"/>
                  <a:cs typeface="DM Serif Display"/>
                  <a:sym typeface="DM Serif Display"/>
                </a:rPr>
                <a:t>the</a:t>
              </a:r>
            </a:p>
          </p:txBody>
        </p:sp>
        <p:grpSp>
          <p:nvGrpSpPr>
            <p:cNvPr name="Group 19" id="19"/>
            <p:cNvGrpSpPr/>
            <p:nvPr/>
          </p:nvGrpSpPr>
          <p:grpSpPr>
            <a:xfrm rot="-382902">
              <a:off x="249711" y="992281"/>
              <a:ext cx="1835675" cy="423203"/>
              <a:chOff x="0" y="0"/>
              <a:chExt cx="1913890" cy="441235"/>
            </a:xfrm>
          </p:grpSpPr>
          <p:sp>
            <p:nvSpPr>
              <p:cNvPr name="Freeform 20" id="20"/>
              <p:cNvSpPr/>
              <p:nvPr/>
            </p:nvSpPr>
            <p:spPr>
              <a:xfrm flipH="false" flipV="false" rot="0">
                <a:off x="0" y="0"/>
                <a:ext cx="1913890" cy="441235"/>
              </a:xfrm>
              <a:custGeom>
                <a:avLst/>
                <a:gdLst/>
                <a:ahLst/>
                <a:cxnLst/>
                <a:rect r="r" b="b" t="t" l="l"/>
                <a:pathLst>
                  <a:path h="441235" w="1913890">
                    <a:moveTo>
                      <a:pt x="0" y="0"/>
                    </a:moveTo>
                    <a:lnTo>
                      <a:pt x="1913890" y="0"/>
                    </a:lnTo>
                    <a:lnTo>
                      <a:pt x="1913890" y="441235"/>
                    </a:lnTo>
                    <a:lnTo>
                      <a:pt x="0" y="441235"/>
                    </a:lnTo>
                    <a:close/>
                  </a:path>
                </a:pathLst>
              </a:custGeom>
              <a:solidFill>
                <a:srgbClr val="FFFCDE"/>
              </a:solidFill>
            </p:spPr>
          </p:sp>
        </p:grpSp>
        <p:sp>
          <p:nvSpPr>
            <p:cNvPr name="TextBox 21" id="21"/>
            <p:cNvSpPr txBox="true"/>
            <p:nvPr/>
          </p:nvSpPr>
          <p:spPr>
            <a:xfrm rot="-358263">
              <a:off x="336817" y="1018073"/>
              <a:ext cx="1664334" cy="383813"/>
            </a:xfrm>
            <a:prstGeom prst="rect">
              <a:avLst/>
            </a:prstGeom>
          </p:spPr>
          <p:txBody>
            <a:bodyPr anchor="t" rtlCol="false" tIns="0" lIns="0" bIns="0" rIns="0">
              <a:spAutoFit/>
            </a:bodyPr>
            <a:lstStyle/>
            <a:p>
              <a:pPr algn="ctr" marL="0" indent="0" lvl="0">
                <a:lnSpc>
                  <a:spcPts val="2033"/>
                </a:lnSpc>
                <a:spcBef>
                  <a:spcPct val="0"/>
                </a:spcBef>
              </a:pPr>
              <a:r>
                <a:rPr lang="en-US" sz="2186">
                  <a:solidFill>
                    <a:srgbClr val="000000"/>
                  </a:solidFill>
                  <a:latin typeface="DM Serif Display"/>
                  <a:ea typeface="DM Serif Display"/>
                  <a:cs typeface="DM Serif Display"/>
                  <a:sym typeface="DM Serif Display"/>
                </a:rPr>
                <a:t>resource </a:t>
              </a:r>
            </a:p>
          </p:txBody>
        </p:sp>
        <p:grpSp>
          <p:nvGrpSpPr>
            <p:cNvPr name="Group 22" id="22"/>
            <p:cNvGrpSpPr/>
            <p:nvPr/>
          </p:nvGrpSpPr>
          <p:grpSpPr>
            <a:xfrm rot="94114">
              <a:off x="110132" y="1478380"/>
              <a:ext cx="1677255" cy="446132"/>
              <a:chOff x="0" y="0"/>
              <a:chExt cx="2127719" cy="565951"/>
            </a:xfrm>
          </p:grpSpPr>
          <p:sp>
            <p:nvSpPr>
              <p:cNvPr name="Freeform 23" id="23"/>
              <p:cNvSpPr/>
              <p:nvPr/>
            </p:nvSpPr>
            <p:spPr>
              <a:xfrm flipH="false" flipV="false" rot="0">
                <a:off x="0" y="0"/>
                <a:ext cx="2127719" cy="565951"/>
              </a:xfrm>
              <a:custGeom>
                <a:avLst/>
                <a:gdLst/>
                <a:ahLst/>
                <a:cxnLst/>
                <a:rect r="r" b="b" t="t" l="l"/>
                <a:pathLst>
                  <a:path h="565951" w="2127719">
                    <a:moveTo>
                      <a:pt x="0" y="0"/>
                    </a:moveTo>
                    <a:lnTo>
                      <a:pt x="2127719" y="0"/>
                    </a:lnTo>
                    <a:lnTo>
                      <a:pt x="2127719" y="565951"/>
                    </a:lnTo>
                    <a:lnTo>
                      <a:pt x="0" y="565951"/>
                    </a:lnTo>
                    <a:close/>
                  </a:path>
                </a:pathLst>
              </a:custGeom>
              <a:solidFill>
                <a:srgbClr val="CCC6C6"/>
              </a:solidFill>
            </p:spPr>
          </p:sp>
        </p:grpSp>
        <p:sp>
          <p:nvSpPr>
            <p:cNvPr name="TextBox 24" id="24"/>
            <p:cNvSpPr txBox="true"/>
            <p:nvPr/>
          </p:nvSpPr>
          <p:spPr>
            <a:xfrm rot="75200">
              <a:off x="40067" y="1414205"/>
              <a:ext cx="1748890" cy="481388"/>
            </a:xfrm>
            <a:prstGeom prst="rect">
              <a:avLst/>
            </a:prstGeom>
          </p:spPr>
          <p:txBody>
            <a:bodyPr anchor="t" rtlCol="false" tIns="0" lIns="0" bIns="0" rIns="0">
              <a:spAutoFit/>
            </a:bodyPr>
            <a:lstStyle/>
            <a:p>
              <a:pPr algn="ctr">
                <a:lnSpc>
                  <a:spcPts val="3061"/>
                </a:lnSpc>
                <a:spcBef>
                  <a:spcPct val="0"/>
                </a:spcBef>
              </a:pPr>
              <a:r>
                <a:rPr lang="en-US" sz="2186">
                  <a:solidFill>
                    <a:srgbClr val="000000"/>
                  </a:solidFill>
                  <a:latin typeface="DM Serif Display"/>
                  <a:ea typeface="DM Serif Display"/>
                  <a:cs typeface="DM Serif Display"/>
                  <a:sym typeface="DM Serif Display"/>
                </a:rPr>
                <a:t>platform</a:t>
              </a:r>
            </a:p>
          </p:txBody>
        </p:sp>
      </p:gr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2" r="0" b="-9222"/>
            </a:stretch>
          </a:blipFill>
        </p:spPr>
      </p:sp>
      <p:sp>
        <p:nvSpPr>
          <p:cNvPr name="Freeform 3" id="3"/>
          <p:cNvSpPr/>
          <p:nvPr/>
        </p:nvSpPr>
        <p:spPr>
          <a:xfrm flipH="false" flipV="false" rot="-156245">
            <a:off x="1256717" y="3996410"/>
            <a:ext cx="16392696" cy="3844832"/>
          </a:xfrm>
          <a:custGeom>
            <a:avLst/>
            <a:gdLst/>
            <a:ahLst/>
            <a:cxnLst/>
            <a:rect r="r" b="b" t="t" l="l"/>
            <a:pathLst>
              <a:path h="3844832" w="16392696">
                <a:moveTo>
                  <a:pt x="0" y="0"/>
                </a:moveTo>
                <a:lnTo>
                  <a:pt x="16392696" y="0"/>
                </a:lnTo>
                <a:lnTo>
                  <a:pt x="16392696" y="3844832"/>
                </a:lnTo>
                <a:lnTo>
                  <a:pt x="0" y="3844832"/>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156245">
            <a:off x="1104317" y="2377115"/>
            <a:ext cx="16392696" cy="3844832"/>
          </a:xfrm>
          <a:custGeom>
            <a:avLst/>
            <a:gdLst/>
            <a:ahLst/>
            <a:cxnLst/>
            <a:rect r="r" b="b" t="t" l="l"/>
            <a:pathLst>
              <a:path h="3844832" w="16392696">
                <a:moveTo>
                  <a:pt x="0" y="0"/>
                </a:moveTo>
                <a:lnTo>
                  <a:pt x="16392696" y="0"/>
                </a:lnTo>
                <a:lnTo>
                  <a:pt x="16392696" y="3844832"/>
                </a:lnTo>
                <a:lnTo>
                  <a:pt x="0" y="3844832"/>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5" id="5"/>
          <p:cNvSpPr txBox="true"/>
          <p:nvPr/>
        </p:nvSpPr>
        <p:spPr>
          <a:xfrm rot="-234792">
            <a:off x="2556138" y="3137501"/>
            <a:ext cx="14029117" cy="3507464"/>
          </a:xfrm>
          <a:prstGeom prst="rect">
            <a:avLst/>
          </a:prstGeom>
        </p:spPr>
        <p:txBody>
          <a:bodyPr anchor="t" rtlCol="false" tIns="0" lIns="0" bIns="0" rIns="0">
            <a:spAutoFit/>
          </a:bodyPr>
          <a:lstStyle/>
          <a:p>
            <a:pPr algn="ctr">
              <a:lnSpc>
                <a:spcPts val="9325"/>
              </a:lnSpc>
            </a:pPr>
            <a:r>
              <a:rPr lang="en-US" sz="6660">
                <a:solidFill>
                  <a:srgbClr val="000000"/>
                </a:solidFill>
                <a:latin typeface="More Sugar"/>
                <a:ea typeface="More Sugar"/>
                <a:cs typeface="More Sugar"/>
                <a:sym typeface="More Sugar"/>
              </a:rPr>
              <a:t>SEXUALLY TRANSMITTED INFECTIONS (STI): TRUE OR FALSE, MYTH BUSTERS </a:t>
            </a:r>
          </a:p>
        </p:txBody>
      </p:sp>
      <p:sp>
        <p:nvSpPr>
          <p:cNvPr name="Freeform 6" id="6"/>
          <p:cNvSpPr/>
          <p:nvPr/>
        </p:nvSpPr>
        <p:spPr>
          <a:xfrm flipH="false" flipV="false" rot="0">
            <a:off x="15058395" y="4541697"/>
            <a:ext cx="3260380" cy="4425361"/>
          </a:xfrm>
          <a:custGeom>
            <a:avLst/>
            <a:gdLst/>
            <a:ahLst/>
            <a:cxnLst/>
            <a:rect r="r" b="b" t="t" l="l"/>
            <a:pathLst>
              <a:path h="4425361" w="3260380">
                <a:moveTo>
                  <a:pt x="0" y="0"/>
                </a:moveTo>
                <a:lnTo>
                  <a:pt x="3260380" y="0"/>
                </a:lnTo>
                <a:lnTo>
                  <a:pt x="3260380" y="4425360"/>
                </a:lnTo>
                <a:lnTo>
                  <a:pt x="0" y="4425360"/>
                </a:lnTo>
                <a:lnTo>
                  <a:pt x="0" y="0"/>
                </a:lnTo>
                <a:close/>
              </a:path>
            </a:pathLst>
          </a:custGeom>
          <a:blipFill>
            <a:blip r:embed="rId5">
              <a:extLst>
                <a:ext uri="{96DAC541-7B7A-43D3-8B79-37D633B846F1}">
                  <asvg:svgBlip xmlns:asvg="http://schemas.microsoft.com/office/drawing/2016/SVG/main" r:embed="rId6"/>
                </a:ext>
              </a:extLst>
            </a:blip>
            <a:stretch>
              <a:fillRect l="0" t="-3471" r="-60256" b="0"/>
            </a:stretch>
          </a:blipFill>
        </p:spPr>
      </p:sp>
      <p:sp>
        <p:nvSpPr>
          <p:cNvPr name="Freeform 7" id="7"/>
          <p:cNvSpPr/>
          <p:nvPr/>
        </p:nvSpPr>
        <p:spPr>
          <a:xfrm flipH="false" flipV="false" rot="-1441925">
            <a:off x="460025" y="1079362"/>
            <a:ext cx="3194772" cy="2939190"/>
          </a:xfrm>
          <a:custGeom>
            <a:avLst/>
            <a:gdLst/>
            <a:ahLst/>
            <a:cxnLst/>
            <a:rect r="r" b="b" t="t" l="l"/>
            <a:pathLst>
              <a:path h="2939190" w="3194772">
                <a:moveTo>
                  <a:pt x="0" y="0"/>
                </a:moveTo>
                <a:lnTo>
                  <a:pt x="3194772" y="0"/>
                </a:lnTo>
                <a:lnTo>
                  <a:pt x="3194772" y="2939190"/>
                </a:lnTo>
                <a:lnTo>
                  <a:pt x="0" y="2939190"/>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grpSp>
        <p:nvGrpSpPr>
          <p:cNvPr name="Group 8" id="8"/>
          <p:cNvGrpSpPr/>
          <p:nvPr/>
        </p:nvGrpSpPr>
        <p:grpSpPr>
          <a:xfrm rot="0">
            <a:off x="16297947" y="8415314"/>
            <a:ext cx="1702200" cy="1492617"/>
            <a:chOff x="0" y="0"/>
            <a:chExt cx="2269601" cy="1990156"/>
          </a:xfrm>
        </p:grpSpPr>
        <p:grpSp>
          <p:nvGrpSpPr>
            <p:cNvPr name="Group 9" id="9"/>
            <p:cNvGrpSpPr/>
            <p:nvPr/>
          </p:nvGrpSpPr>
          <p:grpSpPr>
            <a:xfrm rot="108451">
              <a:off x="6259" y="549881"/>
              <a:ext cx="2257082" cy="432498"/>
              <a:chOff x="0" y="0"/>
              <a:chExt cx="2302677" cy="441235"/>
            </a:xfrm>
          </p:grpSpPr>
          <p:sp>
            <p:nvSpPr>
              <p:cNvPr name="Freeform 10" id="10"/>
              <p:cNvSpPr/>
              <p:nvPr/>
            </p:nvSpPr>
            <p:spPr>
              <a:xfrm flipH="false" flipV="false" rot="0">
                <a:off x="0" y="0"/>
                <a:ext cx="2302677" cy="441235"/>
              </a:xfrm>
              <a:custGeom>
                <a:avLst/>
                <a:gdLst/>
                <a:ahLst/>
                <a:cxnLst/>
                <a:rect r="r" b="b" t="t" l="l"/>
                <a:pathLst>
                  <a:path h="441235" w="2302677">
                    <a:moveTo>
                      <a:pt x="0" y="0"/>
                    </a:moveTo>
                    <a:lnTo>
                      <a:pt x="2302677" y="0"/>
                    </a:lnTo>
                    <a:lnTo>
                      <a:pt x="2302677" y="441235"/>
                    </a:lnTo>
                    <a:lnTo>
                      <a:pt x="0" y="441235"/>
                    </a:lnTo>
                    <a:close/>
                  </a:path>
                </a:pathLst>
              </a:custGeom>
              <a:solidFill>
                <a:srgbClr val="FADCD6"/>
              </a:solidFill>
            </p:spPr>
          </p:sp>
        </p:grpSp>
        <p:sp>
          <p:nvSpPr>
            <p:cNvPr name="TextBox 11" id="11"/>
            <p:cNvSpPr txBox="true"/>
            <p:nvPr/>
          </p:nvSpPr>
          <p:spPr>
            <a:xfrm rot="108451">
              <a:off x="129865" y="552866"/>
              <a:ext cx="1922549" cy="724460"/>
            </a:xfrm>
            <a:prstGeom prst="rect">
              <a:avLst/>
            </a:prstGeom>
          </p:spPr>
          <p:txBody>
            <a:bodyPr anchor="t" rtlCol="false" tIns="0" lIns="0" bIns="0" rIns="0">
              <a:spAutoFit/>
            </a:bodyPr>
            <a:lstStyle/>
            <a:p>
              <a:pPr algn="ctr" marL="0" indent="0" lvl="0">
                <a:lnSpc>
                  <a:spcPts val="2032"/>
                </a:lnSpc>
                <a:spcBef>
                  <a:spcPct val="0"/>
                </a:spcBef>
              </a:pPr>
              <a:r>
                <a:rPr lang="en-US" sz="2185">
                  <a:solidFill>
                    <a:srgbClr val="000000"/>
                  </a:solidFill>
                  <a:latin typeface="DM Serif Display"/>
                  <a:ea typeface="DM Serif Display"/>
                  <a:cs typeface="DM Serif Display"/>
                  <a:sym typeface="DM Serif Display"/>
                </a:rPr>
                <a:t>therapeutic </a:t>
              </a:r>
            </a:p>
          </p:txBody>
        </p:sp>
        <p:grpSp>
          <p:nvGrpSpPr>
            <p:cNvPr name="Group 12" id="12"/>
            <p:cNvGrpSpPr/>
            <p:nvPr/>
          </p:nvGrpSpPr>
          <p:grpSpPr>
            <a:xfrm rot="-285420">
              <a:off x="166719" y="43591"/>
              <a:ext cx="902728" cy="455931"/>
              <a:chOff x="0" y="0"/>
              <a:chExt cx="1120564" cy="565951"/>
            </a:xfrm>
          </p:grpSpPr>
          <p:sp>
            <p:nvSpPr>
              <p:cNvPr name="Freeform 13" id="13"/>
              <p:cNvSpPr/>
              <p:nvPr/>
            </p:nvSpPr>
            <p:spPr>
              <a:xfrm flipH="false" flipV="false" rot="0">
                <a:off x="0" y="0"/>
                <a:ext cx="1120564" cy="565951"/>
              </a:xfrm>
              <a:custGeom>
                <a:avLst/>
                <a:gdLst/>
                <a:ahLst/>
                <a:cxnLst/>
                <a:rect r="r" b="b" t="t" l="l"/>
                <a:pathLst>
                  <a:path h="565951" w="1120564">
                    <a:moveTo>
                      <a:pt x="0" y="0"/>
                    </a:moveTo>
                    <a:lnTo>
                      <a:pt x="1120564" y="0"/>
                    </a:lnTo>
                    <a:lnTo>
                      <a:pt x="1120564" y="565951"/>
                    </a:lnTo>
                    <a:lnTo>
                      <a:pt x="0" y="565951"/>
                    </a:lnTo>
                    <a:close/>
                  </a:path>
                </a:pathLst>
              </a:custGeom>
              <a:solidFill>
                <a:srgbClr val="D5E1CA"/>
              </a:solidFill>
            </p:spPr>
          </p:sp>
        </p:grpSp>
        <p:sp>
          <p:nvSpPr>
            <p:cNvPr name="TextBox 14" id="14"/>
            <p:cNvSpPr txBox="true"/>
            <p:nvPr/>
          </p:nvSpPr>
          <p:spPr>
            <a:xfrm rot="-286348">
              <a:off x="331309" y="90590"/>
              <a:ext cx="596520" cy="385773"/>
            </a:xfrm>
            <a:prstGeom prst="rect">
              <a:avLst/>
            </a:prstGeom>
          </p:spPr>
          <p:txBody>
            <a:bodyPr anchor="t" rtlCol="false" tIns="0" lIns="0" bIns="0" rIns="0">
              <a:spAutoFit/>
            </a:bodyPr>
            <a:lstStyle/>
            <a:p>
              <a:pPr algn="ctr" marL="0" indent="0" lvl="0">
                <a:lnSpc>
                  <a:spcPts val="2078"/>
                </a:lnSpc>
                <a:spcBef>
                  <a:spcPct val="0"/>
                </a:spcBef>
              </a:pPr>
              <a:r>
                <a:rPr lang="en-US" sz="2234">
                  <a:solidFill>
                    <a:srgbClr val="000000"/>
                  </a:solidFill>
                  <a:latin typeface="DM Serif Display"/>
                  <a:ea typeface="DM Serif Display"/>
                  <a:cs typeface="DM Serif Display"/>
                  <a:sym typeface="DM Serif Display"/>
                </a:rPr>
                <a:t>the</a:t>
              </a:r>
            </a:p>
          </p:txBody>
        </p:sp>
        <p:grpSp>
          <p:nvGrpSpPr>
            <p:cNvPr name="Group 15" id="15"/>
            <p:cNvGrpSpPr/>
            <p:nvPr/>
          </p:nvGrpSpPr>
          <p:grpSpPr>
            <a:xfrm rot="-382902">
              <a:off x="255196" y="1014076"/>
              <a:ext cx="1875993" cy="432498"/>
              <a:chOff x="0" y="0"/>
              <a:chExt cx="1913890" cy="441235"/>
            </a:xfrm>
          </p:grpSpPr>
          <p:sp>
            <p:nvSpPr>
              <p:cNvPr name="Freeform 16" id="16"/>
              <p:cNvSpPr/>
              <p:nvPr/>
            </p:nvSpPr>
            <p:spPr>
              <a:xfrm flipH="false" flipV="false" rot="0">
                <a:off x="0" y="0"/>
                <a:ext cx="1913890" cy="441235"/>
              </a:xfrm>
              <a:custGeom>
                <a:avLst/>
                <a:gdLst/>
                <a:ahLst/>
                <a:cxnLst/>
                <a:rect r="r" b="b" t="t" l="l"/>
                <a:pathLst>
                  <a:path h="441235" w="1913890">
                    <a:moveTo>
                      <a:pt x="0" y="0"/>
                    </a:moveTo>
                    <a:lnTo>
                      <a:pt x="1913890" y="0"/>
                    </a:lnTo>
                    <a:lnTo>
                      <a:pt x="1913890" y="441235"/>
                    </a:lnTo>
                    <a:lnTo>
                      <a:pt x="0" y="441235"/>
                    </a:lnTo>
                    <a:close/>
                  </a:path>
                </a:pathLst>
              </a:custGeom>
              <a:solidFill>
                <a:srgbClr val="FFFCDE"/>
              </a:solidFill>
            </p:spPr>
          </p:sp>
        </p:grpSp>
        <p:sp>
          <p:nvSpPr>
            <p:cNvPr name="TextBox 17" id="17"/>
            <p:cNvSpPr txBox="true"/>
            <p:nvPr/>
          </p:nvSpPr>
          <p:spPr>
            <a:xfrm rot="-358263">
              <a:off x="344645" y="1048680"/>
              <a:ext cx="1700888" cy="383973"/>
            </a:xfrm>
            <a:prstGeom prst="rect">
              <a:avLst/>
            </a:prstGeom>
          </p:spPr>
          <p:txBody>
            <a:bodyPr anchor="t" rtlCol="false" tIns="0" lIns="0" bIns="0" rIns="0">
              <a:spAutoFit/>
            </a:bodyPr>
            <a:lstStyle/>
            <a:p>
              <a:pPr algn="ctr" marL="0" indent="0" lvl="0">
                <a:lnSpc>
                  <a:spcPts val="2078"/>
                </a:lnSpc>
                <a:spcBef>
                  <a:spcPct val="0"/>
                </a:spcBef>
              </a:pPr>
              <a:r>
                <a:rPr lang="en-US" sz="2234">
                  <a:solidFill>
                    <a:srgbClr val="000000"/>
                  </a:solidFill>
                  <a:latin typeface="DM Serif Display"/>
                  <a:ea typeface="DM Serif Display"/>
                  <a:cs typeface="DM Serif Display"/>
                  <a:sym typeface="DM Serif Display"/>
                </a:rPr>
                <a:t>resource </a:t>
              </a:r>
            </a:p>
          </p:txBody>
        </p:sp>
        <p:grpSp>
          <p:nvGrpSpPr>
            <p:cNvPr name="Group 18" id="18"/>
            <p:cNvGrpSpPr/>
            <p:nvPr/>
          </p:nvGrpSpPr>
          <p:grpSpPr>
            <a:xfrm rot="94114">
              <a:off x="112551" y="1510851"/>
              <a:ext cx="1714094" cy="455931"/>
              <a:chOff x="0" y="0"/>
              <a:chExt cx="2127719" cy="565951"/>
            </a:xfrm>
          </p:grpSpPr>
          <p:sp>
            <p:nvSpPr>
              <p:cNvPr name="Freeform 19" id="19"/>
              <p:cNvSpPr/>
              <p:nvPr/>
            </p:nvSpPr>
            <p:spPr>
              <a:xfrm flipH="false" flipV="false" rot="0">
                <a:off x="0" y="0"/>
                <a:ext cx="2127719" cy="565951"/>
              </a:xfrm>
              <a:custGeom>
                <a:avLst/>
                <a:gdLst/>
                <a:ahLst/>
                <a:cxnLst/>
                <a:rect r="r" b="b" t="t" l="l"/>
                <a:pathLst>
                  <a:path h="565951" w="2127719">
                    <a:moveTo>
                      <a:pt x="0" y="0"/>
                    </a:moveTo>
                    <a:lnTo>
                      <a:pt x="2127719" y="0"/>
                    </a:lnTo>
                    <a:lnTo>
                      <a:pt x="2127719" y="565951"/>
                    </a:lnTo>
                    <a:lnTo>
                      <a:pt x="0" y="565951"/>
                    </a:lnTo>
                    <a:close/>
                  </a:path>
                </a:pathLst>
              </a:custGeom>
              <a:solidFill>
                <a:srgbClr val="CCC6C6"/>
              </a:solidFill>
            </p:spPr>
          </p:sp>
        </p:grpSp>
        <p:sp>
          <p:nvSpPr>
            <p:cNvPr name="TextBox 20" id="20"/>
            <p:cNvSpPr txBox="true"/>
            <p:nvPr/>
          </p:nvSpPr>
          <p:spPr>
            <a:xfrm rot="75200">
              <a:off x="40937" y="1446103"/>
              <a:ext cx="1787302" cy="491124"/>
            </a:xfrm>
            <a:prstGeom prst="rect">
              <a:avLst/>
            </a:prstGeom>
          </p:spPr>
          <p:txBody>
            <a:bodyPr anchor="t" rtlCol="false" tIns="0" lIns="0" bIns="0" rIns="0">
              <a:spAutoFit/>
            </a:bodyPr>
            <a:lstStyle/>
            <a:p>
              <a:pPr algn="ctr">
                <a:lnSpc>
                  <a:spcPts val="3128"/>
                </a:lnSpc>
                <a:spcBef>
                  <a:spcPct val="0"/>
                </a:spcBef>
              </a:pPr>
              <a:r>
                <a:rPr lang="en-US" sz="2234">
                  <a:solidFill>
                    <a:srgbClr val="000000"/>
                  </a:solidFill>
                  <a:latin typeface="DM Serif Display"/>
                  <a:ea typeface="DM Serif Display"/>
                  <a:cs typeface="DM Serif Display"/>
                  <a:sym typeface="DM Serif Display"/>
                </a:rPr>
                <a:t>platform</a:t>
              </a:r>
            </a:p>
          </p:txBody>
        </p:sp>
      </p:gr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2" r="0" b="-9222"/>
            </a:stretch>
          </a:blipFill>
        </p:spPr>
      </p:sp>
      <p:sp>
        <p:nvSpPr>
          <p:cNvPr name="Freeform 3" id="3"/>
          <p:cNvSpPr/>
          <p:nvPr/>
        </p:nvSpPr>
        <p:spPr>
          <a:xfrm flipH="false" flipV="true" rot="0">
            <a:off x="2786045" y="3757083"/>
            <a:ext cx="13019028" cy="2494310"/>
          </a:xfrm>
          <a:custGeom>
            <a:avLst/>
            <a:gdLst/>
            <a:ahLst/>
            <a:cxnLst/>
            <a:rect r="r" b="b" t="t" l="l"/>
            <a:pathLst>
              <a:path h="2494310" w="13019028">
                <a:moveTo>
                  <a:pt x="0" y="2494311"/>
                </a:moveTo>
                <a:lnTo>
                  <a:pt x="13019028" y="2494311"/>
                </a:lnTo>
                <a:lnTo>
                  <a:pt x="13019028" y="0"/>
                </a:lnTo>
                <a:lnTo>
                  <a:pt x="0" y="0"/>
                </a:lnTo>
                <a:lnTo>
                  <a:pt x="0" y="2494311"/>
                </a:lnTo>
                <a:close/>
              </a:path>
            </a:pathLst>
          </a:custGeom>
          <a:blipFill>
            <a:blip r:embed="rId3">
              <a:extLst>
                <a:ext uri="{96DAC541-7B7A-43D3-8B79-37D633B846F1}">
                  <asvg:svgBlip xmlns:asvg="http://schemas.microsoft.com/office/drawing/2016/SVG/main" r:embed="rId4"/>
                </a:ext>
              </a:extLst>
            </a:blip>
            <a:stretch>
              <a:fillRect l="0" t="-28766" r="0" b="-28766"/>
            </a:stretch>
          </a:blipFill>
        </p:spPr>
      </p:sp>
      <p:sp>
        <p:nvSpPr>
          <p:cNvPr name="Freeform 4" id="4"/>
          <p:cNvSpPr/>
          <p:nvPr/>
        </p:nvSpPr>
        <p:spPr>
          <a:xfrm flipH="false" flipV="true" rot="0">
            <a:off x="2670460" y="5855534"/>
            <a:ext cx="13019028" cy="2494310"/>
          </a:xfrm>
          <a:custGeom>
            <a:avLst/>
            <a:gdLst/>
            <a:ahLst/>
            <a:cxnLst/>
            <a:rect r="r" b="b" t="t" l="l"/>
            <a:pathLst>
              <a:path h="2494310" w="13019028">
                <a:moveTo>
                  <a:pt x="0" y="2494311"/>
                </a:moveTo>
                <a:lnTo>
                  <a:pt x="13019029" y="2494311"/>
                </a:lnTo>
                <a:lnTo>
                  <a:pt x="13019029" y="0"/>
                </a:lnTo>
                <a:lnTo>
                  <a:pt x="0" y="0"/>
                </a:lnTo>
                <a:lnTo>
                  <a:pt x="0" y="2494311"/>
                </a:lnTo>
                <a:close/>
              </a:path>
            </a:pathLst>
          </a:custGeom>
          <a:blipFill>
            <a:blip r:embed="rId3">
              <a:extLst>
                <a:ext uri="{96DAC541-7B7A-43D3-8B79-37D633B846F1}">
                  <asvg:svgBlip xmlns:asvg="http://schemas.microsoft.com/office/drawing/2016/SVG/main" r:embed="rId4"/>
                </a:ext>
              </a:extLst>
            </a:blip>
            <a:stretch>
              <a:fillRect l="0" t="-28766" r="0" b="-28766"/>
            </a:stretch>
          </a:blipFill>
        </p:spPr>
      </p:sp>
      <p:sp>
        <p:nvSpPr>
          <p:cNvPr name="TextBox 5" id="5"/>
          <p:cNvSpPr txBox="true"/>
          <p:nvPr/>
        </p:nvSpPr>
        <p:spPr>
          <a:xfrm rot="0">
            <a:off x="3120297" y="729091"/>
            <a:ext cx="12047405" cy="681056"/>
          </a:xfrm>
          <a:prstGeom prst="rect">
            <a:avLst/>
          </a:prstGeom>
        </p:spPr>
        <p:txBody>
          <a:bodyPr anchor="t" rtlCol="false" tIns="0" lIns="0" bIns="0" rIns="0">
            <a:spAutoFit/>
          </a:bodyPr>
          <a:lstStyle/>
          <a:p>
            <a:pPr algn="ctr">
              <a:lnSpc>
                <a:spcPts val="5511"/>
              </a:lnSpc>
              <a:spcBef>
                <a:spcPct val="0"/>
              </a:spcBef>
            </a:pPr>
            <a:r>
              <a:rPr lang="en-US" sz="3936">
                <a:solidFill>
                  <a:srgbClr val="FFFFFF"/>
                </a:solidFill>
                <a:latin typeface="More Sugar"/>
                <a:ea typeface="More Sugar"/>
                <a:cs typeface="More Sugar"/>
                <a:sym typeface="More Sugar"/>
              </a:rPr>
              <a:t>You can have an STI without showing any symptoms.</a:t>
            </a:r>
          </a:p>
        </p:txBody>
      </p:sp>
      <p:sp>
        <p:nvSpPr>
          <p:cNvPr name="TextBox 6" id="6"/>
          <p:cNvSpPr txBox="true"/>
          <p:nvPr/>
        </p:nvSpPr>
        <p:spPr>
          <a:xfrm rot="0">
            <a:off x="5517546" y="4261182"/>
            <a:ext cx="8349086" cy="3693790"/>
          </a:xfrm>
          <a:prstGeom prst="rect">
            <a:avLst/>
          </a:prstGeom>
        </p:spPr>
        <p:txBody>
          <a:bodyPr anchor="t" rtlCol="false" tIns="0" lIns="0" bIns="0" rIns="0">
            <a:spAutoFit/>
          </a:bodyPr>
          <a:lstStyle/>
          <a:p>
            <a:pPr algn="ctr">
              <a:lnSpc>
                <a:spcPts val="5880"/>
              </a:lnSpc>
              <a:spcBef>
                <a:spcPct val="0"/>
              </a:spcBef>
            </a:pPr>
            <a:r>
              <a:rPr lang="en-US" sz="4200">
                <a:solidFill>
                  <a:srgbClr val="000000"/>
                </a:solidFill>
                <a:latin typeface="More Sugar"/>
                <a:ea typeface="More Sugar"/>
                <a:cs typeface="More Sugar"/>
                <a:sym typeface="More Sugar"/>
              </a:rPr>
              <a:t>True: Many STIs, such as chlamydia, may not cause noticeable symptoms but can still be transmitted. (NHS, "STI Symptoms")</a:t>
            </a:r>
          </a:p>
        </p:txBody>
      </p:sp>
      <p:grpSp>
        <p:nvGrpSpPr>
          <p:cNvPr name="Group 7" id="7"/>
          <p:cNvGrpSpPr/>
          <p:nvPr/>
        </p:nvGrpSpPr>
        <p:grpSpPr>
          <a:xfrm rot="0">
            <a:off x="857005" y="9141521"/>
            <a:ext cx="2011572" cy="804629"/>
            <a:chOff x="0" y="0"/>
            <a:chExt cx="2682097" cy="1072839"/>
          </a:xfrm>
        </p:grpSpPr>
        <p:sp>
          <p:nvSpPr>
            <p:cNvPr name="Freeform 8" id="8"/>
            <p:cNvSpPr/>
            <p:nvPr/>
          </p:nvSpPr>
          <p:spPr>
            <a:xfrm flipH="false" flipV="false" rot="0">
              <a:off x="0" y="0"/>
              <a:ext cx="2682097" cy="1072839"/>
            </a:xfrm>
            <a:custGeom>
              <a:avLst/>
              <a:gdLst/>
              <a:ahLst/>
              <a:cxnLst/>
              <a:rect r="r" b="b" t="t" l="l"/>
              <a:pathLst>
                <a:path h="1072839" w="2682097">
                  <a:moveTo>
                    <a:pt x="0" y="0"/>
                  </a:moveTo>
                  <a:lnTo>
                    <a:pt x="2682097" y="0"/>
                  </a:lnTo>
                  <a:lnTo>
                    <a:pt x="2682097" y="1072839"/>
                  </a:lnTo>
                  <a:lnTo>
                    <a:pt x="0" y="1072839"/>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9" id="9"/>
            <p:cNvSpPr txBox="true"/>
            <p:nvPr/>
          </p:nvSpPr>
          <p:spPr>
            <a:xfrm rot="0">
              <a:off x="300689" y="208187"/>
              <a:ext cx="2080719" cy="687070"/>
            </a:xfrm>
            <a:prstGeom prst="rect">
              <a:avLst/>
            </a:prstGeom>
          </p:spPr>
          <p:txBody>
            <a:bodyPr anchor="t" rtlCol="false" tIns="0" lIns="0" bIns="0" rIns="0">
              <a:spAutoFit/>
            </a:bodyPr>
            <a:lstStyle/>
            <a:p>
              <a:pPr algn="ctr">
                <a:lnSpc>
                  <a:spcPts val="4409"/>
                </a:lnSpc>
              </a:pPr>
              <a:r>
                <a:rPr lang="en-US" sz="3150">
                  <a:solidFill>
                    <a:srgbClr val="FFFFFF"/>
                  </a:solidFill>
                  <a:latin typeface="Abril Fatface"/>
                  <a:ea typeface="Abril Fatface"/>
                  <a:cs typeface="Abril Fatface"/>
                  <a:sym typeface="Abril Fatface"/>
                </a:rPr>
                <a:t>9.b</a:t>
              </a:r>
            </a:p>
          </p:txBody>
        </p:sp>
      </p:grpSp>
      <p:sp>
        <p:nvSpPr>
          <p:cNvPr name="TextBox 10" id="10"/>
          <p:cNvSpPr txBox="true"/>
          <p:nvPr/>
        </p:nvSpPr>
        <p:spPr>
          <a:xfrm rot="0">
            <a:off x="5995149" y="2225862"/>
            <a:ext cx="6600820" cy="1943100"/>
          </a:xfrm>
          <a:prstGeom prst="rect">
            <a:avLst/>
          </a:prstGeom>
        </p:spPr>
        <p:txBody>
          <a:bodyPr anchor="t" rtlCol="false" tIns="0" lIns="0" bIns="0" rIns="0">
            <a:spAutoFit/>
          </a:bodyPr>
          <a:lstStyle/>
          <a:p>
            <a:pPr algn="ctr">
              <a:lnSpc>
                <a:spcPts val="14250"/>
              </a:lnSpc>
            </a:pPr>
            <a:r>
              <a:rPr lang="en-US" sz="15000">
                <a:solidFill>
                  <a:srgbClr val="0C4C34"/>
                </a:solidFill>
                <a:latin typeface="More Sugar"/>
                <a:ea typeface="More Sugar"/>
                <a:cs typeface="More Sugar"/>
                <a:sym typeface="More Sugar"/>
              </a:rPr>
              <a:t>TRUE</a:t>
            </a:r>
          </a:p>
        </p:txBody>
      </p:sp>
      <p:sp>
        <p:nvSpPr>
          <p:cNvPr name="Freeform 11" id="11"/>
          <p:cNvSpPr/>
          <p:nvPr/>
        </p:nvSpPr>
        <p:spPr>
          <a:xfrm flipH="false" flipV="false" rot="0">
            <a:off x="1582939" y="5004238"/>
            <a:ext cx="3711708" cy="3664468"/>
          </a:xfrm>
          <a:custGeom>
            <a:avLst/>
            <a:gdLst/>
            <a:ahLst/>
            <a:cxnLst/>
            <a:rect r="r" b="b" t="t" l="l"/>
            <a:pathLst>
              <a:path h="3664468" w="3711708">
                <a:moveTo>
                  <a:pt x="0" y="0"/>
                </a:moveTo>
                <a:lnTo>
                  <a:pt x="3711708" y="0"/>
                </a:lnTo>
                <a:lnTo>
                  <a:pt x="3711708" y="3664468"/>
                </a:lnTo>
                <a:lnTo>
                  <a:pt x="0" y="3664468"/>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grpSp>
        <p:nvGrpSpPr>
          <p:cNvPr name="Group 12" id="12"/>
          <p:cNvGrpSpPr/>
          <p:nvPr/>
        </p:nvGrpSpPr>
        <p:grpSpPr>
          <a:xfrm rot="0">
            <a:off x="15894132" y="8398693"/>
            <a:ext cx="1665617" cy="1460539"/>
            <a:chOff x="0" y="0"/>
            <a:chExt cx="2220823" cy="1947385"/>
          </a:xfrm>
        </p:grpSpPr>
        <p:grpSp>
          <p:nvGrpSpPr>
            <p:cNvPr name="Group 13" id="13"/>
            <p:cNvGrpSpPr/>
            <p:nvPr/>
          </p:nvGrpSpPr>
          <p:grpSpPr>
            <a:xfrm rot="108451">
              <a:off x="6125" y="538063"/>
              <a:ext cx="2208574" cy="423203"/>
              <a:chOff x="0" y="0"/>
              <a:chExt cx="2302677" cy="441235"/>
            </a:xfrm>
          </p:grpSpPr>
          <p:sp>
            <p:nvSpPr>
              <p:cNvPr name="Freeform 14" id="14"/>
              <p:cNvSpPr/>
              <p:nvPr/>
            </p:nvSpPr>
            <p:spPr>
              <a:xfrm flipH="false" flipV="false" rot="0">
                <a:off x="0" y="0"/>
                <a:ext cx="2302677" cy="441235"/>
              </a:xfrm>
              <a:custGeom>
                <a:avLst/>
                <a:gdLst/>
                <a:ahLst/>
                <a:cxnLst/>
                <a:rect r="r" b="b" t="t" l="l"/>
                <a:pathLst>
                  <a:path h="441235" w="2302677">
                    <a:moveTo>
                      <a:pt x="0" y="0"/>
                    </a:moveTo>
                    <a:lnTo>
                      <a:pt x="2302677" y="0"/>
                    </a:lnTo>
                    <a:lnTo>
                      <a:pt x="2302677" y="441235"/>
                    </a:lnTo>
                    <a:lnTo>
                      <a:pt x="0" y="441235"/>
                    </a:lnTo>
                    <a:close/>
                  </a:path>
                </a:pathLst>
              </a:custGeom>
              <a:solidFill>
                <a:srgbClr val="FADCD6"/>
              </a:solidFill>
            </p:spPr>
          </p:sp>
        </p:grpSp>
        <p:sp>
          <p:nvSpPr>
            <p:cNvPr name="TextBox 15" id="15"/>
            <p:cNvSpPr txBox="true"/>
            <p:nvPr/>
          </p:nvSpPr>
          <p:spPr>
            <a:xfrm rot="108451">
              <a:off x="126904" y="551734"/>
              <a:ext cx="1881231" cy="698137"/>
            </a:xfrm>
            <a:prstGeom prst="rect">
              <a:avLst/>
            </a:prstGeom>
          </p:spPr>
          <p:txBody>
            <a:bodyPr anchor="t" rtlCol="false" tIns="0" lIns="0" bIns="0" rIns="0">
              <a:spAutoFit/>
            </a:bodyPr>
            <a:lstStyle/>
            <a:p>
              <a:pPr algn="ctr" marL="0" indent="0" lvl="0">
                <a:lnSpc>
                  <a:spcPts val="1989"/>
                </a:lnSpc>
                <a:spcBef>
                  <a:spcPct val="0"/>
                </a:spcBef>
              </a:pPr>
              <a:r>
                <a:rPr lang="en-US" sz="2138">
                  <a:solidFill>
                    <a:srgbClr val="000000"/>
                  </a:solidFill>
                  <a:latin typeface="DM Serif Display"/>
                  <a:ea typeface="DM Serif Display"/>
                  <a:cs typeface="DM Serif Display"/>
                  <a:sym typeface="DM Serif Display"/>
                </a:rPr>
                <a:t>therapeutic </a:t>
              </a:r>
            </a:p>
          </p:txBody>
        </p:sp>
        <p:grpSp>
          <p:nvGrpSpPr>
            <p:cNvPr name="Group 16" id="16"/>
            <p:cNvGrpSpPr/>
            <p:nvPr/>
          </p:nvGrpSpPr>
          <p:grpSpPr>
            <a:xfrm rot="-285420">
              <a:off x="163136" y="42655"/>
              <a:ext cx="883327" cy="446132"/>
              <a:chOff x="0" y="0"/>
              <a:chExt cx="1120564" cy="565951"/>
            </a:xfrm>
          </p:grpSpPr>
          <p:sp>
            <p:nvSpPr>
              <p:cNvPr name="Freeform 17" id="17"/>
              <p:cNvSpPr/>
              <p:nvPr/>
            </p:nvSpPr>
            <p:spPr>
              <a:xfrm flipH="false" flipV="false" rot="0">
                <a:off x="0" y="0"/>
                <a:ext cx="1120564" cy="565951"/>
              </a:xfrm>
              <a:custGeom>
                <a:avLst/>
                <a:gdLst/>
                <a:ahLst/>
                <a:cxnLst/>
                <a:rect r="r" b="b" t="t" l="l"/>
                <a:pathLst>
                  <a:path h="565951" w="1120564">
                    <a:moveTo>
                      <a:pt x="0" y="0"/>
                    </a:moveTo>
                    <a:lnTo>
                      <a:pt x="1120564" y="0"/>
                    </a:lnTo>
                    <a:lnTo>
                      <a:pt x="1120564" y="565951"/>
                    </a:lnTo>
                    <a:lnTo>
                      <a:pt x="0" y="565951"/>
                    </a:lnTo>
                    <a:close/>
                  </a:path>
                </a:pathLst>
              </a:custGeom>
              <a:solidFill>
                <a:srgbClr val="D5E1CA"/>
              </a:solidFill>
            </p:spPr>
          </p:sp>
        </p:grpSp>
        <p:sp>
          <p:nvSpPr>
            <p:cNvPr name="TextBox 18" id="18"/>
            <p:cNvSpPr txBox="true"/>
            <p:nvPr/>
          </p:nvSpPr>
          <p:spPr>
            <a:xfrm rot="-286348">
              <a:off x="323851" y="80565"/>
              <a:ext cx="583700" cy="385575"/>
            </a:xfrm>
            <a:prstGeom prst="rect">
              <a:avLst/>
            </a:prstGeom>
          </p:spPr>
          <p:txBody>
            <a:bodyPr anchor="t" rtlCol="false" tIns="0" lIns="0" bIns="0" rIns="0">
              <a:spAutoFit/>
            </a:bodyPr>
            <a:lstStyle/>
            <a:p>
              <a:pPr algn="ctr" marL="0" indent="0" lvl="0">
                <a:lnSpc>
                  <a:spcPts val="2033"/>
                </a:lnSpc>
                <a:spcBef>
                  <a:spcPct val="0"/>
                </a:spcBef>
              </a:pPr>
              <a:r>
                <a:rPr lang="en-US" sz="2186">
                  <a:solidFill>
                    <a:srgbClr val="000000"/>
                  </a:solidFill>
                  <a:latin typeface="DM Serif Display"/>
                  <a:ea typeface="DM Serif Display"/>
                  <a:cs typeface="DM Serif Display"/>
                  <a:sym typeface="DM Serif Display"/>
                </a:rPr>
                <a:t>the</a:t>
              </a:r>
            </a:p>
          </p:txBody>
        </p:sp>
        <p:grpSp>
          <p:nvGrpSpPr>
            <p:cNvPr name="Group 19" id="19"/>
            <p:cNvGrpSpPr/>
            <p:nvPr/>
          </p:nvGrpSpPr>
          <p:grpSpPr>
            <a:xfrm rot="-382902">
              <a:off x="249711" y="992281"/>
              <a:ext cx="1835675" cy="423203"/>
              <a:chOff x="0" y="0"/>
              <a:chExt cx="1913890" cy="441235"/>
            </a:xfrm>
          </p:grpSpPr>
          <p:sp>
            <p:nvSpPr>
              <p:cNvPr name="Freeform 20" id="20"/>
              <p:cNvSpPr/>
              <p:nvPr/>
            </p:nvSpPr>
            <p:spPr>
              <a:xfrm flipH="false" flipV="false" rot="0">
                <a:off x="0" y="0"/>
                <a:ext cx="1913890" cy="441235"/>
              </a:xfrm>
              <a:custGeom>
                <a:avLst/>
                <a:gdLst/>
                <a:ahLst/>
                <a:cxnLst/>
                <a:rect r="r" b="b" t="t" l="l"/>
                <a:pathLst>
                  <a:path h="441235" w="1913890">
                    <a:moveTo>
                      <a:pt x="0" y="0"/>
                    </a:moveTo>
                    <a:lnTo>
                      <a:pt x="1913890" y="0"/>
                    </a:lnTo>
                    <a:lnTo>
                      <a:pt x="1913890" y="441235"/>
                    </a:lnTo>
                    <a:lnTo>
                      <a:pt x="0" y="441235"/>
                    </a:lnTo>
                    <a:close/>
                  </a:path>
                </a:pathLst>
              </a:custGeom>
              <a:solidFill>
                <a:srgbClr val="FFFCDE"/>
              </a:solidFill>
            </p:spPr>
          </p:sp>
        </p:grpSp>
        <p:sp>
          <p:nvSpPr>
            <p:cNvPr name="TextBox 21" id="21"/>
            <p:cNvSpPr txBox="true"/>
            <p:nvPr/>
          </p:nvSpPr>
          <p:spPr>
            <a:xfrm rot="-358263">
              <a:off x="336817" y="1018073"/>
              <a:ext cx="1664334" cy="383813"/>
            </a:xfrm>
            <a:prstGeom prst="rect">
              <a:avLst/>
            </a:prstGeom>
          </p:spPr>
          <p:txBody>
            <a:bodyPr anchor="t" rtlCol="false" tIns="0" lIns="0" bIns="0" rIns="0">
              <a:spAutoFit/>
            </a:bodyPr>
            <a:lstStyle/>
            <a:p>
              <a:pPr algn="ctr" marL="0" indent="0" lvl="0">
                <a:lnSpc>
                  <a:spcPts val="2033"/>
                </a:lnSpc>
                <a:spcBef>
                  <a:spcPct val="0"/>
                </a:spcBef>
              </a:pPr>
              <a:r>
                <a:rPr lang="en-US" sz="2186">
                  <a:solidFill>
                    <a:srgbClr val="000000"/>
                  </a:solidFill>
                  <a:latin typeface="DM Serif Display"/>
                  <a:ea typeface="DM Serif Display"/>
                  <a:cs typeface="DM Serif Display"/>
                  <a:sym typeface="DM Serif Display"/>
                </a:rPr>
                <a:t>resource </a:t>
              </a:r>
            </a:p>
          </p:txBody>
        </p:sp>
        <p:grpSp>
          <p:nvGrpSpPr>
            <p:cNvPr name="Group 22" id="22"/>
            <p:cNvGrpSpPr/>
            <p:nvPr/>
          </p:nvGrpSpPr>
          <p:grpSpPr>
            <a:xfrm rot="94114">
              <a:off x="110132" y="1478380"/>
              <a:ext cx="1677255" cy="446132"/>
              <a:chOff x="0" y="0"/>
              <a:chExt cx="2127719" cy="565951"/>
            </a:xfrm>
          </p:grpSpPr>
          <p:sp>
            <p:nvSpPr>
              <p:cNvPr name="Freeform 23" id="23"/>
              <p:cNvSpPr/>
              <p:nvPr/>
            </p:nvSpPr>
            <p:spPr>
              <a:xfrm flipH="false" flipV="false" rot="0">
                <a:off x="0" y="0"/>
                <a:ext cx="2127719" cy="565951"/>
              </a:xfrm>
              <a:custGeom>
                <a:avLst/>
                <a:gdLst/>
                <a:ahLst/>
                <a:cxnLst/>
                <a:rect r="r" b="b" t="t" l="l"/>
                <a:pathLst>
                  <a:path h="565951" w="2127719">
                    <a:moveTo>
                      <a:pt x="0" y="0"/>
                    </a:moveTo>
                    <a:lnTo>
                      <a:pt x="2127719" y="0"/>
                    </a:lnTo>
                    <a:lnTo>
                      <a:pt x="2127719" y="565951"/>
                    </a:lnTo>
                    <a:lnTo>
                      <a:pt x="0" y="565951"/>
                    </a:lnTo>
                    <a:close/>
                  </a:path>
                </a:pathLst>
              </a:custGeom>
              <a:solidFill>
                <a:srgbClr val="CCC6C6"/>
              </a:solidFill>
            </p:spPr>
          </p:sp>
        </p:grpSp>
        <p:sp>
          <p:nvSpPr>
            <p:cNvPr name="TextBox 24" id="24"/>
            <p:cNvSpPr txBox="true"/>
            <p:nvPr/>
          </p:nvSpPr>
          <p:spPr>
            <a:xfrm rot="75200">
              <a:off x="40067" y="1414205"/>
              <a:ext cx="1748890" cy="481388"/>
            </a:xfrm>
            <a:prstGeom prst="rect">
              <a:avLst/>
            </a:prstGeom>
          </p:spPr>
          <p:txBody>
            <a:bodyPr anchor="t" rtlCol="false" tIns="0" lIns="0" bIns="0" rIns="0">
              <a:spAutoFit/>
            </a:bodyPr>
            <a:lstStyle/>
            <a:p>
              <a:pPr algn="ctr">
                <a:lnSpc>
                  <a:spcPts val="3061"/>
                </a:lnSpc>
                <a:spcBef>
                  <a:spcPct val="0"/>
                </a:spcBef>
              </a:pPr>
              <a:r>
                <a:rPr lang="en-US" sz="2186">
                  <a:solidFill>
                    <a:srgbClr val="000000"/>
                  </a:solidFill>
                  <a:latin typeface="DM Serif Display"/>
                  <a:ea typeface="DM Serif Display"/>
                  <a:cs typeface="DM Serif Display"/>
                  <a:sym typeface="DM Serif Display"/>
                </a:rPr>
                <a:t>platform</a:t>
              </a:r>
            </a:p>
          </p:txBody>
        </p:sp>
      </p:gr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2" r="0" b="-9222"/>
            </a:stretch>
          </a:blipFill>
        </p:spPr>
      </p:sp>
      <p:sp>
        <p:nvSpPr>
          <p:cNvPr name="TextBox 3" id="3"/>
          <p:cNvSpPr txBox="true"/>
          <p:nvPr/>
        </p:nvSpPr>
        <p:spPr>
          <a:xfrm rot="0">
            <a:off x="5912770" y="1371600"/>
            <a:ext cx="6462460" cy="1943100"/>
          </a:xfrm>
          <a:prstGeom prst="rect">
            <a:avLst/>
          </a:prstGeom>
        </p:spPr>
        <p:txBody>
          <a:bodyPr anchor="t" rtlCol="false" tIns="0" lIns="0" bIns="0" rIns="0">
            <a:spAutoFit/>
          </a:bodyPr>
          <a:lstStyle/>
          <a:p>
            <a:pPr algn="ctr">
              <a:lnSpc>
                <a:spcPts val="14250"/>
              </a:lnSpc>
            </a:pPr>
            <a:r>
              <a:rPr lang="en-US" sz="15000">
                <a:solidFill>
                  <a:srgbClr val="841414"/>
                </a:solidFill>
                <a:latin typeface="More Sugar"/>
                <a:ea typeface="More Sugar"/>
                <a:cs typeface="More Sugar"/>
                <a:sym typeface="More Sugar"/>
              </a:rPr>
              <a:t>FALSE</a:t>
            </a:r>
          </a:p>
        </p:txBody>
      </p:sp>
      <p:sp>
        <p:nvSpPr>
          <p:cNvPr name="Freeform 4" id="4"/>
          <p:cNvSpPr/>
          <p:nvPr/>
        </p:nvSpPr>
        <p:spPr>
          <a:xfrm flipH="false" flipV="false" rot="0">
            <a:off x="6542457" y="3580832"/>
            <a:ext cx="5203085" cy="5852141"/>
          </a:xfrm>
          <a:custGeom>
            <a:avLst/>
            <a:gdLst/>
            <a:ahLst/>
            <a:cxnLst/>
            <a:rect r="r" b="b" t="t" l="l"/>
            <a:pathLst>
              <a:path h="5852141" w="5203085">
                <a:moveTo>
                  <a:pt x="0" y="0"/>
                </a:moveTo>
                <a:lnTo>
                  <a:pt x="5203086" y="0"/>
                </a:lnTo>
                <a:lnTo>
                  <a:pt x="5203086" y="5852141"/>
                </a:lnTo>
                <a:lnTo>
                  <a:pt x="0" y="5852141"/>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5" id="5"/>
          <p:cNvGrpSpPr/>
          <p:nvPr/>
        </p:nvGrpSpPr>
        <p:grpSpPr>
          <a:xfrm rot="0">
            <a:off x="15894132" y="8398693"/>
            <a:ext cx="1665617" cy="1460539"/>
            <a:chOff x="0" y="0"/>
            <a:chExt cx="2220823" cy="1947385"/>
          </a:xfrm>
        </p:grpSpPr>
        <p:grpSp>
          <p:nvGrpSpPr>
            <p:cNvPr name="Group 6" id="6"/>
            <p:cNvGrpSpPr/>
            <p:nvPr/>
          </p:nvGrpSpPr>
          <p:grpSpPr>
            <a:xfrm rot="108451">
              <a:off x="6125" y="538063"/>
              <a:ext cx="2208574" cy="423203"/>
              <a:chOff x="0" y="0"/>
              <a:chExt cx="2302677" cy="441235"/>
            </a:xfrm>
          </p:grpSpPr>
          <p:sp>
            <p:nvSpPr>
              <p:cNvPr name="Freeform 7" id="7"/>
              <p:cNvSpPr/>
              <p:nvPr/>
            </p:nvSpPr>
            <p:spPr>
              <a:xfrm flipH="false" flipV="false" rot="0">
                <a:off x="0" y="0"/>
                <a:ext cx="2302677" cy="441235"/>
              </a:xfrm>
              <a:custGeom>
                <a:avLst/>
                <a:gdLst/>
                <a:ahLst/>
                <a:cxnLst/>
                <a:rect r="r" b="b" t="t" l="l"/>
                <a:pathLst>
                  <a:path h="441235" w="2302677">
                    <a:moveTo>
                      <a:pt x="0" y="0"/>
                    </a:moveTo>
                    <a:lnTo>
                      <a:pt x="2302677" y="0"/>
                    </a:lnTo>
                    <a:lnTo>
                      <a:pt x="2302677" y="441235"/>
                    </a:lnTo>
                    <a:lnTo>
                      <a:pt x="0" y="441235"/>
                    </a:lnTo>
                    <a:close/>
                  </a:path>
                </a:pathLst>
              </a:custGeom>
              <a:solidFill>
                <a:srgbClr val="FADCD6"/>
              </a:solidFill>
            </p:spPr>
          </p:sp>
        </p:grpSp>
        <p:sp>
          <p:nvSpPr>
            <p:cNvPr name="TextBox 8" id="8"/>
            <p:cNvSpPr txBox="true"/>
            <p:nvPr/>
          </p:nvSpPr>
          <p:spPr>
            <a:xfrm rot="108451">
              <a:off x="126904" y="551734"/>
              <a:ext cx="1881231" cy="698137"/>
            </a:xfrm>
            <a:prstGeom prst="rect">
              <a:avLst/>
            </a:prstGeom>
          </p:spPr>
          <p:txBody>
            <a:bodyPr anchor="t" rtlCol="false" tIns="0" lIns="0" bIns="0" rIns="0">
              <a:spAutoFit/>
            </a:bodyPr>
            <a:lstStyle/>
            <a:p>
              <a:pPr algn="ctr" marL="0" indent="0" lvl="0">
                <a:lnSpc>
                  <a:spcPts val="1989"/>
                </a:lnSpc>
                <a:spcBef>
                  <a:spcPct val="0"/>
                </a:spcBef>
              </a:pPr>
              <a:r>
                <a:rPr lang="en-US" sz="2138">
                  <a:solidFill>
                    <a:srgbClr val="000000"/>
                  </a:solidFill>
                  <a:latin typeface="DM Serif Display"/>
                  <a:ea typeface="DM Serif Display"/>
                  <a:cs typeface="DM Serif Display"/>
                  <a:sym typeface="DM Serif Display"/>
                </a:rPr>
                <a:t>therapeutic </a:t>
              </a:r>
            </a:p>
          </p:txBody>
        </p:sp>
        <p:grpSp>
          <p:nvGrpSpPr>
            <p:cNvPr name="Group 9" id="9"/>
            <p:cNvGrpSpPr/>
            <p:nvPr/>
          </p:nvGrpSpPr>
          <p:grpSpPr>
            <a:xfrm rot="-285420">
              <a:off x="163136" y="42655"/>
              <a:ext cx="883327" cy="446132"/>
              <a:chOff x="0" y="0"/>
              <a:chExt cx="1120564" cy="565951"/>
            </a:xfrm>
          </p:grpSpPr>
          <p:sp>
            <p:nvSpPr>
              <p:cNvPr name="Freeform 10" id="10"/>
              <p:cNvSpPr/>
              <p:nvPr/>
            </p:nvSpPr>
            <p:spPr>
              <a:xfrm flipH="false" flipV="false" rot="0">
                <a:off x="0" y="0"/>
                <a:ext cx="1120564" cy="565951"/>
              </a:xfrm>
              <a:custGeom>
                <a:avLst/>
                <a:gdLst/>
                <a:ahLst/>
                <a:cxnLst/>
                <a:rect r="r" b="b" t="t" l="l"/>
                <a:pathLst>
                  <a:path h="565951" w="1120564">
                    <a:moveTo>
                      <a:pt x="0" y="0"/>
                    </a:moveTo>
                    <a:lnTo>
                      <a:pt x="1120564" y="0"/>
                    </a:lnTo>
                    <a:lnTo>
                      <a:pt x="1120564" y="565951"/>
                    </a:lnTo>
                    <a:lnTo>
                      <a:pt x="0" y="565951"/>
                    </a:lnTo>
                    <a:close/>
                  </a:path>
                </a:pathLst>
              </a:custGeom>
              <a:solidFill>
                <a:srgbClr val="D5E1CA"/>
              </a:solidFill>
            </p:spPr>
          </p:sp>
        </p:grpSp>
        <p:sp>
          <p:nvSpPr>
            <p:cNvPr name="TextBox 11" id="11"/>
            <p:cNvSpPr txBox="true"/>
            <p:nvPr/>
          </p:nvSpPr>
          <p:spPr>
            <a:xfrm rot="-286348">
              <a:off x="323851" y="80565"/>
              <a:ext cx="583700" cy="385575"/>
            </a:xfrm>
            <a:prstGeom prst="rect">
              <a:avLst/>
            </a:prstGeom>
          </p:spPr>
          <p:txBody>
            <a:bodyPr anchor="t" rtlCol="false" tIns="0" lIns="0" bIns="0" rIns="0">
              <a:spAutoFit/>
            </a:bodyPr>
            <a:lstStyle/>
            <a:p>
              <a:pPr algn="ctr" marL="0" indent="0" lvl="0">
                <a:lnSpc>
                  <a:spcPts val="2033"/>
                </a:lnSpc>
                <a:spcBef>
                  <a:spcPct val="0"/>
                </a:spcBef>
              </a:pPr>
              <a:r>
                <a:rPr lang="en-US" sz="2186">
                  <a:solidFill>
                    <a:srgbClr val="000000"/>
                  </a:solidFill>
                  <a:latin typeface="DM Serif Display"/>
                  <a:ea typeface="DM Serif Display"/>
                  <a:cs typeface="DM Serif Display"/>
                  <a:sym typeface="DM Serif Display"/>
                </a:rPr>
                <a:t>the</a:t>
              </a:r>
            </a:p>
          </p:txBody>
        </p:sp>
        <p:grpSp>
          <p:nvGrpSpPr>
            <p:cNvPr name="Group 12" id="12"/>
            <p:cNvGrpSpPr/>
            <p:nvPr/>
          </p:nvGrpSpPr>
          <p:grpSpPr>
            <a:xfrm rot="-382902">
              <a:off x="249711" y="992281"/>
              <a:ext cx="1835675" cy="423203"/>
              <a:chOff x="0" y="0"/>
              <a:chExt cx="1913890" cy="441235"/>
            </a:xfrm>
          </p:grpSpPr>
          <p:sp>
            <p:nvSpPr>
              <p:cNvPr name="Freeform 13" id="13"/>
              <p:cNvSpPr/>
              <p:nvPr/>
            </p:nvSpPr>
            <p:spPr>
              <a:xfrm flipH="false" flipV="false" rot="0">
                <a:off x="0" y="0"/>
                <a:ext cx="1913890" cy="441235"/>
              </a:xfrm>
              <a:custGeom>
                <a:avLst/>
                <a:gdLst/>
                <a:ahLst/>
                <a:cxnLst/>
                <a:rect r="r" b="b" t="t" l="l"/>
                <a:pathLst>
                  <a:path h="441235" w="1913890">
                    <a:moveTo>
                      <a:pt x="0" y="0"/>
                    </a:moveTo>
                    <a:lnTo>
                      <a:pt x="1913890" y="0"/>
                    </a:lnTo>
                    <a:lnTo>
                      <a:pt x="1913890" y="441235"/>
                    </a:lnTo>
                    <a:lnTo>
                      <a:pt x="0" y="441235"/>
                    </a:lnTo>
                    <a:close/>
                  </a:path>
                </a:pathLst>
              </a:custGeom>
              <a:solidFill>
                <a:srgbClr val="FFFCDE"/>
              </a:solidFill>
            </p:spPr>
          </p:sp>
        </p:grpSp>
        <p:sp>
          <p:nvSpPr>
            <p:cNvPr name="TextBox 14" id="14"/>
            <p:cNvSpPr txBox="true"/>
            <p:nvPr/>
          </p:nvSpPr>
          <p:spPr>
            <a:xfrm rot="-358263">
              <a:off x="336817" y="1018073"/>
              <a:ext cx="1664334" cy="383813"/>
            </a:xfrm>
            <a:prstGeom prst="rect">
              <a:avLst/>
            </a:prstGeom>
          </p:spPr>
          <p:txBody>
            <a:bodyPr anchor="t" rtlCol="false" tIns="0" lIns="0" bIns="0" rIns="0">
              <a:spAutoFit/>
            </a:bodyPr>
            <a:lstStyle/>
            <a:p>
              <a:pPr algn="ctr" marL="0" indent="0" lvl="0">
                <a:lnSpc>
                  <a:spcPts val="2033"/>
                </a:lnSpc>
                <a:spcBef>
                  <a:spcPct val="0"/>
                </a:spcBef>
              </a:pPr>
              <a:r>
                <a:rPr lang="en-US" sz="2186">
                  <a:solidFill>
                    <a:srgbClr val="000000"/>
                  </a:solidFill>
                  <a:latin typeface="DM Serif Display"/>
                  <a:ea typeface="DM Serif Display"/>
                  <a:cs typeface="DM Serif Display"/>
                  <a:sym typeface="DM Serif Display"/>
                </a:rPr>
                <a:t>resource </a:t>
              </a:r>
            </a:p>
          </p:txBody>
        </p:sp>
        <p:grpSp>
          <p:nvGrpSpPr>
            <p:cNvPr name="Group 15" id="15"/>
            <p:cNvGrpSpPr/>
            <p:nvPr/>
          </p:nvGrpSpPr>
          <p:grpSpPr>
            <a:xfrm rot="94114">
              <a:off x="110132" y="1478380"/>
              <a:ext cx="1677255" cy="446132"/>
              <a:chOff x="0" y="0"/>
              <a:chExt cx="2127719" cy="565951"/>
            </a:xfrm>
          </p:grpSpPr>
          <p:sp>
            <p:nvSpPr>
              <p:cNvPr name="Freeform 16" id="16"/>
              <p:cNvSpPr/>
              <p:nvPr/>
            </p:nvSpPr>
            <p:spPr>
              <a:xfrm flipH="false" flipV="false" rot="0">
                <a:off x="0" y="0"/>
                <a:ext cx="2127719" cy="565951"/>
              </a:xfrm>
              <a:custGeom>
                <a:avLst/>
                <a:gdLst/>
                <a:ahLst/>
                <a:cxnLst/>
                <a:rect r="r" b="b" t="t" l="l"/>
                <a:pathLst>
                  <a:path h="565951" w="2127719">
                    <a:moveTo>
                      <a:pt x="0" y="0"/>
                    </a:moveTo>
                    <a:lnTo>
                      <a:pt x="2127719" y="0"/>
                    </a:lnTo>
                    <a:lnTo>
                      <a:pt x="2127719" y="565951"/>
                    </a:lnTo>
                    <a:lnTo>
                      <a:pt x="0" y="565951"/>
                    </a:lnTo>
                    <a:close/>
                  </a:path>
                </a:pathLst>
              </a:custGeom>
              <a:solidFill>
                <a:srgbClr val="CCC6C6"/>
              </a:solidFill>
            </p:spPr>
          </p:sp>
        </p:grpSp>
        <p:sp>
          <p:nvSpPr>
            <p:cNvPr name="TextBox 17" id="17"/>
            <p:cNvSpPr txBox="true"/>
            <p:nvPr/>
          </p:nvSpPr>
          <p:spPr>
            <a:xfrm rot="75200">
              <a:off x="40067" y="1414205"/>
              <a:ext cx="1748890" cy="481388"/>
            </a:xfrm>
            <a:prstGeom prst="rect">
              <a:avLst/>
            </a:prstGeom>
          </p:spPr>
          <p:txBody>
            <a:bodyPr anchor="t" rtlCol="false" tIns="0" lIns="0" bIns="0" rIns="0">
              <a:spAutoFit/>
            </a:bodyPr>
            <a:lstStyle/>
            <a:p>
              <a:pPr algn="ctr">
                <a:lnSpc>
                  <a:spcPts val="3061"/>
                </a:lnSpc>
                <a:spcBef>
                  <a:spcPct val="0"/>
                </a:spcBef>
              </a:pPr>
              <a:r>
                <a:rPr lang="en-US" sz="2186">
                  <a:solidFill>
                    <a:srgbClr val="000000"/>
                  </a:solidFill>
                  <a:latin typeface="DM Serif Display"/>
                  <a:ea typeface="DM Serif Display"/>
                  <a:cs typeface="DM Serif Display"/>
                  <a:sym typeface="DM Serif Display"/>
                </a:rPr>
                <a:t>platform</a:t>
              </a:r>
            </a:p>
          </p:txBody>
        </p:sp>
      </p:gr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2" r="0" b="-9222"/>
            </a:stretch>
          </a:blipFill>
        </p:spPr>
      </p:sp>
      <p:sp>
        <p:nvSpPr>
          <p:cNvPr name="TextBox 3" id="3"/>
          <p:cNvSpPr txBox="true"/>
          <p:nvPr/>
        </p:nvSpPr>
        <p:spPr>
          <a:xfrm rot="0">
            <a:off x="5774410" y="1637732"/>
            <a:ext cx="6600820" cy="1943100"/>
          </a:xfrm>
          <a:prstGeom prst="rect">
            <a:avLst/>
          </a:prstGeom>
        </p:spPr>
        <p:txBody>
          <a:bodyPr anchor="t" rtlCol="false" tIns="0" lIns="0" bIns="0" rIns="0">
            <a:spAutoFit/>
          </a:bodyPr>
          <a:lstStyle/>
          <a:p>
            <a:pPr algn="ctr">
              <a:lnSpc>
                <a:spcPts val="14250"/>
              </a:lnSpc>
            </a:pPr>
            <a:r>
              <a:rPr lang="en-US" sz="15000">
                <a:solidFill>
                  <a:srgbClr val="0C4C34"/>
                </a:solidFill>
                <a:latin typeface="More Sugar"/>
                <a:ea typeface="More Sugar"/>
                <a:cs typeface="More Sugar"/>
                <a:sym typeface="More Sugar"/>
              </a:rPr>
              <a:t>TRUE</a:t>
            </a:r>
          </a:p>
        </p:txBody>
      </p:sp>
      <p:sp>
        <p:nvSpPr>
          <p:cNvPr name="Freeform 4" id="4"/>
          <p:cNvSpPr/>
          <p:nvPr/>
        </p:nvSpPr>
        <p:spPr>
          <a:xfrm flipH="false" flipV="false" rot="0">
            <a:off x="6615121" y="3571501"/>
            <a:ext cx="5760110" cy="5686799"/>
          </a:xfrm>
          <a:custGeom>
            <a:avLst/>
            <a:gdLst/>
            <a:ahLst/>
            <a:cxnLst/>
            <a:rect r="r" b="b" t="t" l="l"/>
            <a:pathLst>
              <a:path h="5686799" w="5760110">
                <a:moveTo>
                  <a:pt x="0" y="0"/>
                </a:moveTo>
                <a:lnTo>
                  <a:pt x="5760109" y="0"/>
                </a:lnTo>
                <a:lnTo>
                  <a:pt x="5760109" y="5686799"/>
                </a:lnTo>
                <a:lnTo>
                  <a:pt x="0" y="5686799"/>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5" id="5"/>
          <p:cNvGrpSpPr/>
          <p:nvPr/>
        </p:nvGrpSpPr>
        <p:grpSpPr>
          <a:xfrm rot="0">
            <a:off x="15894132" y="8398693"/>
            <a:ext cx="1665617" cy="1460539"/>
            <a:chOff x="0" y="0"/>
            <a:chExt cx="2220823" cy="1947385"/>
          </a:xfrm>
        </p:grpSpPr>
        <p:grpSp>
          <p:nvGrpSpPr>
            <p:cNvPr name="Group 6" id="6"/>
            <p:cNvGrpSpPr/>
            <p:nvPr/>
          </p:nvGrpSpPr>
          <p:grpSpPr>
            <a:xfrm rot="108451">
              <a:off x="6125" y="538063"/>
              <a:ext cx="2208574" cy="423203"/>
              <a:chOff x="0" y="0"/>
              <a:chExt cx="2302677" cy="441235"/>
            </a:xfrm>
          </p:grpSpPr>
          <p:sp>
            <p:nvSpPr>
              <p:cNvPr name="Freeform 7" id="7"/>
              <p:cNvSpPr/>
              <p:nvPr/>
            </p:nvSpPr>
            <p:spPr>
              <a:xfrm flipH="false" flipV="false" rot="0">
                <a:off x="0" y="0"/>
                <a:ext cx="2302677" cy="441235"/>
              </a:xfrm>
              <a:custGeom>
                <a:avLst/>
                <a:gdLst/>
                <a:ahLst/>
                <a:cxnLst/>
                <a:rect r="r" b="b" t="t" l="l"/>
                <a:pathLst>
                  <a:path h="441235" w="2302677">
                    <a:moveTo>
                      <a:pt x="0" y="0"/>
                    </a:moveTo>
                    <a:lnTo>
                      <a:pt x="2302677" y="0"/>
                    </a:lnTo>
                    <a:lnTo>
                      <a:pt x="2302677" y="441235"/>
                    </a:lnTo>
                    <a:lnTo>
                      <a:pt x="0" y="441235"/>
                    </a:lnTo>
                    <a:close/>
                  </a:path>
                </a:pathLst>
              </a:custGeom>
              <a:solidFill>
                <a:srgbClr val="FADCD6"/>
              </a:solidFill>
            </p:spPr>
          </p:sp>
        </p:grpSp>
        <p:sp>
          <p:nvSpPr>
            <p:cNvPr name="TextBox 8" id="8"/>
            <p:cNvSpPr txBox="true"/>
            <p:nvPr/>
          </p:nvSpPr>
          <p:spPr>
            <a:xfrm rot="108451">
              <a:off x="126904" y="551734"/>
              <a:ext cx="1881231" cy="698137"/>
            </a:xfrm>
            <a:prstGeom prst="rect">
              <a:avLst/>
            </a:prstGeom>
          </p:spPr>
          <p:txBody>
            <a:bodyPr anchor="t" rtlCol="false" tIns="0" lIns="0" bIns="0" rIns="0">
              <a:spAutoFit/>
            </a:bodyPr>
            <a:lstStyle/>
            <a:p>
              <a:pPr algn="ctr" marL="0" indent="0" lvl="0">
                <a:lnSpc>
                  <a:spcPts val="1989"/>
                </a:lnSpc>
                <a:spcBef>
                  <a:spcPct val="0"/>
                </a:spcBef>
              </a:pPr>
              <a:r>
                <a:rPr lang="en-US" sz="2138">
                  <a:solidFill>
                    <a:srgbClr val="000000"/>
                  </a:solidFill>
                  <a:latin typeface="DM Serif Display"/>
                  <a:ea typeface="DM Serif Display"/>
                  <a:cs typeface="DM Serif Display"/>
                  <a:sym typeface="DM Serif Display"/>
                </a:rPr>
                <a:t>therapeutic </a:t>
              </a:r>
            </a:p>
          </p:txBody>
        </p:sp>
        <p:grpSp>
          <p:nvGrpSpPr>
            <p:cNvPr name="Group 9" id="9"/>
            <p:cNvGrpSpPr/>
            <p:nvPr/>
          </p:nvGrpSpPr>
          <p:grpSpPr>
            <a:xfrm rot="-285420">
              <a:off x="163136" y="42655"/>
              <a:ext cx="883327" cy="446132"/>
              <a:chOff x="0" y="0"/>
              <a:chExt cx="1120564" cy="565951"/>
            </a:xfrm>
          </p:grpSpPr>
          <p:sp>
            <p:nvSpPr>
              <p:cNvPr name="Freeform 10" id="10"/>
              <p:cNvSpPr/>
              <p:nvPr/>
            </p:nvSpPr>
            <p:spPr>
              <a:xfrm flipH="false" flipV="false" rot="0">
                <a:off x="0" y="0"/>
                <a:ext cx="1120564" cy="565951"/>
              </a:xfrm>
              <a:custGeom>
                <a:avLst/>
                <a:gdLst/>
                <a:ahLst/>
                <a:cxnLst/>
                <a:rect r="r" b="b" t="t" l="l"/>
                <a:pathLst>
                  <a:path h="565951" w="1120564">
                    <a:moveTo>
                      <a:pt x="0" y="0"/>
                    </a:moveTo>
                    <a:lnTo>
                      <a:pt x="1120564" y="0"/>
                    </a:lnTo>
                    <a:lnTo>
                      <a:pt x="1120564" y="565951"/>
                    </a:lnTo>
                    <a:lnTo>
                      <a:pt x="0" y="565951"/>
                    </a:lnTo>
                    <a:close/>
                  </a:path>
                </a:pathLst>
              </a:custGeom>
              <a:solidFill>
                <a:srgbClr val="D5E1CA"/>
              </a:solidFill>
            </p:spPr>
          </p:sp>
        </p:grpSp>
        <p:sp>
          <p:nvSpPr>
            <p:cNvPr name="TextBox 11" id="11"/>
            <p:cNvSpPr txBox="true"/>
            <p:nvPr/>
          </p:nvSpPr>
          <p:spPr>
            <a:xfrm rot="-286348">
              <a:off x="323851" y="80565"/>
              <a:ext cx="583700" cy="385575"/>
            </a:xfrm>
            <a:prstGeom prst="rect">
              <a:avLst/>
            </a:prstGeom>
          </p:spPr>
          <p:txBody>
            <a:bodyPr anchor="t" rtlCol="false" tIns="0" lIns="0" bIns="0" rIns="0">
              <a:spAutoFit/>
            </a:bodyPr>
            <a:lstStyle/>
            <a:p>
              <a:pPr algn="ctr" marL="0" indent="0" lvl="0">
                <a:lnSpc>
                  <a:spcPts val="2033"/>
                </a:lnSpc>
                <a:spcBef>
                  <a:spcPct val="0"/>
                </a:spcBef>
              </a:pPr>
              <a:r>
                <a:rPr lang="en-US" sz="2186">
                  <a:solidFill>
                    <a:srgbClr val="000000"/>
                  </a:solidFill>
                  <a:latin typeface="DM Serif Display"/>
                  <a:ea typeface="DM Serif Display"/>
                  <a:cs typeface="DM Serif Display"/>
                  <a:sym typeface="DM Serif Display"/>
                </a:rPr>
                <a:t>the</a:t>
              </a:r>
            </a:p>
          </p:txBody>
        </p:sp>
        <p:grpSp>
          <p:nvGrpSpPr>
            <p:cNvPr name="Group 12" id="12"/>
            <p:cNvGrpSpPr/>
            <p:nvPr/>
          </p:nvGrpSpPr>
          <p:grpSpPr>
            <a:xfrm rot="-382902">
              <a:off x="249711" y="992281"/>
              <a:ext cx="1835675" cy="423203"/>
              <a:chOff x="0" y="0"/>
              <a:chExt cx="1913890" cy="441235"/>
            </a:xfrm>
          </p:grpSpPr>
          <p:sp>
            <p:nvSpPr>
              <p:cNvPr name="Freeform 13" id="13"/>
              <p:cNvSpPr/>
              <p:nvPr/>
            </p:nvSpPr>
            <p:spPr>
              <a:xfrm flipH="false" flipV="false" rot="0">
                <a:off x="0" y="0"/>
                <a:ext cx="1913890" cy="441235"/>
              </a:xfrm>
              <a:custGeom>
                <a:avLst/>
                <a:gdLst/>
                <a:ahLst/>
                <a:cxnLst/>
                <a:rect r="r" b="b" t="t" l="l"/>
                <a:pathLst>
                  <a:path h="441235" w="1913890">
                    <a:moveTo>
                      <a:pt x="0" y="0"/>
                    </a:moveTo>
                    <a:lnTo>
                      <a:pt x="1913890" y="0"/>
                    </a:lnTo>
                    <a:lnTo>
                      <a:pt x="1913890" y="441235"/>
                    </a:lnTo>
                    <a:lnTo>
                      <a:pt x="0" y="441235"/>
                    </a:lnTo>
                    <a:close/>
                  </a:path>
                </a:pathLst>
              </a:custGeom>
              <a:solidFill>
                <a:srgbClr val="FFFCDE"/>
              </a:solidFill>
            </p:spPr>
          </p:sp>
        </p:grpSp>
        <p:sp>
          <p:nvSpPr>
            <p:cNvPr name="TextBox 14" id="14"/>
            <p:cNvSpPr txBox="true"/>
            <p:nvPr/>
          </p:nvSpPr>
          <p:spPr>
            <a:xfrm rot="-358263">
              <a:off x="336817" y="1018073"/>
              <a:ext cx="1664334" cy="383813"/>
            </a:xfrm>
            <a:prstGeom prst="rect">
              <a:avLst/>
            </a:prstGeom>
          </p:spPr>
          <p:txBody>
            <a:bodyPr anchor="t" rtlCol="false" tIns="0" lIns="0" bIns="0" rIns="0">
              <a:spAutoFit/>
            </a:bodyPr>
            <a:lstStyle/>
            <a:p>
              <a:pPr algn="ctr" marL="0" indent="0" lvl="0">
                <a:lnSpc>
                  <a:spcPts val="2033"/>
                </a:lnSpc>
                <a:spcBef>
                  <a:spcPct val="0"/>
                </a:spcBef>
              </a:pPr>
              <a:r>
                <a:rPr lang="en-US" sz="2186">
                  <a:solidFill>
                    <a:srgbClr val="000000"/>
                  </a:solidFill>
                  <a:latin typeface="DM Serif Display"/>
                  <a:ea typeface="DM Serif Display"/>
                  <a:cs typeface="DM Serif Display"/>
                  <a:sym typeface="DM Serif Display"/>
                </a:rPr>
                <a:t>resource </a:t>
              </a:r>
            </a:p>
          </p:txBody>
        </p:sp>
        <p:grpSp>
          <p:nvGrpSpPr>
            <p:cNvPr name="Group 15" id="15"/>
            <p:cNvGrpSpPr/>
            <p:nvPr/>
          </p:nvGrpSpPr>
          <p:grpSpPr>
            <a:xfrm rot="94114">
              <a:off x="110132" y="1478380"/>
              <a:ext cx="1677255" cy="446132"/>
              <a:chOff x="0" y="0"/>
              <a:chExt cx="2127719" cy="565951"/>
            </a:xfrm>
          </p:grpSpPr>
          <p:sp>
            <p:nvSpPr>
              <p:cNvPr name="Freeform 16" id="16"/>
              <p:cNvSpPr/>
              <p:nvPr/>
            </p:nvSpPr>
            <p:spPr>
              <a:xfrm flipH="false" flipV="false" rot="0">
                <a:off x="0" y="0"/>
                <a:ext cx="2127719" cy="565951"/>
              </a:xfrm>
              <a:custGeom>
                <a:avLst/>
                <a:gdLst/>
                <a:ahLst/>
                <a:cxnLst/>
                <a:rect r="r" b="b" t="t" l="l"/>
                <a:pathLst>
                  <a:path h="565951" w="2127719">
                    <a:moveTo>
                      <a:pt x="0" y="0"/>
                    </a:moveTo>
                    <a:lnTo>
                      <a:pt x="2127719" y="0"/>
                    </a:lnTo>
                    <a:lnTo>
                      <a:pt x="2127719" y="565951"/>
                    </a:lnTo>
                    <a:lnTo>
                      <a:pt x="0" y="565951"/>
                    </a:lnTo>
                    <a:close/>
                  </a:path>
                </a:pathLst>
              </a:custGeom>
              <a:solidFill>
                <a:srgbClr val="CCC6C6"/>
              </a:solidFill>
            </p:spPr>
          </p:sp>
        </p:grpSp>
        <p:sp>
          <p:nvSpPr>
            <p:cNvPr name="TextBox 17" id="17"/>
            <p:cNvSpPr txBox="true"/>
            <p:nvPr/>
          </p:nvSpPr>
          <p:spPr>
            <a:xfrm rot="75200">
              <a:off x="40067" y="1414205"/>
              <a:ext cx="1748890" cy="481388"/>
            </a:xfrm>
            <a:prstGeom prst="rect">
              <a:avLst/>
            </a:prstGeom>
          </p:spPr>
          <p:txBody>
            <a:bodyPr anchor="t" rtlCol="false" tIns="0" lIns="0" bIns="0" rIns="0">
              <a:spAutoFit/>
            </a:bodyPr>
            <a:lstStyle/>
            <a:p>
              <a:pPr algn="ctr">
                <a:lnSpc>
                  <a:spcPts val="3061"/>
                </a:lnSpc>
                <a:spcBef>
                  <a:spcPct val="0"/>
                </a:spcBef>
              </a:pPr>
              <a:r>
                <a:rPr lang="en-US" sz="2186">
                  <a:solidFill>
                    <a:srgbClr val="000000"/>
                  </a:solidFill>
                  <a:latin typeface="DM Serif Display"/>
                  <a:ea typeface="DM Serif Display"/>
                  <a:cs typeface="DM Serif Display"/>
                  <a:sym typeface="DM Serif Display"/>
                </a:rPr>
                <a:t>platform</a:t>
              </a:r>
            </a:p>
          </p:txBody>
        </p:sp>
      </p:gr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2" r="0" b="-9222"/>
            </a:stretch>
          </a:blipFill>
        </p:spPr>
      </p:sp>
      <p:sp>
        <p:nvSpPr>
          <p:cNvPr name="Freeform 3" id="3"/>
          <p:cNvSpPr/>
          <p:nvPr/>
        </p:nvSpPr>
        <p:spPr>
          <a:xfrm flipH="false" flipV="true" rot="0">
            <a:off x="5268972" y="901175"/>
            <a:ext cx="13019028" cy="2494310"/>
          </a:xfrm>
          <a:custGeom>
            <a:avLst/>
            <a:gdLst/>
            <a:ahLst/>
            <a:cxnLst/>
            <a:rect r="r" b="b" t="t" l="l"/>
            <a:pathLst>
              <a:path h="2494310" w="13019028">
                <a:moveTo>
                  <a:pt x="0" y="2494310"/>
                </a:moveTo>
                <a:lnTo>
                  <a:pt x="13019028" y="2494310"/>
                </a:lnTo>
                <a:lnTo>
                  <a:pt x="13019028" y="0"/>
                </a:lnTo>
                <a:lnTo>
                  <a:pt x="0" y="0"/>
                </a:lnTo>
                <a:lnTo>
                  <a:pt x="0" y="2494310"/>
                </a:lnTo>
                <a:close/>
              </a:path>
            </a:pathLst>
          </a:custGeom>
          <a:blipFill>
            <a:blip r:embed="rId3">
              <a:extLst>
                <a:ext uri="{96DAC541-7B7A-43D3-8B79-37D633B846F1}">
                  <asvg:svgBlip xmlns:asvg="http://schemas.microsoft.com/office/drawing/2016/SVG/main" r:embed="rId4"/>
                </a:ext>
              </a:extLst>
            </a:blip>
            <a:stretch>
              <a:fillRect l="0" t="-28766" r="0" b="-28766"/>
            </a:stretch>
          </a:blipFill>
        </p:spPr>
      </p:sp>
      <p:sp>
        <p:nvSpPr>
          <p:cNvPr name="Freeform 4" id="4"/>
          <p:cNvSpPr/>
          <p:nvPr/>
        </p:nvSpPr>
        <p:spPr>
          <a:xfrm flipH="false" flipV="true" rot="0">
            <a:off x="512662" y="901175"/>
            <a:ext cx="13019028" cy="2494310"/>
          </a:xfrm>
          <a:custGeom>
            <a:avLst/>
            <a:gdLst/>
            <a:ahLst/>
            <a:cxnLst/>
            <a:rect r="r" b="b" t="t" l="l"/>
            <a:pathLst>
              <a:path h="2494310" w="13019028">
                <a:moveTo>
                  <a:pt x="0" y="2494310"/>
                </a:moveTo>
                <a:lnTo>
                  <a:pt x="13019029" y="2494310"/>
                </a:lnTo>
                <a:lnTo>
                  <a:pt x="13019029" y="0"/>
                </a:lnTo>
                <a:lnTo>
                  <a:pt x="0" y="0"/>
                </a:lnTo>
                <a:lnTo>
                  <a:pt x="0" y="2494310"/>
                </a:lnTo>
                <a:close/>
              </a:path>
            </a:pathLst>
          </a:custGeom>
          <a:blipFill>
            <a:blip r:embed="rId3">
              <a:extLst>
                <a:ext uri="{96DAC541-7B7A-43D3-8B79-37D633B846F1}">
                  <asvg:svgBlip xmlns:asvg="http://schemas.microsoft.com/office/drawing/2016/SVG/main" r:embed="rId4"/>
                </a:ext>
              </a:extLst>
            </a:blip>
            <a:stretch>
              <a:fillRect l="0" t="-28766" r="0" b="-28766"/>
            </a:stretch>
          </a:blipFill>
        </p:spPr>
      </p:sp>
      <p:sp>
        <p:nvSpPr>
          <p:cNvPr name="Freeform 5" id="5"/>
          <p:cNvSpPr/>
          <p:nvPr/>
        </p:nvSpPr>
        <p:spPr>
          <a:xfrm flipH="false" flipV="false" rot="0">
            <a:off x="5589013" y="3658619"/>
            <a:ext cx="7864314" cy="5239599"/>
          </a:xfrm>
          <a:custGeom>
            <a:avLst/>
            <a:gdLst/>
            <a:ahLst/>
            <a:cxnLst/>
            <a:rect r="r" b="b" t="t" l="l"/>
            <a:pathLst>
              <a:path h="5239599" w="7864314">
                <a:moveTo>
                  <a:pt x="0" y="0"/>
                </a:moveTo>
                <a:lnTo>
                  <a:pt x="7864314" y="0"/>
                </a:lnTo>
                <a:lnTo>
                  <a:pt x="7864314" y="5239599"/>
                </a:lnTo>
                <a:lnTo>
                  <a:pt x="0" y="5239599"/>
                </a:lnTo>
                <a:lnTo>
                  <a:pt x="0" y="0"/>
                </a:lnTo>
                <a:close/>
              </a:path>
            </a:pathLst>
          </a:custGeom>
          <a:blipFill>
            <a:blip r:embed="rId5"/>
            <a:stretch>
              <a:fillRect l="0" t="0" r="0" b="0"/>
            </a:stretch>
          </a:blipFill>
        </p:spPr>
      </p:sp>
      <p:sp>
        <p:nvSpPr>
          <p:cNvPr name="Freeform 6" id="6"/>
          <p:cNvSpPr/>
          <p:nvPr/>
        </p:nvSpPr>
        <p:spPr>
          <a:xfrm flipH="false" flipV="false" rot="3133259">
            <a:off x="12186606" y="2304273"/>
            <a:ext cx="3209544" cy="4114800"/>
          </a:xfrm>
          <a:custGeom>
            <a:avLst/>
            <a:gdLst/>
            <a:ahLst/>
            <a:cxnLst/>
            <a:rect r="r" b="b" t="t" l="l"/>
            <a:pathLst>
              <a:path h="4114800" w="3209544">
                <a:moveTo>
                  <a:pt x="0" y="0"/>
                </a:moveTo>
                <a:lnTo>
                  <a:pt x="3209544" y="0"/>
                </a:lnTo>
                <a:lnTo>
                  <a:pt x="3209544"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7" id="7"/>
          <p:cNvSpPr/>
          <p:nvPr/>
        </p:nvSpPr>
        <p:spPr>
          <a:xfrm flipH="false" flipV="false" rot="0">
            <a:off x="2581688" y="7894094"/>
            <a:ext cx="9244966" cy="1529622"/>
          </a:xfrm>
          <a:custGeom>
            <a:avLst/>
            <a:gdLst/>
            <a:ahLst/>
            <a:cxnLst/>
            <a:rect r="r" b="b" t="t" l="l"/>
            <a:pathLst>
              <a:path h="1529622" w="9244966">
                <a:moveTo>
                  <a:pt x="0" y="0"/>
                </a:moveTo>
                <a:lnTo>
                  <a:pt x="9244966" y="0"/>
                </a:lnTo>
                <a:lnTo>
                  <a:pt x="9244966" y="1529621"/>
                </a:lnTo>
                <a:lnTo>
                  <a:pt x="0" y="1529621"/>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TextBox 8" id="8"/>
          <p:cNvSpPr txBox="true"/>
          <p:nvPr/>
        </p:nvSpPr>
        <p:spPr>
          <a:xfrm rot="0">
            <a:off x="3136640" y="1406385"/>
            <a:ext cx="13004913" cy="1626765"/>
          </a:xfrm>
          <a:prstGeom prst="rect">
            <a:avLst/>
          </a:prstGeom>
        </p:spPr>
        <p:txBody>
          <a:bodyPr anchor="t" rtlCol="false" tIns="0" lIns="0" bIns="0" rIns="0">
            <a:spAutoFit/>
          </a:bodyPr>
          <a:lstStyle/>
          <a:p>
            <a:pPr algn="ctr">
              <a:lnSpc>
                <a:spcPts val="6209"/>
              </a:lnSpc>
            </a:pPr>
            <a:r>
              <a:rPr lang="en-US" sz="6536">
                <a:solidFill>
                  <a:srgbClr val="000000"/>
                </a:solidFill>
                <a:latin typeface="More Sugar"/>
                <a:ea typeface="More Sugar"/>
                <a:cs typeface="More Sugar"/>
                <a:sym typeface="More Sugar"/>
              </a:rPr>
              <a:t>Only gay men can contract HIV in the Uk.</a:t>
            </a:r>
          </a:p>
        </p:txBody>
      </p:sp>
      <p:grpSp>
        <p:nvGrpSpPr>
          <p:cNvPr name="Group 9" id="9"/>
          <p:cNvGrpSpPr/>
          <p:nvPr/>
        </p:nvGrpSpPr>
        <p:grpSpPr>
          <a:xfrm rot="0">
            <a:off x="783374" y="8855986"/>
            <a:ext cx="2011572" cy="804629"/>
            <a:chOff x="0" y="0"/>
            <a:chExt cx="2682097" cy="1072839"/>
          </a:xfrm>
        </p:grpSpPr>
        <p:sp>
          <p:nvSpPr>
            <p:cNvPr name="Freeform 10" id="10"/>
            <p:cNvSpPr/>
            <p:nvPr/>
          </p:nvSpPr>
          <p:spPr>
            <a:xfrm flipH="false" flipV="false" rot="0">
              <a:off x="0" y="0"/>
              <a:ext cx="2682097" cy="1072839"/>
            </a:xfrm>
            <a:custGeom>
              <a:avLst/>
              <a:gdLst/>
              <a:ahLst/>
              <a:cxnLst/>
              <a:rect r="r" b="b" t="t" l="l"/>
              <a:pathLst>
                <a:path h="1072839" w="2682097">
                  <a:moveTo>
                    <a:pt x="0" y="0"/>
                  </a:moveTo>
                  <a:lnTo>
                    <a:pt x="2682097" y="0"/>
                  </a:lnTo>
                  <a:lnTo>
                    <a:pt x="2682097" y="1072839"/>
                  </a:lnTo>
                  <a:lnTo>
                    <a:pt x="0" y="1072839"/>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1" id="11"/>
            <p:cNvSpPr txBox="true"/>
            <p:nvPr/>
          </p:nvSpPr>
          <p:spPr>
            <a:xfrm rot="0">
              <a:off x="300689" y="208187"/>
              <a:ext cx="2080719" cy="687070"/>
            </a:xfrm>
            <a:prstGeom prst="rect">
              <a:avLst/>
            </a:prstGeom>
          </p:spPr>
          <p:txBody>
            <a:bodyPr anchor="t" rtlCol="false" tIns="0" lIns="0" bIns="0" rIns="0">
              <a:spAutoFit/>
            </a:bodyPr>
            <a:lstStyle/>
            <a:p>
              <a:pPr algn="ctr">
                <a:lnSpc>
                  <a:spcPts val="4409"/>
                </a:lnSpc>
              </a:pPr>
              <a:r>
                <a:rPr lang="en-US" sz="3150">
                  <a:solidFill>
                    <a:srgbClr val="FFFFFF"/>
                  </a:solidFill>
                  <a:latin typeface="Abril Fatface"/>
                  <a:ea typeface="Abril Fatface"/>
                  <a:cs typeface="Abril Fatface"/>
                  <a:sym typeface="Abril Fatface"/>
                </a:rPr>
                <a:t>1.a</a:t>
              </a:r>
            </a:p>
          </p:txBody>
        </p:sp>
      </p:grpSp>
      <p:grpSp>
        <p:nvGrpSpPr>
          <p:cNvPr name="Group 12" id="12"/>
          <p:cNvGrpSpPr/>
          <p:nvPr/>
        </p:nvGrpSpPr>
        <p:grpSpPr>
          <a:xfrm rot="0">
            <a:off x="15894132" y="8398693"/>
            <a:ext cx="1665780" cy="1460681"/>
            <a:chOff x="0" y="0"/>
            <a:chExt cx="2221040" cy="1947574"/>
          </a:xfrm>
        </p:grpSpPr>
        <p:grpSp>
          <p:nvGrpSpPr>
            <p:cNvPr name="Group 13" id="13"/>
            <p:cNvGrpSpPr/>
            <p:nvPr/>
          </p:nvGrpSpPr>
          <p:grpSpPr>
            <a:xfrm rot="108451">
              <a:off x="6125" y="538115"/>
              <a:ext cx="2208789" cy="423244"/>
              <a:chOff x="0" y="0"/>
              <a:chExt cx="2302677" cy="441235"/>
            </a:xfrm>
          </p:grpSpPr>
          <p:sp>
            <p:nvSpPr>
              <p:cNvPr name="Freeform 14" id="14"/>
              <p:cNvSpPr/>
              <p:nvPr/>
            </p:nvSpPr>
            <p:spPr>
              <a:xfrm flipH="false" flipV="false" rot="0">
                <a:off x="0" y="0"/>
                <a:ext cx="2302677" cy="441235"/>
              </a:xfrm>
              <a:custGeom>
                <a:avLst/>
                <a:gdLst/>
                <a:ahLst/>
                <a:cxnLst/>
                <a:rect r="r" b="b" t="t" l="l"/>
                <a:pathLst>
                  <a:path h="441235" w="2302677">
                    <a:moveTo>
                      <a:pt x="0" y="0"/>
                    </a:moveTo>
                    <a:lnTo>
                      <a:pt x="2302677" y="0"/>
                    </a:lnTo>
                    <a:lnTo>
                      <a:pt x="2302677" y="441235"/>
                    </a:lnTo>
                    <a:lnTo>
                      <a:pt x="0" y="441235"/>
                    </a:lnTo>
                    <a:close/>
                  </a:path>
                </a:pathLst>
              </a:custGeom>
              <a:solidFill>
                <a:srgbClr val="FADCD6"/>
              </a:solidFill>
            </p:spPr>
          </p:sp>
        </p:grpSp>
        <p:sp>
          <p:nvSpPr>
            <p:cNvPr name="TextBox 15" id="15"/>
            <p:cNvSpPr txBox="true"/>
            <p:nvPr/>
          </p:nvSpPr>
          <p:spPr>
            <a:xfrm rot="108451">
              <a:off x="126916" y="551781"/>
              <a:ext cx="1881414" cy="698211"/>
            </a:xfrm>
            <a:prstGeom prst="rect">
              <a:avLst/>
            </a:prstGeom>
          </p:spPr>
          <p:txBody>
            <a:bodyPr anchor="t" rtlCol="false" tIns="0" lIns="0" bIns="0" rIns="0">
              <a:spAutoFit/>
            </a:bodyPr>
            <a:lstStyle/>
            <a:p>
              <a:pPr algn="ctr" marL="0" indent="0" lvl="0">
                <a:lnSpc>
                  <a:spcPts val="1989"/>
                </a:lnSpc>
                <a:spcBef>
                  <a:spcPct val="0"/>
                </a:spcBef>
              </a:pPr>
              <a:r>
                <a:rPr lang="en-US" sz="2138">
                  <a:solidFill>
                    <a:srgbClr val="000000"/>
                  </a:solidFill>
                  <a:latin typeface="DM Serif Display"/>
                  <a:ea typeface="DM Serif Display"/>
                  <a:cs typeface="DM Serif Display"/>
                  <a:sym typeface="DM Serif Display"/>
                </a:rPr>
                <a:t>therapeutic </a:t>
              </a:r>
            </a:p>
          </p:txBody>
        </p:sp>
        <p:grpSp>
          <p:nvGrpSpPr>
            <p:cNvPr name="Group 16" id="16"/>
            <p:cNvGrpSpPr/>
            <p:nvPr/>
          </p:nvGrpSpPr>
          <p:grpSpPr>
            <a:xfrm rot="-285420">
              <a:off x="163152" y="42659"/>
              <a:ext cx="883413" cy="446176"/>
              <a:chOff x="0" y="0"/>
              <a:chExt cx="1120564" cy="565951"/>
            </a:xfrm>
          </p:grpSpPr>
          <p:sp>
            <p:nvSpPr>
              <p:cNvPr name="Freeform 17" id="17"/>
              <p:cNvSpPr/>
              <p:nvPr/>
            </p:nvSpPr>
            <p:spPr>
              <a:xfrm flipH="false" flipV="false" rot="0">
                <a:off x="0" y="0"/>
                <a:ext cx="1120564" cy="565951"/>
              </a:xfrm>
              <a:custGeom>
                <a:avLst/>
                <a:gdLst/>
                <a:ahLst/>
                <a:cxnLst/>
                <a:rect r="r" b="b" t="t" l="l"/>
                <a:pathLst>
                  <a:path h="565951" w="1120564">
                    <a:moveTo>
                      <a:pt x="0" y="0"/>
                    </a:moveTo>
                    <a:lnTo>
                      <a:pt x="1120564" y="0"/>
                    </a:lnTo>
                    <a:lnTo>
                      <a:pt x="1120564" y="565951"/>
                    </a:lnTo>
                    <a:lnTo>
                      <a:pt x="0" y="565951"/>
                    </a:lnTo>
                    <a:close/>
                  </a:path>
                </a:pathLst>
              </a:custGeom>
              <a:solidFill>
                <a:srgbClr val="D5E1CA"/>
              </a:solidFill>
            </p:spPr>
          </p:sp>
        </p:grpSp>
        <p:sp>
          <p:nvSpPr>
            <p:cNvPr name="TextBox 18" id="18"/>
            <p:cNvSpPr txBox="true"/>
            <p:nvPr/>
          </p:nvSpPr>
          <p:spPr>
            <a:xfrm rot="-286348">
              <a:off x="323883" y="80567"/>
              <a:ext cx="583757" cy="385618"/>
            </a:xfrm>
            <a:prstGeom prst="rect">
              <a:avLst/>
            </a:prstGeom>
          </p:spPr>
          <p:txBody>
            <a:bodyPr anchor="t" rtlCol="false" tIns="0" lIns="0" bIns="0" rIns="0">
              <a:spAutoFit/>
            </a:bodyPr>
            <a:lstStyle/>
            <a:p>
              <a:pPr algn="ctr" marL="0" indent="0" lvl="0">
                <a:lnSpc>
                  <a:spcPts val="2033"/>
                </a:lnSpc>
                <a:spcBef>
                  <a:spcPct val="0"/>
                </a:spcBef>
              </a:pPr>
              <a:r>
                <a:rPr lang="en-US" sz="2186">
                  <a:solidFill>
                    <a:srgbClr val="000000"/>
                  </a:solidFill>
                  <a:latin typeface="DM Serif Display"/>
                  <a:ea typeface="DM Serif Display"/>
                  <a:cs typeface="DM Serif Display"/>
                  <a:sym typeface="DM Serif Display"/>
                </a:rPr>
                <a:t>the</a:t>
              </a:r>
            </a:p>
          </p:txBody>
        </p:sp>
        <p:grpSp>
          <p:nvGrpSpPr>
            <p:cNvPr name="Group 19" id="19"/>
            <p:cNvGrpSpPr/>
            <p:nvPr/>
          </p:nvGrpSpPr>
          <p:grpSpPr>
            <a:xfrm rot="-382902">
              <a:off x="249736" y="992378"/>
              <a:ext cx="1835854" cy="423244"/>
              <a:chOff x="0" y="0"/>
              <a:chExt cx="1913890" cy="441235"/>
            </a:xfrm>
          </p:grpSpPr>
          <p:sp>
            <p:nvSpPr>
              <p:cNvPr name="Freeform 20" id="20"/>
              <p:cNvSpPr/>
              <p:nvPr/>
            </p:nvSpPr>
            <p:spPr>
              <a:xfrm flipH="false" flipV="false" rot="0">
                <a:off x="0" y="0"/>
                <a:ext cx="1913890" cy="441235"/>
              </a:xfrm>
              <a:custGeom>
                <a:avLst/>
                <a:gdLst/>
                <a:ahLst/>
                <a:cxnLst/>
                <a:rect r="r" b="b" t="t" l="l"/>
                <a:pathLst>
                  <a:path h="441235" w="1913890">
                    <a:moveTo>
                      <a:pt x="0" y="0"/>
                    </a:moveTo>
                    <a:lnTo>
                      <a:pt x="1913890" y="0"/>
                    </a:lnTo>
                    <a:lnTo>
                      <a:pt x="1913890" y="441235"/>
                    </a:lnTo>
                    <a:lnTo>
                      <a:pt x="0" y="441235"/>
                    </a:lnTo>
                    <a:close/>
                  </a:path>
                </a:pathLst>
              </a:custGeom>
              <a:solidFill>
                <a:srgbClr val="FFFCDE"/>
              </a:solidFill>
            </p:spPr>
          </p:sp>
        </p:grpSp>
        <p:sp>
          <p:nvSpPr>
            <p:cNvPr name="TextBox 21" id="21"/>
            <p:cNvSpPr txBox="true"/>
            <p:nvPr/>
          </p:nvSpPr>
          <p:spPr>
            <a:xfrm rot="-358263">
              <a:off x="336850" y="1018166"/>
              <a:ext cx="1664496" cy="383856"/>
            </a:xfrm>
            <a:prstGeom prst="rect">
              <a:avLst/>
            </a:prstGeom>
          </p:spPr>
          <p:txBody>
            <a:bodyPr anchor="t" rtlCol="false" tIns="0" lIns="0" bIns="0" rIns="0">
              <a:spAutoFit/>
            </a:bodyPr>
            <a:lstStyle/>
            <a:p>
              <a:pPr algn="ctr" marL="0" indent="0" lvl="0">
                <a:lnSpc>
                  <a:spcPts val="2033"/>
                </a:lnSpc>
                <a:spcBef>
                  <a:spcPct val="0"/>
                </a:spcBef>
              </a:pPr>
              <a:r>
                <a:rPr lang="en-US" sz="2186">
                  <a:solidFill>
                    <a:srgbClr val="000000"/>
                  </a:solidFill>
                  <a:latin typeface="DM Serif Display"/>
                  <a:ea typeface="DM Serif Display"/>
                  <a:cs typeface="DM Serif Display"/>
                  <a:sym typeface="DM Serif Display"/>
                </a:rPr>
                <a:t>resource </a:t>
              </a:r>
            </a:p>
          </p:txBody>
        </p:sp>
        <p:grpSp>
          <p:nvGrpSpPr>
            <p:cNvPr name="Group 22" id="22"/>
            <p:cNvGrpSpPr/>
            <p:nvPr/>
          </p:nvGrpSpPr>
          <p:grpSpPr>
            <a:xfrm rot="94114">
              <a:off x="110143" y="1478524"/>
              <a:ext cx="1677418" cy="446176"/>
              <a:chOff x="0" y="0"/>
              <a:chExt cx="2127719" cy="565951"/>
            </a:xfrm>
          </p:grpSpPr>
          <p:sp>
            <p:nvSpPr>
              <p:cNvPr name="Freeform 23" id="23"/>
              <p:cNvSpPr/>
              <p:nvPr/>
            </p:nvSpPr>
            <p:spPr>
              <a:xfrm flipH="false" flipV="false" rot="0">
                <a:off x="0" y="0"/>
                <a:ext cx="2127719" cy="565951"/>
              </a:xfrm>
              <a:custGeom>
                <a:avLst/>
                <a:gdLst/>
                <a:ahLst/>
                <a:cxnLst/>
                <a:rect r="r" b="b" t="t" l="l"/>
                <a:pathLst>
                  <a:path h="565951" w="2127719">
                    <a:moveTo>
                      <a:pt x="0" y="0"/>
                    </a:moveTo>
                    <a:lnTo>
                      <a:pt x="2127719" y="0"/>
                    </a:lnTo>
                    <a:lnTo>
                      <a:pt x="2127719" y="565951"/>
                    </a:lnTo>
                    <a:lnTo>
                      <a:pt x="0" y="565951"/>
                    </a:lnTo>
                    <a:close/>
                  </a:path>
                </a:pathLst>
              </a:custGeom>
              <a:solidFill>
                <a:srgbClr val="CCC6C6"/>
              </a:solidFill>
            </p:spPr>
          </p:sp>
        </p:grpSp>
        <p:sp>
          <p:nvSpPr>
            <p:cNvPr name="TextBox 24" id="24"/>
            <p:cNvSpPr txBox="true"/>
            <p:nvPr/>
          </p:nvSpPr>
          <p:spPr>
            <a:xfrm rot="75200">
              <a:off x="40070" y="1414346"/>
              <a:ext cx="1749061" cy="481431"/>
            </a:xfrm>
            <a:prstGeom prst="rect">
              <a:avLst/>
            </a:prstGeom>
          </p:spPr>
          <p:txBody>
            <a:bodyPr anchor="t" rtlCol="false" tIns="0" lIns="0" bIns="0" rIns="0">
              <a:spAutoFit/>
            </a:bodyPr>
            <a:lstStyle/>
            <a:p>
              <a:pPr algn="ctr">
                <a:lnSpc>
                  <a:spcPts val="3061"/>
                </a:lnSpc>
                <a:spcBef>
                  <a:spcPct val="0"/>
                </a:spcBef>
              </a:pPr>
              <a:r>
                <a:rPr lang="en-US" sz="2186">
                  <a:solidFill>
                    <a:srgbClr val="000000"/>
                  </a:solidFill>
                  <a:latin typeface="DM Serif Display"/>
                  <a:ea typeface="DM Serif Display"/>
                  <a:cs typeface="DM Serif Display"/>
                  <a:sym typeface="DM Serif Display"/>
                </a:rPr>
                <a:t>platform</a:t>
              </a:r>
            </a:p>
          </p:txBody>
        </p:sp>
      </p:gr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2" r="0" b="-9222"/>
            </a:stretch>
          </a:blipFill>
        </p:spPr>
      </p:sp>
      <p:sp>
        <p:nvSpPr>
          <p:cNvPr name="Freeform 3" id="3"/>
          <p:cNvSpPr/>
          <p:nvPr/>
        </p:nvSpPr>
        <p:spPr>
          <a:xfrm flipH="false" flipV="true" rot="0">
            <a:off x="2634486" y="3462213"/>
            <a:ext cx="13019028" cy="2494310"/>
          </a:xfrm>
          <a:custGeom>
            <a:avLst/>
            <a:gdLst/>
            <a:ahLst/>
            <a:cxnLst/>
            <a:rect r="r" b="b" t="t" l="l"/>
            <a:pathLst>
              <a:path h="2494310" w="13019028">
                <a:moveTo>
                  <a:pt x="0" y="2494311"/>
                </a:moveTo>
                <a:lnTo>
                  <a:pt x="13019028" y="2494311"/>
                </a:lnTo>
                <a:lnTo>
                  <a:pt x="13019028" y="0"/>
                </a:lnTo>
                <a:lnTo>
                  <a:pt x="0" y="0"/>
                </a:lnTo>
                <a:lnTo>
                  <a:pt x="0" y="2494311"/>
                </a:lnTo>
                <a:close/>
              </a:path>
            </a:pathLst>
          </a:custGeom>
          <a:blipFill>
            <a:blip r:embed="rId3">
              <a:extLst>
                <a:ext uri="{96DAC541-7B7A-43D3-8B79-37D633B846F1}">
                  <asvg:svgBlip xmlns:asvg="http://schemas.microsoft.com/office/drawing/2016/SVG/main" r:embed="rId4"/>
                </a:ext>
              </a:extLst>
            </a:blip>
            <a:stretch>
              <a:fillRect l="0" t="-28766" r="0" b="-28766"/>
            </a:stretch>
          </a:blipFill>
        </p:spPr>
      </p:sp>
      <p:sp>
        <p:nvSpPr>
          <p:cNvPr name="TextBox 4" id="4"/>
          <p:cNvSpPr txBox="true"/>
          <p:nvPr/>
        </p:nvSpPr>
        <p:spPr>
          <a:xfrm rot="0">
            <a:off x="5912770" y="1895922"/>
            <a:ext cx="6462460" cy="1312419"/>
          </a:xfrm>
          <a:prstGeom prst="rect">
            <a:avLst/>
          </a:prstGeom>
        </p:spPr>
        <p:txBody>
          <a:bodyPr anchor="t" rtlCol="false" tIns="0" lIns="0" bIns="0" rIns="0">
            <a:spAutoFit/>
          </a:bodyPr>
          <a:lstStyle/>
          <a:p>
            <a:pPr algn="ctr">
              <a:lnSpc>
                <a:spcPts val="9629"/>
              </a:lnSpc>
            </a:pPr>
            <a:r>
              <a:rPr lang="en-US" sz="10136">
                <a:solidFill>
                  <a:srgbClr val="841414"/>
                </a:solidFill>
                <a:latin typeface="More Sugar"/>
                <a:ea typeface="More Sugar"/>
                <a:cs typeface="More Sugar"/>
                <a:sym typeface="More Sugar"/>
              </a:rPr>
              <a:t>FALSE</a:t>
            </a:r>
          </a:p>
        </p:txBody>
      </p:sp>
      <p:sp>
        <p:nvSpPr>
          <p:cNvPr name="Freeform 5" id="5"/>
          <p:cNvSpPr/>
          <p:nvPr/>
        </p:nvSpPr>
        <p:spPr>
          <a:xfrm flipH="false" flipV="true" rot="0">
            <a:off x="2634486" y="5522136"/>
            <a:ext cx="13019028" cy="2494310"/>
          </a:xfrm>
          <a:custGeom>
            <a:avLst/>
            <a:gdLst/>
            <a:ahLst/>
            <a:cxnLst/>
            <a:rect r="r" b="b" t="t" l="l"/>
            <a:pathLst>
              <a:path h="2494310" w="13019028">
                <a:moveTo>
                  <a:pt x="0" y="2494310"/>
                </a:moveTo>
                <a:lnTo>
                  <a:pt x="13019028" y="2494310"/>
                </a:lnTo>
                <a:lnTo>
                  <a:pt x="13019028" y="0"/>
                </a:lnTo>
                <a:lnTo>
                  <a:pt x="0" y="0"/>
                </a:lnTo>
                <a:lnTo>
                  <a:pt x="0" y="2494310"/>
                </a:lnTo>
                <a:close/>
              </a:path>
            </a:pathLst>
          </a:custGeom>
          <a:blipFill>
            <a:blip r:embed="rId3">
              <a:extLst>
                <a:ext uri="{96DAC541-7B7A-43D3-8B79-37D633B846F1}">
                  <asvg:svgBlip xmlns:asvg="http://schemas.microsoft.com/office/drawing/2016/SVG/main" r:embed="rId4"/>
                </a:ext>
              </a:extLst>
            </a:blip>
            <a:stretch>
              <a:fillRect l="0" t="-28766" r="0" b="-28766"/>
            </a:stretch>
          </a:blipFill>
        </p:spPr>
      </p:sp>
      <p:sp>
        <p:nvSpPr>
          <p:cNvPr name="Freeform 6" id="6"/>
          <p:cNvSpPr/>
          <p:nvPr/>
        </p:nvSpPr>
        <p:spPr>
          <a:xfrm flipH="false" flipV="false" rot="0">
            <a:off x="706102" y="4863909"/>
            <a:ext cx="3658431" cy="4114800"/>
          </a:xfrm>
          <a:custGeom>
            <a:avLst/>
            <a:gdLst/>
            <a:ahLst/>
            <a:cxnLst/>
            <a:rect r="r" b="b" t="t" l="l"/>
            <a:pathLst>
              <a:path h="4114800" w="3658431">
                <a:moveTo>
                  <a:pt x="0" y="0"/>
                </a:moveTo>
                <a:lnTo>
                  <a:pt x="3658432" y="0"/>
                </a:lnTo>
                <a:lnTo>
                  <a:pt x="3658432"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7" id="7"/>
          <p:cNvSpPr txBox="true"/>
          <p:nvPr/>
        </p:nvSpPr>
        <p:spPr>
          <a:xfrm rot="0">
            <a:off x="4810295" y="3965053"/>
            <a:ext cx="9113172" cy="3746499"/>
          </a:xfrm>
          <a:prstGeom prst="rect">
            <a:avLst/>
          </a:prstGeom>
        </p:spPr>
        <p:txBody>
          <a:bodyPr anchor="t" rtlCol="false" tIns="0" lIns="0" bIns="0" rIns="0">
            <a:spAutoFit/>
          </a:bodyPr>
          <a:lstStyle/>
          <a:p>
            <a:pPr algn="ctr">
              <a:lnSpc>
                <a:spcPts val="2944"/>
              </a:lnSpc>
            </a:pPr>
            <a:r>
              <a:rPr lang="en-US" sz="3099">
                <a:solidFill>
                  <a:srgbClr val="000000"/>
                </a:solidFill>
                <a:latin typeface="More Sugar"/>
                <a:ea typeface="More Sugar"/>
                <a:cs typeface="More Sugar"/>
                <a:sym typeface="More Sugar"/>
              </a:rPr>
              <a:t>False.</a:t>
            </a:r>
            <a:r>
              <a:rPr lang="en-US" sz="3099">
                <a:solidFill>
                  <a:srgbClr val="000000"/>
                </a:solidFill>
                <a:latin typeface="More Sugar"/>
                <a:ea typeface="More Sugar"/>
                <a:cs typeface="More Sugar"/>
                <a:sym typeface="More Sugar"/>
              </a:rPr>
              <a:t> Anyone can contract HIV, regardless of sexual orientation. However, HIV is more prevalent in certain communities, particularly among men who have sex with men (MSM) due to higher rates of unprotected sex, multiple partners, and a higher likelihood of encountering anal sex, which carries a higher risk of transmission. Education, prevention, and access to treatment are crucial for all communities. (NHS, "HIV and AIDS")</a:t>
            </a:r>
          </a:p>
        </p:txBody>
      </p:sp>
      <p:sp>
        <p:nvSpPr>
          <p:cNvPr name="TextBox 8" id="8"/>
          <p:cNvSpPr txBox="true"/>
          <p:nvPr/>
        </p:nvSpPr>
        <p:spPr>
          <a:xfrm rot="0">
            <a:off x="4364534" y="729091"/>
            <a:ext cx="9558933" cy="681056"/>
          </a:xfrm>
          <a:prstGeom prst="rect">
            <a:avLst/>
          </a:prstGeom>
        </p:spPr>
        <p:txBody>
          <a:bodyPr anchor="t" rtlCol="false" tIns="0" lIns="0" bIns="0" rIns="0">
            <a:spAutoFit/>
          </a:bodyPr>
          <a:lstStyle/>
          <a:p>
            <a:pPr algn="ctr">
              <a:lnSpc>
                <a:spcPts val="5511"/>
              </a:lnSpc>
              <a:spcBef>
                <a:spcPct val="0"/>
              </a:spcBef>
            </a:pPr>
            <a:r>
              <a:rPr lang="en-US" sz="3936">
                <a:solidFill>
                  <a:srgbClr val="FFFFFF"/>
                </a:solidFill>
                <a:latin typeface="More Sugar"/>
                <a:ea typeface="More Sugar"/>
                <a:cs typeface="More Sugar"/>
                <a:sym typeface="More Sugar"/>
              </a:rPr>
              <a:t>Only gay men can contract HIV in the Uk.</a:t>
            </a:r>
          </a:p>
        </p:txBody>
      </p:sp>
      <p:grpSp>
        <p:nvGrpSpPr>
          <p:cNvPr name="Group 9" id="9"/>
          <p:cNvGrpSpPr/>
          <p:nvPr/>
        </p:nvGrpSpPr>
        <p:grpSpPr>
          <a:xfrm rot="0">
            <a:off x="783374" y="8855986"/>
            <a:ext cx="2011572" cy="804629"/>
            <a:chOff x="0" y="0"/>
            <a:chExt cx="2682097" cy="1072839"/>
          </a:xfrm>
        </p:grpSpPr>
        <p:sp>
          <p:nvSpPr>
            <p:cNvPr name="Freeform 10" id="10"/>
            <p:cNvSpPr/>
            <p:nvPr/>
          </p:nvSpPr>
          <p:spPr>
            <a:xfrm flipH="false" flipV="false" rot="0">
              <a:off x="0" y="0"/>
              <a:ext cx="2682097" cy="1072839"/>
            </a:xfrm>
            <a:custGeom>
              <a:avLst/>
              <a:gdLst/>
              <a:ahLst/>
              <a:cxnLst/>
              <a:rect r="r" b="b" t="t" l="l"/>
              <a:pathLst>
                <a:path h="1072839" w="2682097">
                  <a:moveTo>
                    <a:pt x="0" y="0"/>
                  </a:moveTo>
                  <a:lnTo>
                    <a:pt x="2682097" y="0"/>
                  </a:lnTo>
                  <a:lnTo>
                    <a:pt x="2682097" y="1072839"/>
                  </a:lnTo>
                  <a:lnTo>
                    <a:pt x="0" y="1072839"/>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11" id="11"/>
            <p:cNvSpPr txBox="true"/>
            <p:nvPr/>
          </p:nvSpPr>
          <p:spPr>
            <a:xfrm rot="0">
              <a:off x="300689" y="208187"/>
              <a:ext cx="2080719" cy="687070"/>
            </a:xfrm>
            <a:prstGeom prst="rect">
              <a:avLst/>
            </a:prstGeom>
          </p:spPr>
          <p:txBody>
            <a:bodyPr anchor="t" rtlCol="false" tIns="0" lIns="0" bIns="0" rIns="0">
              <a:spAutoFit/>
            </a:bodyPr>
            <a:lstStyle/>
            <a:p>
              <a:pPr algn="ctr">
                <a:lnSpc>
                  <a:spcPts val="4409"/>
                </a:lnSpc>
              </a:pPr>
              <a:r>
                <a:rPr lang="en-US" sz="3150">
                  <a:solidFill>
                    <a:srgbClr val="FFFFFF"/>
                  </a:solidFill>
                  <a:latin typeface="Abril Fatface"/>
                  <a:ea typeface="Abril Fatface"/>
                  <a:cs typeface="Abril Fatface"/>
                  <a:sym typeface="Abril Fatface"/>
                </a:rPr>
                <a:t>1.b</a:t>
              </a:r>
            </a:p>
          </p:txBody>
        </p:sp>
      </p:grpSp>
      <p:grpSp>
        <p:nvGrpSpPr>
          <p:cNvPr name="Group 12" id="12"/>
          <p:cNvGrpSpPr/>
          <p:nvPr/>
        </p:nvGrpSpPr>
        <p:grpSpPr>
          <a:xfrm rot="0">
            <a:off x="15894132" y="8398693"/>
            <a:ext cx="1749593" cy="1534174"/>
            <a:chOff x="0" y="0"/>
            <a:chExt cx="2332790" cy="2045566"/>
          </a:xfrm>
        </p:grpSpPr>
        <p:grpSp>
          <p:nvGrpSpPr>
            <p:cNvPr name="Group 13" id="13"/>
            <p:cNvGrpSpPr/>
            <p:nvPr/>
          </p:nvGrpSpPr>
          <p:grpSpPr>
            <a:xfrm rot="108451">
              <a:off x="6434" y="565191"/>
              <a:ext cx="2319923" cy="444540"/>
              <a:chOff x="0" y="0"/>
              <a:chExt cx="2302677" cy="441235"/>
            </a:xfrm>
          </p:grpSpPr>
          <p:sp>
            <p:nvSpPr>
              <p:cNvPr name="Freeform 14" id="14"/>
              <p:cNvSpPr/>
              <p:nvPr/>
            </p:nvSpPr>
            <p:spPr>
              <a:xfrm flipH="false" flipV="false" rot="0">
                <a:off x="0" y="0"/>
                <a:ext cx="2302677" cy="441235"/>
              </a:xfrm>
              <a:custGeom>
                <a:avLst/>
                <a:gdLst/>
                <a:ahLst/>
                <a:cxnLst/>
                <a:rect r="r" b="b" t="t" l="l"/>
                <a:pathLst>
                  <a:path h="441235" w="2302677">
                    <a:moveTo>
                      <a:pt x="0" y="0"/>
                    </a:moveTo>
                    <a:lnTo>
                      <a:pt x="2302677" y="0"/>
                    </a:lnTo>
                    <a:lnTo>
                      <a:pt x="2302677" y="441235"/>
                    </a:lnTo>
                    <a:lnTo>
                      <a:pt x="0" y="441235"/>
                    </a:lnTo>
                    <a:close/>
                  </a:path>
                </a:pathLst>
              </a:custGeom>
              <a:solidFill>
                <a:srgbClr val="FADCD6"/>
              </a:solidFill>
            </p:spPr>
          </p:sp>
        </p:grpSp>
        <p:sp>
          <p:nvSpPr>
            <p:cNvPr name="TextBox 15" id="15"/>
            <p:cNvSpPr txBox="true"/>
            <p:nvPr/>
          </p:nvSpPr>
          <p:spPr>
            <a:xfrm rot="108451">
              <a:off x="133355" y="576190"/>
              <a:ext cx="1976077" cy="736697"/>
            </a:xfrm>
            <a:prstGeom prst="rect">
              <a:avLst/>
            </a:prstGeom>
          </p:spPr>
          <p:txBody>
            <a:bodyPr anchor="t" rtlCol="false" tIns="0" lIns="0" bIns="0" rIns="0">
              <a:spAutoFit/>
            </a:bodyPr>
            <a:lstStyle/>
            <a:p>
              <a:pPr algn="ctr" marL="0" indent="0" lvl="0">
                <a:lnSpc>
                  <a:spcPts val="2089"/>
                </a:lnSpc>
                <a:spcBef>
                  <a:spcPct val="0"/>
                </a:spcBef>
              </a:pPr>
              <a:r>
                <a:rPr lang="en-US" sz="2246">
                  <a:solidFill>
                    <a:srgbClr val="000000"/>
                  </a:solidFill>
                  <a:latin typeface="DM Serif Display"/>
                  <a:ea typeface="DM Serif Display"/>
                  <a:cs typeface="DM Serif Display"/>
                  <a:sym typeface="DM Serif Display"/>
                </a:rPr>
                <a:t>therapeutic </a:t>
              </a:r>
            </a:p>
          </p:txBody>
        </p:sp>
        <p:grpSp>
          <p:nvGrpSpPr>
            <p:cNvPr name="Group 16" id="16"/>
            <p:cNvGrpSpPr/>
            <p:nvPr/>
          </p:nvGrpSpPr>
          <p:grpSpPr>
            <a:xfrm rot="-285420">
              <a:off x="171361" y="44805"/>
              <a:ext cx="927862" cy="468625"/>
              <a:chOff x="0" y="0"/>
              <a:chExt cx="1120564" cy="565951"/>
            </a:xfrm>
          </p:grpSpPr>
          <p:sp>
            <p:nvSpPr>
              <p:cNvPr name="Freeform 17" id="17"/>
              <p:cNvSpPr/>
              <p:nvPr/>
            </p:nvSpPr>
            <p:spPr>
              <a:xfrm flipH="false" flipV="false" rot="0">
                <a:off x="0" y="0"/>
                <a:ext cx="1120564" cy="565951"/>
              </a:xfrm>
              <a:custGeom>
                <a:avLst/>
                <a:gdLst/>
                <a:ahLst/>
                <a:cxnLst/>
                <a:rect r="r" b="b" t="t" l="l"/>
                <a:pathLst>
                  <a:path h="565951" w="1120564">
                    <a:moveTo>
                      <a:pt x="0" y="0"/>
                    </a:moveTo>
                    <a:lnTo>
                      <a:pt x="1120564" y="0"/>
                    </a:lnTo>
                    <a:lnTo>
                      <a:pt x="1120564" y="565951"/>
                    </a:lnTo>
                    <a:lnTo>
                      <a:pt x="0" y="565951"/>
                    </a:lnTo>
                    <a:close/>
                  </a:path>
                </a:pathLst>
              </a:custGeom>
              <a:solidFill>
                <a:srgbClr val="D5E1CA"/>
              </a:solidFill>
            </p:spPr>
          </p:sp>
        </p:grpSp>
        <p:sp>
          <p:nvSpPr>
            <p:cNvPr name="TextBox 18" id="18"/>
            <p:cNvSpPr txBox="true"/>
            <p:nvPr/>
          </p:nvSpPr>
          <p:spPr>
            <a:xfrm rot="-286348">
              <a:off x="340059" y="81751"/>
              <a:ext cx="613129" cy="407895"/>
            </a:xfrm>
            <a:prstGeom prst="rect">
              <a:avLst/>
            </a:prstGeom>
          </p:spPr>
          <p:txBody>
            <a:bodyPr anchor="t" rtlCol="false" tIns="0" lIns="0" bIns="0" rIns="0">
              <a:spAutoFit/>
            </a:bodyPr>
            <a:lstStyle/>
            <a:p>
              <a:pPr algn="ctr" marL="0" indent="0" lvl="0">
                <a:lnSpc>
                  <a:spcPts val="2136"/>
                </a:lnSpc>
                <a:spcBef>
                  <a:spcPct val="0"/>
                </a:spcBef>
              </a:pPr>
              <a:r>
                <a:rPr lang="en-US" sz="2296">
                  <a:solidFill>
                    <a:srgbClr val="000000"/>
                  </a:solidFill>
                  <a:latin typeface="DM Serif Display"/>
                  <a:ea typeface="DM Serif Display"/>
                  <a:cs typeface="DM Serif Display"/>
                  <a:sym typeface="DM Serif Display"/>
                </a:rPr>
                <a:t>the</a:t>
              </a:r>
            </a:p>
          </p:txBody>
        </p:sp>
        <p:grpSp>
          <p:nvGrpSpPr>
            <p:cNvPr name="Group 19" id="19"/>
            <p:cNvGrpSpPr/>
            <p:nvPr/>
          </p:nvGrpSpPr>
          <p:grpSpPr>
            <a:xfrm rot="-382902">
              <a:off x="262301" y="1042309"/>
              <a:ext cx="1928224" cy="444540"/>
              <a:chOff x="0" y="0"/>
              <a:chExt cx="1913890" cy="441235"/>
            </a:xfrm>
          </p:grpSpPr>
          <p:sp>
            <p:nvSpPr>
              <p:cNvPr name="Freeform 20" id="20"/>
              <p:cNvSpPr/>
              <p:nvPr/>
            </p:nvSpPr>
            <p:spPr>
              <a:xfrm flipH="false" flipV="false" rot="0">
                <a:off x="0" y="0"/>
                <a:ext cx="1913890" cy="441235"/>
              </a:xfrm>
              <a:custGeom>
                <a:avLst/>
                <a:gdLst/>
                <a:ahLst/>
                <a:cxnLst/>
                <a:rect r="r" b="b" t="t" l="l"/>
                <a:pathLst>
                  <a:path h="441235" w="1913890">
                    <a:moveTo>
                      <a:pt x="0" y="0"/>
                    </a:moveTo>
                    <a:lnTo>
                      <a:pt x="1913890" y="0"/>
                    </a:lnTo>
                    <a:lnTo>
                      <a:pt x="1913890" y="441235"/>
                    </a:lnTo>
                    <a:lnTo>
                      <a:pt x="0" y="441235"/>
                    </a:lnTo>
                    <a:close/>
                  </a:path>
                </a:pathLst>
              </a:custGeom>
              <a:solidFill>
                <a:srgbClr val="FFFCDE"/>
              </a:solidFill>
            </p:spPr>
          </p:sp>
        </p:grpSp>
        <p:sp>
          <p:nvSpPr>
            <p:cNvPr name="TextBox 21" id="21"/>
            <p:cNvSpPr txBox="true"/>
            <p:nvPr/>
          </p:nvSpPr>
          <p:spPr>
            <a:xfrm rot="-358263">
              <a:off x="353649" y="1066527"/>
              <a:ext cx="1748244" cy="406045"/>
            </a:xfrm>
            <a:prstGeom prst="rect">
              <a:avLst/>
            </a:prstGeom>
          </p:spPr>
          <p:txBody>
            <a:bodyPr anchor="t" rtlCol="false" tIns="0" lIns="0" bIns="0" rIns="0">
              <a:spAutoFit/>
            </a:bodyPr>
            <a:lstStyle/>
            <a:p>
              <a:pPr algn="ctr" marL="0" indent="0" lvl="0">
                <a:lnSpc>
                  <a:spcPts val="2136"/>
                </a:lnSpc>
                <a:spcBef>
                  <a:spcPct val="0"/>
                </a:spcBef>
              </a:pPr>
              <a:r>
                <a:rPr lang="en-US" sz="2296">
                  <a:solidFill>
                    <a:srgbClr val="000000"/>
                  </a:solidFill>
                  <a:latin typeface="DM Serif Display"/>
                  <a:ea typeface="DM Serif Display"/>
                  <a:cs typeface="DM Serif Display"/>
                  <a:sym typeface="DM Serif Display"/>
                </a:rPr>
                <a:t>resource </a:t>
              </a:r>
            </a:p>
          </p:txBody>
        </p:sp>
        <p:grpSp>
          <p:nvGrpSpPr>
            <p:cNvPr name="Group 22" id="22"/>
            <p:cNvGrpSpPr/>
            <p:nvPr/>
          </p:nvGrpSpPr>
          <p:grpSpPr>
            <a:xfrm rot="94114">
              <a:off x="115684" y="1552916"/>
              <a:ext cx="1761817" cy="468625"/>
              <a:chOff x="0" y="0"/>
              <a:chExt cx="2127719" cy="565951"/>
            </a:xfrm>
          </p:grpSpPr>
          <p:sp>
            <p:nvSpPr>
              <p:cNvPr name="Freeform 23" id="23"/>
              <p:cNvSpPr/>
              <p:nvPr/>
            </p:nvSpPr>
            <p:spPr>
              <a:xfrm flipH="false" flipV="false" rot="0">
                <a:off x="0" y="0"/>
                <a:ext cx="2127719" cy="565951"/>
              </a:xfrm>
              <a:custGeom>
                <a:avLst/>
                <a:gdLst/>
                <a:ahLst/>
                <a:cxnLst/>
                <a:rect r="r" b="b" t="t" l="l"/>
                <a:pathLst>
                  <a:path h="565951" w="2127719">
                    <a:moveTo>
                      <a:pt x="0" y="0"/>
                    </a:moveTo>
                    <a:lnTo>
                      <a:pt x="2127719" y="0"/>
                    </a:lnTo>
                    <a:lnTo>
                      <a:pt x="2127719" y="565951"/>
                    </a:lnTo>
                    <a:lnTo>
                      <a:pt x="0" y="565951"/>
                    </a:lnTo>
                    <a:close/>
                  </a:path>
                </a:pathLst>
              </a:custGeom>
              <a:solidFill>
                <a:srgbClr val="CCC6C6"/>
              </a:solidFill>
            </p:spPr>
          </p:sp>
        </p:grpSp>
        <p:sp>
          <p:nvSpPr>
            <p:cNvPr name="TextBox 24" id="24"/>
            <p:cNvSpPr txBox="true"/>
            <p:nvPr/>
          </p:nvSpPr>
          <p:spPr>
            <a:xfrm rot="75200">
              <a:off x="42170" y="1477902"/>
              <a:ext cx="1837064" cy="513262"/>
            </a:xfrm>
            <a:prstGeom prst="rect">
              <a:avLst/>
            </a:prstGeom>
          </p:spPr>
          <p:txBody>
            <a:bodyPr anchor="t" rtlCol="false" tIns="0" lIns="0" bIns="0" rIns="0">
              <a:spAutoFit/>
            </a:bodyPr>
            <a:lstStyle/>
            <a:p>
              <a:pPr algn="ctr">
                <a:lnSpc>
                  <a:spcPts val="3215"/>
                </a:lnSpc>
                <a:spcBef>
                  <a:spcPct val="0"/>
                </a:spcBef>
              </a:pPr>
              <a:r>
                <a:rPr lang="en-US" sz="2296">
                  <a:solidFill>
                    <a:srgbClr val="000000"/>
                  </a:solidFill>
                  <a:latin typeface="DM Serif Display"/>
                  <a:ea typeface="DM Serif Display"/>
                  <a:cs typeface="DM Serif Display"/>
                  <a:sym typeface="DM Serif Display"/>
                </a:rPr>
                <a:t>platform</a:t>
              </a:r>
            </a:p>
          </p:txBody>
        </p:sp>
      </p:gr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2" r="0" b="-9222"/>
            </a:stretch>
          </a:blipFill>
        </p:spPr>
      </p:sp>
      <p:sp>
        <p:nvSpPr>
          <p:cNvPr name="Freeform 3" id="3"/>
          <p:cNvSpPr/>
          <p:nvPr/>
        </p:nvSpPr>
        <p:spPr>
          <a:xfrm flipH="false" flipV="true" rot="0">
            <a:off x="605172" y="633279"/>
            <a:ext cx="13101633" cy="2510137"/>
          </a:xfrm>
          <a:custGeom>
            <a:avLst/>
            <a:gdLst/>
            <a:ahLst/>
            <a:cxnLst/>
            <a:rect r="r" b="b" t="t" l="l"/>
            <a:pathLst>
              <a:path h="2510137" w="13101633">
                <a:moveTo>
                  <a:pt x="0" y="2510137"/>
                </a:moveTo>
                <a:lnTo>
                  <a:pt x="13101633" y="2510137"/>
                </a:lnTo>
                <a:lnTo>
                  <a:pt x="13101633" y="0"/>
                </a:lnTo>
                <a:lnTo>
                  <a:pt x="0" y="0"/>
                </a:lnTo>
                <a:lnTo>
                  <a:pt x="0" y="2510137"/>
                </a:lnTo>
                <a:close/>
              </a:path>
            </a:pathLst>
          </a:custGeom>
          <a:blipFill>
            <a:blip r:embed="rId3">
              <a:extLst>
                <a:ext uri="{96DAC541-7B7A-43D3-8B79-37D633B846F1}">
                  <asvg:svgBlip xmlns:asvg="http://schemas.microsoft.com/office/drawing/2016/SVG/main" r:embed="rId4"/>
                </a:ext>
              </a:extLst>
            </a:blip>
            <a:stretch>
              <a:fillRect l="0" t="-28766" r="0" b="-28766"/>
            </a:stretch>
          </a:blipFill>
        </p:spPr>
      </p:sp>
      <p:sp>
        <p:nvSpPr>
          <p:cNvPr name="Freeform 4" id="4"/>
          <p:cNvSpPr/>
          <p:nvPr/>
        </p:nvSpPr>
        <p:spPr>
          <a:xfrm flipH="false" flipV="true" rot="0">
            <a:off x="4730466" y="633279"/>
            <a:ext cx="13101633" cy="2510137"/>
          </a:xfrm>
          <a:custGeom>
            <a:avLst/>
            <a:gdLst/>
            <a:ahLst/>
            <a:cxnLst/>
            <a:rect r="r" b="b" t="t" l="l"/>
            <a:pathLst>
              <a:path h="2510137" w="13101633">
                <a:moveTo>
                  <a:pt x="0" y="2510137"/>
                </a:moveTo>
                <a:lnTo>
                  <a:pt x="13101633" y="2510137"/>
                </a:lnTo>
                <a:lnTo>
                  <a:pt x="13101633" y="0"/>
                </a:lnTo>
                <a:lnTo>
                  <a:pt x="0" y="0"/>
                </a:lnTo>
                <a:lnTo>
                  <a:pt x="0" y="2510137"/>
                </a:lnTo>
                <a:close/>
              </a:path>
            </a:pathLst>
          </a:custGeom>
          <a:blipFill>
            <a:blip r:embed="rId3">
              <a:extLst>
                <a:ext uri="{96DAC541-7B7A-43D3-8B79-37D633B846F1}">
                  <asvg:svgBlip xmlns:asvg="http://schemas.microsoft.com/office/drawing/2016/SVG/main" r:embed="rId4"/>
                </a:ext>
              </a:extLst>
            </a:blip>
            <a:stretch>
              <a:fillRect l="0" t="-28766" r="0" b="-28766"/>
            </a:stretch>
          </a:blipFill>
        </p:spPr>
      </p:sp>
      <p:sp>
        <p:nvSpPr>
          <p:cNvPr name="Freeform 5" id="5"/>
          <p:cNvSpPr/>
          <p:nvPr/>
        </p:nvSpPr>
        <p:spPr>
          <a:xfrm flipH="false" flipV="false" rot="0">
            <a:off x="6185895" y="4049858"/>
            <a:ext cx="7196815" cy="4794878"/>
          </a:xfrm>
          <a:custGeom>
            <a:avLst/>
            <a:gdLst/>
            <a:ahLst/>
            <a:cxnLst/>
            <a:rect r="r" b="b" t="t" l="l"/>
            <a:pathLst>
              <a:path h="4794878" w="7196815">
                <a:moveTo>
                  <a:pt x="0" y="0"/>
                </a:moveTo>
                <a:lnTo>
                  <a:pt x="7196815" y="0"/>
                </a:lnTo>
                <a:lnTo>
                  <a:pt x="7196815" y="4794878"/>
                </a:lnTo>
                <a:lnTo>
                  <a:pt x="0" y="4794878"/>
                </a:lnTo>
                <a:lnTo>
                  <a:pt x="0" y="0"/>
                </a:lnTo>
                <a:close/>
              </a:path>
            </a:pathLst>
          </a:custGeom>
          <a:blipFill>
            <a:blip r:embed="rId5"/>
            <a:stretch>
              <a:fillRect l="0" t="0" r="0" b="0"/>
            </a:stretch>
          </a:blipFill>
        </p:spPr>
      </p:sp>
      <p:sp>
        <p:nvSpPr>
          <p:cNvPr name="Freeform 6" id="6"/>
          <p:cNvSpPr/>
          <p:nvPr/>
        </p:nvSpPr>
        <p:spPr>
          <a:xfrm flipH="false" flipV="false" rot="0">
            <a:off x="3943929" y="4209286"/>
            <a:ext cx="11190051" cy="4476020"/>
          </a:xfrm>
          <a:custGeom>
            <a:avLst/>
            <a:gdLst/>
            <a:ahLst/>
            <a:cxnLst/>
            <a:rect r="r" b="b" t="t" l="l"/>
            <a:pathLst>
              <a:path h="4476020" w="11190051">
                <a:moveTo>
                  <a:pt x="0" y="0"/>
                </a:moveTo>
                <a:lnTo>
                  <a:pt x="11190051" y="0"/>
                </a:lnTo>
                <a:lnTo>
                  <a:pt x="11190051" y="4476021"/>
                </a:lnTo>
                <a:lnTo>
                  <a:pt x="0" y="4476021"/>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7" id="7"/>
          <p:cNvSpPr txBox="true"/>
          <p:nvPr/>
        </p:nvSpPr>
        <p:spPr>
          <a:xfrm rot="0">
            <a:off x="4083950" y="1145744"/>
            <a:ext cx="11050029" cy="1637607"/>
          </a:xfrm>
          <a:prstGeom prst="rect">
            <a:avLst/>
          </a:prstGeom>
        </p:spPr>
        <p:txBody>
          <a:bodyPr anchor="t" rtlCol="false" tIns="0" lIns="0" bIns="0" rIns="0">
            <a:spAutoFit/>
          </a:bodyPr>
          <a:lstStyle/>
          <a:p>
            <a:pPr algn="ctr">
              <a:lnSpc>
                <a:spcPts val="6249"/>
              </a:lnSpc>
            </a:pPr>
            <a:r>
              <a:rPr lang="en-US" sz="6578">
                <a:solidFill>
                  <a:srgbClr val="000000"/>
                </a:solidFill>
                <a:latin typeface="More Sugar"/>
                <a:ea typeface="More Sugar"/>
                <a:cs typeface="More Sugar"/>
                <a:sym typeface="More Sugar"/>
              </a:rPr>
              <a:t>You can not catch an STI from oral sex.</a:t>
            </a:r>
          </a:p>
        </p:txBody>
      </p:sp>
      <p:sp>
        <p:nvSpPr>
          <p:cNvPr name="Freeform 8" id="8"/>
          <p:cNvSpPr/>
          <p:nvPr/>
        </p:nvSpPr>
        <p:spPr>
          <a:xfrm flipH="false" flipV="false" rot="0">
            <a:off x="3504648" y="3724252"/>
            <a:ext cx="11190051" cy="4476020"/>
          </a:xfrm>
          <a:custGeom>
            <a:avLst/>
            <a:gdLst/>
            <a:ahLst/>
            <a:cxnLst/>
            <a:rect r="r" b="b" t="t" l="l"/>
            <a:pathLst>
              <a:path h="4476020" w="11190051">
                <a:moveTo>
                  <a:pt x="0" y="0"/>
                </a:moveTo>
                <a:lnTo>
                  <a:pt x="11190051" y="0"/>
                </a:lnTo>
                <a:lnTo>
                  <a:pt x="11190051" y="4476020"/>
                </a:lnTo>
                <a:lnTo>
                  <a:pt x="0" y="447602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grpSp>
        <p:nvGrpSpPr>
          <p:cNvPr name="Group 9" id="9"/>
          <p:cNvGrpSpPr/>
          <p:nvPr/>
        </p:nvGrpSpPr>
        <p:grpSpPr>
          <a:xfrm rot="0">
            <a:off x="935774" y="9008386"/>
            <a:ext cx="2011572" cy="804629"/>
            <a:chOff x="0" y="0"/>
            <a:chExt cx="2682097" cy="1072839"/>
          </a:xfrm>
        </p:grpSpPr>
        <p:sp>
          <p:nvSpPr>
            <p:cNvPr name="Freeform 10" id="10"/>
            <p:cNvSpPr/>
            <p:nvPr/>
          </p:nvSpPr>
          <p:spPr>
            <a:xfrm flipH="false" flipV="false" rot="0">
              <a:off x="0" y="0"/>
              <a:ext cx="2682097" cy="1072839"/>
            </a:xfrm>
            <a:custGeom>
              <a:avLst/>
              <a:gdLst/>
              <a:ahLst/>
              <a:cxnLst/>
              <a:rect r="r" b="b" t="t" l="l"/>
              <a:pathLst>
                <a:path h="1072839" w="2682097">
                  <a:moveTo>
                    <a:pt x="0" y="0"/>
                  </a:moveTo>
                  <a:lnTo>
                    <a:pt x="2682097" y="0"/>
                  </a:lnTo>
                  <a:lnTo>
                    <a:pt x="2682097" y="1072839"/>
                  </a:lnTo>
                  <a:lnTo>
                    <a:pt x="0" y="1072839"/>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TextBox 11" id="11"/>
            <p:cNvSpPr txBox="true"/>
            <p:nvPr/>
          </p:nvSpPr>
          <p:spPr>
            <a:xfrm rot="0">
              <a:off x="300689" y="208187"/>
              <a:ext cx="2080719" cy="687070"/>
            </a:xfrm>
            <a:prstGeom prst="rect">
              <a:avLst/>
            </a:prstGeom>
          </p:spPr>
          <p:txBody>
            <a:bodyPr anchor="t" rtlCol="false" tIns="0" lIns="0" bIns="0" rIns="0">
              <a:spAutoFit/>
            </a:bodyPr>
            <a:lstStyle/>
            <a:p>
              <a:pPr algn="ctr">
                <a:lnSpc>
                  <a:spcPts val="4409"/>
                </a:lnSpc>
              </a:pPr>
              <a:r>
                <a:rPr lang="en-US" sz="3150">
                  <a:solidFill>
                    <a:srgbClr val="FFFFFF"/>
                  </a:solidFill>
                  <a:latin typeface="Abril Fatface"/>
                  <a:ea typeface="Abril Fatface"/>
                  <a:cs typeface="Abril Fatface"/>
                  <a:sym typeface="Abril Fatface"/>
                </a:rPr>
                <a:t>2.a</a:t>
              </a:r>
            </a:p>
          </p:txBody>
        </p:sp>
      </p:grpSp>
      <p:grpSp>
        <p:nvGrpSpPr>
          <p:cNvPr name="Group 12" id="12"/>
          <p:cNvGrpSpPr/>
          <p:nvPr/>
        </p:nvGrpSpPr>
        <p:grpSpPr>
          <a:xfrm rot="0">
            <a:off x="15894132" y="8398693"/>
            <a:ext cx="1612911" cy="1414322"/>
            <a:chOff x="0" y="0"/>
            <a:chExt cx="2150548" cy="1885762"/>
          </a:xfrm>
        </p:grpSpPr>
        <p:grpSp>
          <p:nvGrpSpPr>
            <p:cNvPr name="Group 13" id="13"/>
            <p:cNvGrpSpPr/>
            <p:nvPr/>
          </p:nvGrpSpPr>
          <p:grpSpPr>
            <a:xfrm rot="108451">
              <a:off x="5931" y="521037"/>
              <a:ext cx="2138686" cy="409811"/>
              <a:chOff x="0" y="0"/>
              <a:chExt cx="2302677" cy="441235"/>
            </a:xfrm>
          </p:grpSpPr>
          <p:sp>
            <p:nvSpPr>
              <p:cNvPr name="Freeform 14" id="14"/>
              <p:cNvSpPr/>
              <p:nvPr/>
            </p:nvSpPr>
            <p:spPr>
              <a:xfrm flipH="false" flipV="false" rot="0">
                <a:off x="0" y="0"/>
                <a:ext cx="2302677" cy="441235"/>
              </a:xfrm>
              <a:custGeom>
                <a:avLst/>
                <a:gdLst/>
                <a:ahLst/>
                <a:cxnLst/>
                <a:rect r="r" b="b" t="t" l="l"/>
                <a:pathLst>
                  <a:path h="441235" w="2302677">
                    <a:moveTo>
                      <a:pt x="0" y="0"/>
                    </a:moveTo>
                    <a:lnTo>
                      <a:pt x="2302677" y="0"/>
                    </a:lnTo>
                    <a:lnTo>
                      <a:pt x="2302677" y="441235"/>
                    </a:lnTo>
                    <a:lnTo>
                      <a:pt x="0" y="441235"/>
                    </a:lnTo>
                    <a:close/>
                  </a:path>
                </a:pathLst>
              </a:custGeom>
              <a:solidFill>
                <a:srgbClr val="FADCD6"/>
              </a:solidFill>
            </p:spPr>
          </p:sp>
        </p:grpSp>
        <p:sp>
          <p:nvSpPr>
            <p:cNvPr name="TextBox 15" id="15"/>
            <p:cNvSpPr txBox="true"/>
            <p:nvPr/>
          </p:nvSpPr>
          <p:spPr>
            <a:xfrm rot="108451">
              <a:off x="123156" y="517340"/>
              <a:ext cx="1821702" cy="692985"/>
            </a:xfrm>
            <a:prstGeom prst="rect">
              <a:avLst/>
            </a:prstGeom>
          </p:spPr>
          <p:txBody>
            <a:bodyPr anchor="t" rtlCol="false" tIns="0" lIns="0" bIns="0" rIns="0">
              <a:spAutoFit/>
            </a:bodyPr>
            <a:lstStyle/>
            <a:p>
              <a:pPr algn="ctr" marL="0" indent="0" lvl="0">
                <a:lnSpc>
                  <a:spcPts val="1926"/>
                </a:lnSpc>
                <a:spcBef>
                  <a:spcPct val="0"/>
                </a:spcBef>
              </a:pPr>
              <a:r>
                <a:rPr lang="en-US" sz="2071">
                  <a:solidFill>
                    <a:srgbClr val="000000"/>
                  </a:solidFill>
                  <a:latin typeface="DM Serif Display"/>
                  <a:ea typeface="DM Serif Display"/>
                  <a:cs typeface="DM Serif Display"/>
                  <a:sym typeface="DM Serif Display"/>
                </a:rPr>
                <a:t>therapeutic </a:t>
              </a:r>
            </a:p>
          </p:txBody>
        </p:sp>
        <p:grpSp>
          <p:nvGrpSpPr>
            <p:cNvPr name="Group 16" id="16"/>
            <p:cNvGrpSpPr/>
            <p:nvPr/>
          </p:nvGrpSpPr>
          <p:grpSpPr>
            <a:xfrm rot="-285420">
              <a:off x="157974" y="41305"/>
              <a:ext cx="855376" cy="432015"/>
              <a:chOff x="0" y="0"/>
              <a:chExt cx="1120564" cy="565951"/>
            </a:xfrm>
          </p:grpSpPr>
          <p:sp>
            <p:nvSpPr>
              <p:cNvPr name="Freeform 17" id="17"/>
              <p:cNvSpPr/>
              <p:nvPr/>
            </p:nvSpPr>
            <p:spPr>
              <a:xfrm flipH="false" flipV="false" rot="0">
                <a:off x="0" y="0"/>
                <a:ext cx="1120564" cy="565951"/>
              </a:xfrm>
              <a:custGeom>
                <a:avLst/>
                <a:gdLst/>
                <a:ahLst/>
                <a:cxnLst/>
                <a:rect r="r" b="b" t="t" l="l"/>
                <a:pathLst>
                  <a:path h="565951" w="1120564">
                    <a:moveTo>
                      <a:pt x="0" y="0"/>
                    </a:moveTo>
                    <a:lnTo>
                      <a:pt x="1120564" y="0"/>
                    </a:lnTo>
                    <a:lnTo>
                      <a:pt x="1120564" y="565951"/>
                    </a:lnTo>
                    <a:lnTo>
                      <a:pt x="0" y="565951"/>
                    </a:lnTo>
                    <a:close/>
                  </a:path>
                </a:pathLst>
              </a:custGeom>
              <a:solidFill>
                <a:srgbClr val="D5E1CA"/>
              </a:solidFill>
            </p:spPr>
          </p:sp>
        </p:grpSp>
        <p:sp>
          <p:nvSpPr>
            <p:cNvPr name="TextBox 18" id="18"/>
            <p:cNvSpPr txBox="true"/>
            <p:nvPr/>
          </p:nvSpPr>
          <p:spPr>
            <a:xfrm rot="-286348">
              <a:off x="313679" y="79821"/>
              <a:ext cx="565230" cy="371565"/>
            </a:xfrm>
            <a:prstGeom prst="rect">
              <a:avLst/>
            </a:prstGeom>
          </p:spPr>
          <p:txBody>
            <a:bodyPr anchor="t" rtlCol="false" tIns="0" lIns="0" bIns="0" rIns="0">
              <a:spAutoFit/>
            </a:bodyPr>
            <a:lstStyle/>
            <a:p>
              <a:pPr algn="ctr" marL="0" indent="0" lvl="0">
                <a:lnSpc>
                  <a:spcPts val="1969"/>
                </a:lnSpc>
                <a:spcBef>
                  <a:spcPct val="0"/>
                </a:spcBef>
              </a:pPr>
              <a:r>
                <a:rPr lang="en-US" sz="2117">
                  <a:solidFill>
                    <a:srgbClr val="000000"/>
                  </a:solidFill>
                  <a:latin typeface="DM Serif Display"/>
                  <a:ea typeface="DM Serif Display"/>
                  <a:cs typeface="DM Serif Display"/>
                  <a:sym typeface="DM Serif Display"/>
                </a:rPr>
                <a:t>the</a:t>
              </a:r>
            </a:p>
          </p:txBody>
        </p:sp>
        <p:grpSp>
          <p:nvGrpSpPr>
            <p:cNvPr name="Group 19" id="19"/>
            <p:cNvGrpSpPr/>
            <p:nvPr/>
          </p:nvGrpSpPr>
          <p:grpSpPr>
            <a:xfrm rot="-382902">
              <a:off x="241810" y="960882"/>
              <a:ext cx="1777587" cy="409811"/>
              <a:chOff x="0" y="0"/>
              <a:chExt cx="1913890" cy="441235"/>
            </a:xfrm>
          </p:grpSpPr>
          <p:sp>
            <p:nvSpPr>
              <p:cNvPr name="Freeform 20" id="20"/>
              <p:cNvSpPr/>
              <p:nvPr/>
            </p:nvSpPr>
            <p:spPr>
              <a:xfrm flipH="false" flipV="false" rot="0">
                <a:off x="0" y="0"/>
                <a:ext cx="1913890" cy="441235"/>
              </a:xfrm>
              <a:custGeom>
                <a:avLst/>
                <a:gdLst/>
                <a:ahLst/>
                <a:cxnLst/>
                <a:rect r="r" b="b" t="t" l="l"/>
                <a:pathLst>
                  <a:path h="441235" w="1913890">
                    <a:moveTo>
                      <a:pt x="0" y="0"/>
                    </a:moveTo>
                    <a:lnTo>
                      <a:pt x="1913890" y="0"/>
                    </a:lnTo>
                    <a:lnTo>
                      <a:pt x="1913890" y="441235"/>
                    </a:lnTo>
                    <a:lnTo>
                      <a:pt x="0" y="441235"/>
                    </a:lnTo>
                    <a:close/>
                  </a:path>
                </a:pathLst>
              </a:custGeom>
              <a:solidFill>
                <a:srgbClr val="FFFCDE"/>
              </a:solidFill>
            </p:spPr>
          </p:sp>
        </p:grpSp>
        <p:sp>
          <p:nvSpPr>
            <p:cNvPr name="TextBox 21" id="21"/>
            <p:cNvSpPr txBox="true"/>
            <p:nvPr/>
          </p:nvSpPr>
          <p:spPr>
            <a:xfrm rot="-358263">
              <a:off x="326253" y="987660"/>
              <a:ext cx="1611668" cy="369859"/>
            </a:xfrm>
            <a:prstGeom prst="rect">
              <a:avLst/>
            </a:prstGeom>
          </p:spPr>
          <p:txBody>
            <a:bodyPr anchor="t" rtlCol="false" tIns="0" lIns="0" bIns="0" rIns="0">
              <a:spAutoFit/>
            </a:bodyPr>
            <a:lstStyle/>
            <a:p>
              <a:pPr algn="ctr" marL="0" indent="0" lvl="0">
                <a:lnSpc>
                  <a:spcPts val="1969"/>
                </a:lnSpc>
                <a:spcBef>
                  <a:spcPct val="0"/>
                </a:spcBef>
              </a:pPr>
              <a:r>
                <a:rPr lang="en-US" sz="2117">
                  <a:solidFill>
                    <a:srgbClr val="000000"/>
                  </a:solidFill>
                  <a:latin typeface="DM Serif Display"/>
                  <a:ea typeface="DM Serif Display"/>
                  <a:cs typeface="DM Serif Display"/>
                  <a:sym typeface="DM Serif Display"/>
                </a:rPr>
                <a:t>resource </a:t>
              </a:r>
            </a:p>
          </p:txBody>
        </p:sp>
        <p:grpSp>
          <p:nvGrpSpPr>
            <p:cNvPr name="Group 22" id="22"/>
            <p:cNvGrpSpPr/>
            <p:nvPr/>
          </p:nvGrpSpPr>
          <p:grpSpPr>
            <a:xfrm rot="94114">
              <a:off x="106647" y="1431599"/>
              <a:ext cx="1624180" cy="432015"/>
              <a:chOff x="0" y="0"/>
              <a:chExt cx="2127719" cy="565951"/>
            </a:xfrm>
          </p:grpSpPr>
          <p:sp>
            <p:nvSpPr>
              <p:cNvPr name="Freeform 23" id="23"/>
              <p:cNvSpPr/>
              <p:nvPr/>
            </p:nvSpPr>
            <p:spPr>
              <a:xfrm flipH="false" flipV="false" rot="0">
                <a:off x="0" y="0"/>
                <a:ext cx="2127719" cy="565951"/>
              </a:xfrm>
              <a:custGeom>
                <a:avLst/>
                <a:gdLst/>
                <a:ahLst/>
                <a:cxnLst/>
                <a:rect r="r" b="b" t="t" l="l"/>
                <a:pathLst>
                  <a:path h="565951" w="2127719">
                    <a:moveTo>
                      <a:pt x="0" y="0"/>
                    </a:moveTo>
                    <a:lnTo>
                      <a:pt x="2127719" y="0"/>
                    </a:lnTo>
                    <a:lnTo>
                      <a:pt x="2127719" y="565951"/>
                    </a:lnTo>
                    <a:lnTo>
                      <a:pt x="0" y="565951"/>
                    </a:lnTo>
                    <a:close/>
                  </a:path>
                </a:pathLst>
              </a:custGeom>
              <a:solidFill>
                <a:srgbClr val="CCC6C6"/>
              </a:solidFill>
            </p:spPr>
          </p:sp>
        </p:grpSp>
        <p:sp>
          <p:nvSpPr>
            <p:cNvPr name="TextBox 24" id="24"/>
            <p:cNvSpPr txBox="true"/>
            <p:nvPr/>
          </p:nvSpPr>
          <p:spPr>
            <a:xfrm rot="75200">
              <a:off x="38812" y="1368249"/>
              <a:ext cx="1693549" cy="467361"/>
            </a:xfrm>
            <a:prstGeom prst="rect">
              <a:avLst/>
            </a:prstGeom>
          </p:spPr>
          <p:txBody>
            <a:bodyPr anchor="t" rtlCol="false" tIns="0" lIns="0" bIns="0" rIns="0">
              <a:spAutoFit/>
            </a:bodyPr>
            <a:lstStyle/>
            <a:p>
              <a:pPr algn="ctr">
                <a:lnSpc>
                  <a:spcPts val="2964"/>
                </a:lnSpc>
                <a:spcBef>
                  <a:spcPct val="0"/>
                </a:spcBef>
              </a:pPr>
              <a:r>
                <a:rPr lang="en-US" sz="2117">
                  <a:solidFill>
                    <a:srgbClr val="000000"/>
                  </a:solidFill>
                  <a:latin typeface="DM Serif Display"/>
                  <a:ea typeface="DM Serif Display"/>
                  <a:cs typeface="DM Serif Display"/>
                  <a:sym typeface="DM Serif Display"/>
                </a:rPr>
                <a:t>platform</a:t>
              </a:r>
            </a:p>
          </p:txBody>
        </p:sp>
      </p:gr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2" r="0" b="-9222"/>
            </a:stretch>
          </a:blipFill>
        </p:spPr>
      </p:sp>
      <p:sp>
        <p:nvSpPr>
          <p:cNvPr name="Freeform 3" id="3"/>
          <p:cNvSpPr/>
          <p:nvPr/>
        </p:nvSpPr>
        <p:spPr>
          <a:xfrm flipH="false" flipV="true" rot="0">
            <a:off x="2634486" y="3462213"/>
            <a:ext cx="13019028" cy="2494310"/>
          </a:xfrm>
          <a:custGeom>
            <a:avLst/>
            <a:gdLst/>
            <a:ahLst/>
            <a:cxnLst/>
            <a:rect r="r" b="b" t="t" l="l"/>
            <a:pathLst>
              <a:path h="2494310" w="13019028">
                <a:moveTo>
                  <a:pt x="0" y="2494311"/>
                </a:moveTo>
                <a:lnTo>
                  <a:pt x="13019028" y="2494311"/>
                </a:lnTo>
                <a:lnTo>
                  <a:pt x="13019028" y="0"/>
                </a:lnTo>
                <a:lnTo>
                  <a:pt x="0" y="0"/>
                </a:lnTo>
                <a:lnTo>
                  <a:pt x="0" y="2494311"/>
                </a:lnTo>
                <a:close/>
              </a:path>
            </a:pathLst>
          </a:custGeom>
          <a:blipFill>
            <a:blip r:embed="rId3">
              <a:extLst>
                <a:ext uri="{96DAC541-7B7A-43D3-8B79-37D633B846F1}">
                  <asvg:svgBlip xmlns:asvg="http://schemas.microsoft.com/office/drawing/2016/SVG/main" r:embed="rId4"/>
                </a:ext>
              </a:extLst>
            </a:blip>
            <a:stretch>
              <a:fillRect l="0" t="-28766" r="0" b="-28766"/>
            </a:stretch>
          </a:blipFill>
        </p:spPr>
      </p:sp>
      <p:sp>
        <p:nvSpPr>
          <p:cNvPr name="TextBox 4" id="4"/>
          <p:cNvSpPr txBox="true"/>
          <p:nvPr/>
        </p:nvSpPr>
        <p:spPr>
          <a:xfrm rot="0">
            <a:off x="5912770" y="1895922"/>
            <a:ext cx="6462460" cy="1312419"/>
          </a:xfrm>
          <a:prstGeom prst="rect">
            <a:avLst/>
          </a:prstGeom>
        </p:spPr>
        <p:txBody>
          <a:bodyPr anchor="t" rtlCol="false" tIns="0" lIns="0" bIns="0" rIns="0">
            <a:spAutoFit/>
          </a:bodyPr>
          <a:lstStyle/>
          <a:p>
            <a:pPr algn="ctr">
              <a:lnSpc>
                <a:spcPts val="9629"/>
              </a:lnSpc>
            </a:pPr>
            <a:r>
              <a:rPr lang="en-US" sz="10136">
                <a:solidFill>
                  <a:srgbClr val="841414"/>
                </a:solidFill>
                <a:latin typeface="More Sugar"/>
                <a:ea typeface="More Sugar"/>
                <a:cs typeface="More Sugar"/>
                <a:sym typeface="More Sugar"/>
              </a:rPr>
              <a:t>FALSE</a:t>
            </a:r>
          </a:p>
        </p:txBody>
      </p:sp>
      <p:sp>
        <p:nvSpPr>
          <p:cNvPr name="Freeform 5" id="5"/>
          <p:cNvSpPr/>
          <p:nvPr/>
        </p:nvSpPr>
        <p:spPr>
          <a:xfrm flipH="false" flipV="true" rot="0">
            <a:off x="2634486" y="5522136"/>
            <a:ext cx="13019028" cy="2494310"/>
          </a:xfrm>
          <a:custGeom>
            <a:avLst/>
            <a:gdLst/>
            <a:ahLst/>
            <a:cxnLst/>
            <a:rect r="r" b="b" t="t" l="l"/>
            <a:pathLst>
              <a:path h="2494310" w="13019028">
                <a:moveTo>
                  <a:pt x="0" y="2494310"/>
                </a:moveTo>
                <a:lnTo>
                  <a:pt x="13019028" y="2494310"/>
                </a:lnTo>
                <a:lnTo>
                  <a:pt x="13019028" y="0"/>
                </a:lnTo>
                <a:lnTo>
                  <a:pt x="0" y="0"/>
                </a:lnTo>
                <a:lnTo>
                  <a:pt x="0" y="2494310"/>
                </a:lnTo>
                <a:close/>
              </a:path>
            </a:pathLst>
          </a:custGeom>
          <a:blipFill>
            <a:blip r:embed="rId3">
              <a:extLst>
                <a:ext uri="{96DAC541-7B7A-43D3-8B79-37D633B846F1}">
                  <asvg:svgBlip xmlns:asvg="http://schemas.microsoft.com/office/drawing/2016/SVG/main" r:embed="rId4"/>
                </a:ext>
              </a:extLst>
            </a:blip>
            <a:stretch>
              <a:fillRect l="0" t="-28766" r="0" b="-28766"/>
            </a:stretch>
          </a:blipFill>
        </p:spPr>
      </p:sp>
      <p:sp>
        <p:nvSpPr>
          <p:cNvPr name="Freeform 6" id="6"/>
          <p:cNvSpPr/>
          <p:nvPr/>
        </p:nvSpPr>
        <p:spPr>
          <a:xfrm flipH="false" flipV="false" rot="0">
            <a:off x="706102" y="4863909"/>
            <a:ext cx="3658431" cy="4114800"/>
          </a:xfrm>
          <a:custGeom>
            <a:avLst/>
            <a:gdLst/>
            <a:ahLst/>
            <a:cxnLst/>
            <a:rect r="r" b="b" t="t" l="l"/>
            <a:pathLst>
              <a:path h="4114800" w="3658431">
                <a:moveTo>
                  <a:pt x="0" y="0"/>
                </a:moveTo>
                <a:lnTo>
                  <a:pt x="3658432" y="0"/>
                </a:lnTo>
                <a:lnTo>
                  <a:pt x="3658432"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7" id="7"/>
          <p:cNvSpPr txBox="true"/>
          <p:nvPr/>
        </p:nvSpPr>
        <p:spPr>
          <a:xfrm rot="0">
            <a:off x="4595813" y="729091"/>
            <a:ext cx="9096375" cy="681056"/>
          </a:xfrm>
          <a:prstGeom prst="rect">
            <a:avLst/>
          </a:prstGeom>
        </p:spPr>
        <p:txBody>
          <a:bodyPr anchor="t" rtlCol="false" tIns="0" lIns="0" bIns="0" rIns="0">
            <a:spAutoFit/>
          </a:bodyPr>
          <a:lstStyle/>
          <a:p>
            <a:pPr algn="ctr">
              <a:lnSpc>
                <a:spcPts val="5511"/>
              </a:lnSpc>
              <a:spcBef>
                <a:spcPct val="0"/>
              </a:spcBef>
            </a:pPr>
            <a:r>
              <a:rPr lang="en-US" sz="3936">
                <a:solidFill>
                  <a:srgbClr val="FFFFFF"/>
                </a:solidFill>
                <a:latin typeface="More Sugar"/>
                <a:ea typeface="More Sugar"/>
                <a:cs typeface="More Sugar"/>
                <a:sym typeface="More Sugar"/>
              </a:rPr>
              <a:t>You can not catch an STI from oral sex.</a:t>
            </a:r>
          </a:p>
        </p:txBody>
      </p:sp>
      <p:sp>
        <p:nvSpPr>
          <p:cNvPr name="TextBox 8" id="8"/>
          <p:cNvSpPr txBox="true"/>
          <p:nvPr/>
        </p:nvSpPr>
        <p:spPr>
          <a:xfrm rot="0">
            <a:off x="5365987" y="3985362"/>
            <a:ext cx="8349086" cy="3468999"/>
          </a:xfrm>
          <a:prstGeom prst="rect">
            <a:avLst/>
          </a:prstGeom>
        </p:spPr>
        <p:txBody>
          <a:bodyPr anchor="t" rtlCol="false" tIns="0" lIns="0" bIns="0" rIns="0">
            <a:spAutoFit/>
          </a:bodyPr>
          <a:lstStyle/>
          <a:p>
            <a:pPr algn="ctr">
              <a:lnSpc>
                <a:spcPts val="4620"/>
              </a:lnSpc>
              <a:spcBef>
                <a:spcPct val="0"/>
              </a:spcBef>
            </a:pPr>
            <a:r>
              <a:rPr lang="en-US" sz="3300">
                <a:solidFill>
                  <a:srgbClr val="000000"/>
                </a:solidFill>
                <a:latin typeface="More Sugar"/>
                <a:ea typeface="More Sugar"/>
                <a:cs typeface="More Sugar"/>
                <a:sym typeface="More Sugar"/>
              </a:rPr>
              <a:t>False. You can catch STIs from oral sex, including herpes, gonorrhea, syphilis, and HPV. While the risk is lower than with vaginal or anal sex, it's still possible to transmit infections through oral-genital contact. (NHS, "Oral Sex and STIs")</a:t>
            </a:r>
          </a:p>
        </p:txBody>
      </p:sp>
      <p:grpSp>
        <p:nvGrpSpPr>
          <p:cNvPr name="Group 9" id="9"/>
          <p:cNvGrpSpPr/>
          <p:nvPr/>
        </p:nvGrpSpPr>
        <p:grpSpPr>
          <a:xfrm rot="0">
            <a:off x="857005" y="9141521"/>
            <a:ext cx="2011572" cy="804629"/>
            <a:chOff x="0" y="0"/>
            <a:chExt cx="2682097" cy="1072839"/>
          </a:xfrm>
        </p:grpSpPr>
        <p:sp>
          <p:nvSpPr>
            <p:cNvPr name="Freeform 10" id="10"/>
            <p:cNvSpPr/>
            <p:nvPr/>
          </p:nvSpPr>
          <p:spPr>
            <a:xfrm flipH="false" flipV="false" rot="0">
              <a:off x="0" y="0"/>
              <a:ext cx="2682097" cy="1072839"/>
            </a:xfrm>
            <a:custGeom>
              <a:avLst/>
              <a:gdLst/>
              <a:ahLst/>
              <a:cxnLst/>
              <a:rect r="r" b="b" t="t" l="l"/>
              <a:pathLst>
                <a:path h="1072839" w="2682097">
                  <a:moveTo>
                    <a:pt x="0" y="0"/>
                  </a:moveTo>
                  <a:lnTo>
                    <a:pt x="2682097" y="0"/>
                  </a:lnTo>
                  <a:lnTo>
                    <a:pt x="2682097" y="1072839"/>
                  </a:lnTo>
                  <a:lnTo>
                    <a:pt x="0" y="1072839"/>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11" id="11"/>
            <p:cNvSpPr txBox="true"/>
            <p:nvPr/>
          </p:nvSpPr>
          <p:spPr>
            <a:xfrm rot="0">
              <a:off x="300689" y="208187"/>
              <a:ext cx="2080719" cy="687070"/>
            </a:xfrm>
            <a:prstGeom prst="rect">
              <a:avLst/>
            </a:prstGeom>
          </p:spPr>
          <p:txBody>
            <a:bodyPr anchor="t" rtlCol="false" tIns="0" lIns="0" bIns="0" rIns="0">
              <a:spAutoFit/>
            </a:bodyPr>
            <a:lstStyle/>
            <a:p>
              <a:pPr algn="ctr">
                <a:lnSpc>
                  <a:spcPts val="4409"/>
                </a:lnSpc>
              </a:pPr>
              <a:r>
                <a:rPr lang="en-US" sz="3150">
                  <a:solidFill>
                    <a:srgbClr val="FFFFFF"/>
                  </a:solidFill>
                  <a:latin typeface="Abril Fatface"/>
                  <a:ea typeface="Abril Fatface"/>
                  <a:cs typeface="Abril Fatface"/>
                  <a:sym typeface="Abril Fatface"/>
                </a:rPr>
                <a:t>2.b</a:t>
              </a:r>
            </a:p>
          </p:txBody>
        </p:sp>
      </p:grpSp>
      <p:grpSp>
        <p:nvGrpSpPr>
          <p:cNvPr name="Group 12" id="12"/>
          <p:cNvGrpSpPr/>
          <p:nvPr/>
        </p:nvGrpSpPr>
        <p:grpSpPr>
          <a:xfrm rot="0">
            <a:off x="15894132" y="8398693"/>
            <a:ext cx="1764741" cy="1547458"/>
            <a:chOff x="0" y="0"/>
            <a:chExt cx="2352988" cy="2063277"/>
          </a:xfrm>
        </p:grpSpPr>
        <p:grpSp>
          <p:nvGrpSpPr>
            <p:cNvPr name="Group 13" id="13"/>
            <p:cNvGrpSpPr/>
            <p:nvPr/>
          </p:nvGrpSpPr>
          <p:grpSpPr>
            <a:xfrm rot="108451">
              <a:off x="6489" y="570084"/>
              <a:ext cx="2340009" cy="448389"/>
              <a:chOff x="0" y="0"/>
              <a:chExt cx="2302677" cy="441235"/>
            </a:xfrm>
          </p:grpSpPr>
          <p:sp>
            <p:nvSpPr>
              <p:cNvPr name="Freeform 14" id="14"/>
              <p:cNvSpPr/>
              <p:nvPr/>
            </p:nvSpPr>
            <p:spPr>
              <a:xfrm flipH="false" flipV="false" rot="0">
                <a:off x="0" y="0"/>
                <a:ext cx="2302677" cy="441235"/>
              </a:xfrm>
              <a:custGeom>
                <a:avLst/>
                <a:gdLst/>
                <a:ahLst/>
                <a:cxnLst/>
                <a:rect r="r" b="b" t="t" l="l"/>
                <a:pathLst>
                  <a:path h="441235" w="2302677">
                    <a:moveTo>
                      <a:pt x="0" y="0"/>
                    </a:moveTo>
                    <a:lnTo>
                      <a:pt x="2302677" y="0"/>
                    </a:lnTo>
                    <a:lnTo>
                      <a:pt x="2302677" y="441235"/>
                    </a:lnTo>
                    <a:lnTo>
                      <a:pt x="0" y="441235"/>
                    </a:lnTo>
                    <a:close/>
                  </a:path>
                </a:pathLst>
              </a:custGeom>
              <a:solidFill>
                <a:srgbClr val="FADCD6"/>
              </a:solidFill>
            </p:spPr>
          </p:sp>
        </p:grpSp>
        <p:sp>
          <p:nvSpPr>
            <p:cNvPr name="TextBox 15" id="15"/>
            <p:cNvSpPr txBox="true"/>
            <p:nvPr/>
          </p:nvSpPr>
          <p:spPr>
            <a:xfrm rot="108451">
              <a:off x="134669" y="571080"/>
              <a:ext cx="1993186" cy="753177"/>
            </a:xfrm>
            <a:prstGeom prst="rect">
              <a:avLst/>
            </a:prstGeom>
          </p:spPr>
          <p:txBody>
            <a:bodyPr anchor="t" rtlCol="false" tIns="0" lIns="0" bIns="0" rIns="0">
              <a:spAutoFit/>
            </a:bodyPr>
            <a:lstStyle/>
            <a:p>
              <a:pPr algn="ctr" marL="0" indent="0" lvl="0">
                <a:lnSpc>
                  <a:spcPts val="2107"/>
                </a:lnSpc>
                <a:spcBef>
                  <a:spcPct val="0"/>
                </a:spcBef>
              </a:pPr>
              <a:r>
                <a:rPr lang="en-US" sz="2266">
                  <a:solidFill>
                    <a:srgbClr val="000000"/>
                  </a:solidFill>
                  <a:latin typeface="DM Serif Display"/>
                  <a:ea typeface="DM Serif Display"/>
                  <a:cs typeface="DM Serif Display"/>
                  <a:sym typeface="DM Serif Display"/>
                </a:rPr>
                <a:t>therapeutic </a:t>
              </a:r>
            </a:p>
          </p:txBody>
        </p:sp>
        <p:grpSp>
          <p:nvGrpSpPr>
            <p:cNvPr name="Group 16" id="16"/>
            <p:cNvGrpSpPr/>
            <p:nvPr/>
          </p:nvGrpSpPr>
          <p:grpSpPr>
            <a:xfrm rot="-285420">
              <a:off x="172845" y="45193"/>
              <a:ext cx="935896" cy="472682"/>
              <a:chOff x="0" y="0"/>
              <a:chExt cx="1120564" cy="565951"/>
            </a:xfrm>
          </p:grpSpPr>
          <p:sp>
            <p:nvSpPr>
              <p:cNvPr name="Freeform 17" id="17"/>
              <p:cNvSpPr/>
              <p:nvPr/>
            </p:nvSpPr>
            <p:spPr>
              <a:xfrm flipH="false" flipV="false" rot="0">
                <a:off x="0" y="0"/>
                <a:ext cx="1120564" cy="565951"/>
              </a:xfrm>
              <a:custGeom>
                <a:avLst/>
                <a:gdLst/>
                <a:ahLst/>
                <a:cxnLst/>
                <a:rect r="r" b="b" t="t" l="l"/>
                <a:pathLst>
                  <a:path h="565951" w="1120564">
                    <a:moveTo>
                      <a:pt x="0" y="0"/>
                    </a:moveTo>
                    <a:lnTo>
                      <a:pt x="1120564" y="0"/>
                    </a:lnTo>
                    <a:lnTo>
                      <a:pt x="1120564" y="565951"/>
                    </a:lnTo>
                    <a:lnTo>
                      <a:pt x="0" y="565951"/>
                    </a:lnTo>
                    <a:close/>
                  </a:path>
                </a:pathLst>
              </a:custGeom>
              <a:solidFill>
                <a:srgbClr val="D5E1CA"/>
              </a:solidFill>
            </p:spPr>
          </p:sp>
        </p:grpSp>
        <p:sp>
          <p:nvSpPr>
            <p:cNvPr name="TextBox 18" id="18"/>
            <p:cNvSpPr txBox="true"/>
            <p:nvPr/>
          </p:nvSpPr>
          <p:spPr>
            <a:xfrm rot="-286348">
              <a:off x="342983" y="81965"/>
              <a:ext cx="618437" cy="411922"/>
            </a:xfrm>
            <a:prstGeom prst="rect">
              <a:avLst/>
            </a:prstGeom>
          </p:spPr>
          <p:txBody>
            <a:bodyPr anchor="t" rtlCol="false" tIns="0" lIns="0" bIns="0" rIns="0">
              <a:spAutoFit/>
            </a:bodyPr>
            <a:lstStyle/>
            <a:p>
              <a:pPr algn="ctr" marL="0" indent="0" lvl="0">
                <a:lnSpc>
                  <a:spcPts val="2154"/>
                </a:lnSpc>
                <a:spcBef>
                  <a:spcPct val="0"/>
                </a:spcBef>
              </a:pPr>
              <a:r>
                <a:rPr lang="en-US" sz="2316">
                  <a:solidFill>
                    <a:srgbClr val="000000"/>
                  </a:solidFill>
                  <a:latin typeface="DM Serif Display"/>
                  <a:ea typeface="DM Serif Display"/>
                  <a:cs typeface="DM Serif Display"/>
                  <a:sym typeface="DM Serif Display"/>
                </a:rPr>
                <a:t>the</a:t>
              </a:r>
            </a:p>
          </p:txBody>
        </p:sp>
        <p:grpSp>
          <p:nvGrpSpPr>
            <p:cNvPr name="Group 19" id="19"/>
            <p:cNvGrpSpPr/>
            <p:nvPr/>
          </p:nvGrpSpPr>
          <p:grpSpPr>
            <a:xfrm rot="-382902">
              <a:off x="264572" y="1051334"/>
              <a:ext cx="1944919" cy="448389"/>
              <a:chOff x="0" y="0"/>
              <a:chExt cx="1913890" cy="441235"/>
            </a:xfrm>
          </p:grpSpPr>
          <p:sp>
            <p:nvSpPr>
              <p:cNvPr name="Freeform 20" id="20"/>
              <p:cNvSpPr/>
              <p:nvPr/>
            </p:nvSpPr>
            <p:spPr>
              <a:xfrm flipH="false" flipV="false" rot="0">
                <a:off x="0" y="0"/>
                <a:ext cx="1913890" cy="441235"/>
              </a:xfrm>
              <a:custGeom>
                <a:avLst/>
                <a:gdLst/>
                <a:ahLst/>
                <a:cxnLst/>
                <a:rect r="r" b="b" t="t" l="l"/>
                <a:pathLst>
                  <a:path h="441235" w="1913890">
                    <a:moveTo>
                      <a:pt x="0" y="0"/>
                    </a:moveTo>
                    <a:lnTo>
                      <a:pt x="1913890" y="0"/>
                    </a:lnTo>
                    <a:lnTo>
                      <a:pt x="1913890" y="441235"/>
                    </a:lnTo>
                    <a:lnTo>
                      <a:pt x="0" y="441235"/>
                    </a:lnTo>
                    <a:close/>
                  </a:path>
                </a:pathLst>
              </a:custGeom>
              <a:solidFill>
                <a:srgbClr val="FFFCDE"/>
              </a:solidFill>
            </p:spPr>
          </p:sp>
        </p:grpSp>
        <p:sp>
          <p:nvSpPr>
            <p:cNvPr name="TextBox 21" id="21"/>
            <p:cNvSpPr txBox="true"/>
            <p:nvPr/>
          </p:nvSpPr>
          <p:spPr>
            <a:xfrm rot="-358263">
              <a:off x="356685" y="1075268"/>
              <a:ext cx="1763381" cy="410055"/>
            </a:xfrm>
            <a:prstGeom prst="rect">
              <a:avLst/>
            </a:prstGeom>
          </p:spPr>
          <p:txBody>
            <a:bodyPr anchor="t" rtlCol="false" tIns="0" lIns="0" bIns="0" rIns="0">
              <a:spAutoFit/>
            </a:bodyPr>
            <a:lstStyle/>
            <a:p>
              <a:pPr algn="ctr" marL="0" indent="0" lvl="0">
                <a:lnSpc>
                  <a:spcPts val="2154"/>
                </a:lnSpc>
                <a:spcBef>
                  <a:spcPct val="0"/>
                </a:spcBef>
              </a:pPr>
              <a:r>
                <a:rPr lang="en-US" sz="2316">
                  <a:solidFill>
                    <a:srgbClr val="000000"/>
                  </a:solidFill>
                  <a:latin typeface="DM Serif Display"/>
                  <a:ea typeface="DM Serif Display"/>
                  <a:cs typeface="DM Serif Display"/>
                  <a:sym typeface="DM Serif Display"/>
                </a:rPr>
                <a:t>resource </a:t>
              </a:r>
            </a:p>
          </p:txBody>
        </p:sp>
        <p:grpSp>
          <p:nvGrpSpPr>
            <p:cNvPr name="Group 22" id="22"/>
            <p:cNvGrpSpPr/>
            <p:nvPr/>
          </p:nvGrpSpPr>
          <p:grpSpPr>
            <a:xfrm rot="94114">
              <a:off x="116686" y="1566361"/>
              <a:ext cx="1777071" cy="472682"/>
              <a:chOff x="0" y="0"/>
              <a:chExt cx="2127719" cy="565951"/>
            </a:xfrm>
          </p:grpSpPr>
          <p:sp>
            <p:nvSpPr>
              <p:cNvPr name="Freeform 23" id="23"/>
              <p:cNvSpPr/>
              <p:nvPr/>
            </p:nvSpPr>
            <p:spPr>
              <a:xfrm flipH="false" flipV="false" rot="0">
                <a:off x="0" y="0"/>
                <a:ext cx="2127719" cy="565951"/>
              </a:xfrm>
              <a:custGeom>
                <a:avLst/>
                <a:gdLst/>
                <a:ahLst/>
                <a:cxnLst/>
                <a:rect r="r" b="b" t="t" l="l"/>
                <a:pathLst>
                  <a:path h="565951" w="2127719">
                    <a:moveTo>
                      <a:pt x="0" y="0"/>
                    </a:moveTo>
                    <a:lnTo>
                      <a:pt x="2127719" y="0"/>
                    </a:lnTo>
                    <a:lnTo>
                      <a:pt x="2127719" y="565951"/>
                    </a:lnTo>
                    <a:lnTo>
                      <a:pt x="0" y="565951"/>
                    </a:lnTo>
                    <a:close/>
                  </a:path>
                </a:pathLst>
              </a:custGeom>
              <a:solidFill>
                <a:srgbClr val="CCC6C6"/>
              </a:solidFill>
            </p:spPr>
          </p:sp>
        </p:grpSp>
        <p:sp>
          <p:nvSpPr>
            <p:cNvPr name="TextBox 24" id="24"/>
            <p:cNvSpPr txBox="true"/>
            <p:nvPr/>
          </p:nvSpPr>
          <p:spPr>
            <a:xfrm rot="75200">
              <a:off x="42530" y="1491110"/>
              <a:ext cx="1852970" cy="517294"/>
            </a:xfrm>
            <a:prstGeom prst="rect">
              <a:avLst/>
            </a:prstGeom>
          </p:spPr>
          <p:txBody>
            <a:bodyPr anchor="t" rtlCol="false" tIns="0" lIns="0" bIns="0" rIns="0">
              <a:spAutoFit/>
            </a:bodyPr>
            <a:lstStyle/>
            <a:p>
              <a:pPr algn="ctr">
                <a:lnSpc>
                  <a:spcPts val="3243"/>
                </a:lnSpc>
                <a:spcBef>
                  <a:spcPct val="0"/>
                </a:spcBef>
              </a:pPr>
              <a:r>
                <a:rPr lang="en-US" sz="2316">
                  <a:solidFill>
                    <a:srgbClr val="000000"/>
                  </a:solidFill>
                  <a:latin typeface="DM Serif Display"/>
                  <a:ea typeface="DM Serif Display"/>
                  <a:cs typeface="DM Serif Display"/>
                  <a:sym typeface="DM Serif Display"/>
                </a:rPr>
                <a:t>platform</a:t>
              </a:r>
            </a:p>
          </p:txBody>
        </p:sp>
      </p:gr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2" r="0" b="-9222"/>
            </a:stretch>
          </a:blipFill>
        </p:spPr>
      </p:sp>
      <p:sp>
        <p:nvSpPr>
          <p:cNvPr name="Freeform 3" id="3"/>
          <p:cNvSpPr/>
          <p:nvPr/>
        </p:nvSpPr>
        <p:spPr>
          <a:xfrm flipH="true" flipV="false" rot="0">
            <a:off x="5220069" y="516649"/>
            <a:ext cx="12182166" cy="2857272"/>
          </a:xfrm>
          <a:custGeom>
            <a:avLst/>
            <a:gdLst/>
            <a:ahLst/>
            <a:cxnLst/>
            <a:rect r="r" b="b" t="t" l="l"/>
            <a:pathLst>
              <a:path h="2857272" w="12182166">
                <a:moveTo>
                  <a:pt x="12182166" y="0"/>
                </a:moveTo>
                <a:lnTo>
                  <a:pt x="0" y="0"/>
                </a:lnTo>
                <a:lnTo>
                  <a:pt x="0" y="2857272"/>
                </a:lnTo>
                <a:lnTo>
                  <a:pt x="12182166" y="2857272"/>
                </a:lnTo>
                <a:lnTo>
                  <a:pt x="12182166"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true" flipV="false" rot="0">
            <a:off x="1116934" y="648987"/>
            <a:ext cx="12182166" cy="2857272"/>
          </a:xfrm>
          <a:custGeom>
            <a:avLst/>
            <a:gdLst/>
            <a:ahLst/>
            <a:cxnLst/>
            <a:rect r="r" b="b" t="t" l="l"/>
            <a:pathLst>
              <a:path h="2857272" w="12182166">
                <a:moveTo>
                  <a:pt x="12182165" y="0"/>
                </a:moveTo>
                <a:lnTo>
                  <a:pt x="0" y="0"/>
                </a:lnTo>
                <a:lnTo>
                  <a:pt x="0" y="2857271"/>
                </a:lnTo>
                <a:lnTo>
                  <a:pt x="12182165" y="2857271"/>
                </a:lnTo>
                <a:lnTo>
                  <a:pt x="12182165"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5" id="5"/>
          <p:cNvSpPr/>
          <p:nvPr/>
        </p:nvSpPr>
        <p:spPr>
          <a:xfrm flipH="false" flipV="false" rot="0">
            <a:off x="6033812" y="3667562"/>
            <a:ext cx="7466104" cy="4992957"/>
          </a:xfrm>
          <a:custGeom>
            <a:avLst/>
            <a:gdLst/>
            <a:ahLst/>
            <a:cxnLst/>
            <a:rect r="r" b="b" t="t" l="l"/>
            <a:pathLst>
              <a:path h="4992957" w="7466104">
                <a:moveTo>
                  <a:pt x="0" y="0"/>
                </a:moveTo>
                <a:lnTo>
                  <a:pt x="7466104" y="0"/>
                </a:lnTo>
                <a:lnTo>
                  <a:pt x="7466104" y="4992957"/>
                </a:lnTo>
                <a:lnTo>
                  <a:pt x="0" y="4992957"/>
                </a:lnTo>
                <a:lnTo>
                  <a:pt x="0" y="0"/>
                </a:lnTo>
                <a:close/>
              </a:path>
            </a:pathLst>
          </a:custGeom>
          <a:blipFill>
            <a:blip r:embed="rId5"/>
            <a:stretch>
              <a:fillRect l="0" t="0" r="0" b="0"/>
            </a:stretch>
          </a:blipFill>
        </p:spPr>
      </p:sp>
      <p:sp>
        <p:nvSpPr>
          <p:cNvPr name="TextBox 6" id="6"/>
          <p:cNvSpPr txBox="true"/>
          <p:nvPr/>
        </p:nvSpPr>
        <p:spPr>
          <a:xfrm rot="0">
            <a:off x="3699841" y="1085850"/>
            <a:ext cx="10888318" cy="1854930"/>
          </a:xfrm>
          <a:prstGeom prst="rect">
            <a:avLst/>
          </a:prstGeom>
        </p:spPr>
        <p:txBody>
          <a:bodyPr anchor="t" rtlCol="false" tIns="0" lIns="0" bIns="0" rIns="0">
            <a:spAutoFit/>
          </a:bodyPr>
          <a:lstStyle/>
          <a:p>
            <a:pPr algn="ctr">
              <a:lnSpc>
                <a:spcPts val="7213"/>
              </a:lnSpc>
            </a:pPr>
            <a:r>
              <a:rPr lang="en-US" sz="6557">
                <a:solidFill>
                  <a:srgbClr val="000000"/>
                </a:solidFill>
                <a:latin typeface="More Sugar"/>
                <a:ea typeface="More Sugar"/>
                <a:cs typeface="More Sugar"/>
                <a:sym typeface="More Sugar"/>
              </a:rPr>
              <a:t>You can get chlamydia in your eyes.</a:t>
            </a:r>
          </a:p>
        </p:txBody>
      </p:sp>
      <p:sp>
        <p:nvSpPr>
          <p:cNvPr name="Freeform 7" id="7"/>
          <p:cNvSpPr/>
          <p:nvPr/>
        </p:nvSpPr>
        <p:spPr>
          <a:xfrm flipH="false" flipV="false" rot="0">
            <a:off x="3244501" y="7496738"/>
            <a:ext cx="7315200" cy="2327564"/>
          </a:xfrm>
          <a:custGeom>
            <a:avLst/>
            <a:gdLst/>
            <a:ahLst/>
            <a:cxnLst/>
            <a:rect r="r" b="b" t="t" l="l"/>
            <a:pathLst>
              <a:path h="2327564" w="7315200">
                <a:moveTo>
                  <a:pt x="0" y="0"/>
                </a:moveTo>
                <a:lnTo>
                  <a:pt x="7315200" y="0"/>
                </a:lnTo>
                <a:lnTo>
                  <a:pt x="7315200" y="2327563"/>
                </a:lnTo>
                <a:lnTo>
                  <a:pt x="0" y="2327563"/>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grpSp>
        <p:nvGrpSpPr>
          <p:cNvPr name="Group 8" id="8"/>
          <p:cNvGrpSpPr/>
          <p:nvPr/>
        </p:nvGrpSpPr>
        <p:grpSpPr>
          <a:xfrm rot="0">
            <a:off x="783374" y="8855986"/>
            <a:ext cx="2011572" cy="804629"/>
            <a:chOff x="0" y="0"/>
            <a:chExt cx="2682097" cy="1072839"/>
          </a:xfrm>
        </p:grpSpPr>
        <p:sp>
          <p:nvSpPr>
            <p:cNvPr name="Freeform 9" id="9"/>
            <p:cNvSpPr/>
            <p:nvPr/>
          </p:nvSpPr>
          <p:spPr>
            <a:xfrm flipH="false" flipV="false" rot="0">
              <a:off x="0" y="0"/>
              <a:ext cx="2682097" cy="1072839"/>
            </a:xfrm>
            <a:custGeom>
              <a:avLst/>
              <a:gdLst/>
              <a:ahLst/>
              <a:cxnLst/>
              <a:rect r="r" b="b" t="t" l="l"/>
              <a:pathLst>
                <a:path h="1072839" w="2682097">
                  <a:moveTo>
                    <a:pt x="0" y="0"/>
                  </a:moveTo>
                  <a:lnTo>
                    <a:pt x="2682097" y="0"/>
                  </a:lnTo>
                  <a:lnTo>
                    <a:pt x="2682097" y="1072839"/>
                  </a:lnTo>
                  <a:lnTo>
                    <a:pt x="0" y="1072839"/>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TextBox 10" id="10"/>
            <p:cNvSpPr txBox="true"/>
            <p:nvPr/>
          </p:nvSpPr>
          <p:spPr>
            <a:xfrm rot="0">
              <a:off x="300689" y="208187"/>
              <a:ext cx="2080719" cy="687070"/>
            </a:xfrm>
            <a:prstGeom prst="rect">
              <a:avLst/>
            </a:prstGeom>
          </p:spPr>
          <p:txBody>
            <a:bodyPr anchor="t" rtlCol="false" tIns="0" lIns="0" bIns="0" rIns="0">
              <a:spAutoFit/>
            </a:bodyPr>
            <a:lstStyle/>
            <a:p>
              <a:pPr algn="ctr">
                <a:lnSpc>
                  <a:spcPts val="4409"/>
                </a:lnSpc>
              </a:pPr>
              <a:r>
                <a:rPr lang="en-US" sz="3150">
                  <a:solidFill>
                    <a:srgbClr val="FFFFFF"/>
                  </a:solidFill>
                  <a:latin typeface="Abril Fatface"/>
                  <a:ea typeface="Abril Fatface"/>
                  <a:cs typeface="Abril Fatface"/>
                  <a:sym typeface="Abril Fatface"/>
                </a:rPr>
                <a:t>3.a</a:t>
              </a:r>
            </a:p>
          </p:txBody>
        </p:sp>
      </p:grpSp>
      <p:grpSp>
        <p:nvGrpSpPr>
          <p:cNvPr name="Group 11" id="11"/>
          <p:cNvGrpSpPr/>
          <p:nvPr/>
        </p:nvGrpSpPr>
        <p:grpSpPr>
          <a:xfrm rot="0">
            <a:off x="15894132" y="8398693"/>
            <a:ext cx="1722488" cy="1510407"/>
            <a:chOff x="0" y="0"/>
            <a:chExt cx="2296651" cy="2013876"/>
          </a:xfrm>
        </p:grpSpPr>
        <p:grpSp>
          <p:nvGrpSpPr>
            <p:cNvPr name="Group 12" id="12"/>
            <p:cNvGrpSpPr/>
            <p:nvPr/>
          </p:nvGrpSpPr>
          <p:grpSpPr>
            <a:xfrm rot="108451">
              <a:off x="6334" y="556435"/>
              <a:ext cx="2283983" cy="437653"/>
              <a:chOff x="0" y="0"/>
              <a:chExt cx="2302677" cy="441235"/>
            </a:xfrm>
          </p:grpSpPr>
          <p:sp>
            <p:nvSpPr>
              <p:cNvPr name="Freeform 13" id="13"/>
              <p:cNvSpPr/>
              <p:nvPr/>
            </p:nvSpPr>
            <p:spPr>
              <a:xfrm flipH="false" flipV="false" rot="0">
                <a:off x="0" y="0"/>
                <a:ext cx="2302677" cy="441235"/>
              </a:xfrm>
              <a:custGeom>
                <a:avLst/>
                <a:gdLst/>
                <a:ahLst/>
                <a:cxnLst/>
                <a:rect r="r" b="b" t="t" l="l"/>
                <a:pathLst>
                  <a:path h="441235" w="2302677">
                    <a:moveTo>
                      <a:pt x="0" y="0"/>
                    </a:moveTo>
                    <a:lnTo>
                      <a:pt x="2302677" y="0"/>
                    </a:lnTo>
                    <a:lnTo>
                      <a:pt x="2302677" y="441235"/>
                    </a:lnTo>
                    <a:lnTo>
                      <a:pt x="0" y="441235"/>
                    </a:lnTo>
                    <a:close/>
                  </a:path>
                </a:pathLst>
              </a:custGeom>
              <a:solidFill>
                <a:srgbClr val="FADCD6"/>
              </a:solidFill>
            </p:spPr>
          </p:sp>
        </p:grpSp>
        <p:sp>
          <p:nvSpPr>
            <p:cNvPr name="TextBox 14" id="14"/>
            <p:cNvSpPr txBox="true"/>
            <p:nvPr/>
          </p:nvSpPr>
          <p:spPr>
            <a:xfrm rot="108451">
              <a:off x="131424" y="558775"/>
              <a:ext cx="1945464" cy="733776"/>
            </a:xfrm>
            <a:prstGeom prst="rect">
              <a:avLst/>
            </a:prstGeom>
          </p:spPr>
          <p:txBody>
            <a:bodyPr anchor="t" rtlCol="false" tIns="0" lIns="0" bIns="0" rIns="0">
              <a:spAutoFit/>
            </a:bodyPr>
            <a:lstStyle/>
            <a:p>
              <a:pPr algn="ctr" marL="0" indent="0" lvl="0">
                <a:lnSpc>
                  <a:spcPts val="2056"/>
                </a:lnSpc>
                <a:spcBef>
                  <a:spcPct val="0"/>
                </a:spcBef>
              </a:pPr>
              <a:r>
                <a:rPr lang="en-US" sz="2211">
                  <a:solidFill>
                    <a:srgbClr val="000000"/>
                  </a:solidFill>
                  <a:latin typeface="DM Serif Display"/>
                  <a:ea typeface="DM Serif Display"/>
                  <a:cs typeface="DM Serif Display"/>
                  <a:sym typeface="DM Serif Display"/>
                </a:rPr>
                <a:t>therapeutic </a:t>
              </a:r>
            </a:p>
          </p:txBody>
        </p:sp>
        <p:grpSp>
          <p:nvGrpSpPr>
            <p:cNvPr name="Group 15" id="15"/>
            <p:cNvGrpSpPr/>
            <p:nvPr/>
          </p:nvGrpSpPr>
          <p:grpSpPr>
            <a:xfrm rot="-285420">
              <a:off x="168707" y="44111"/>
              <a:ext cx="913488" cy="461365"/>
              <a:chOff x="0" y="0"/>
              <a:chExt cx="1120564" cy="565951"/>
            </a:xfrm>
          </p:grpSpPr>
          <p:sp>
            <p:nvSpPr>
              <p:cNvPr name="Freeform 16" id="16"/>
              <p:cNvSpPr/>
              <p:nvPr/>
            </p:nvSpPr>
            <p:spPr>
              <a:xfrm flipH="false" flipV="false" rot="0">
                <a:off x="0" y="0"/>
                <a:ext cx="1120564" cy="565951"/>
              </a:xfrm>
              <a:custGeom>
                <a:avLst/>
                <a:gdLst/>
                <a:ahLst/>
                <a:cxnLst/>
                <a:rect r="r" b="b" t="t" l="l"/>
                <a:pathLst>
                  <a:path h="565951" w="1120564">
                    <a:moveTo>
                      <a:pt x="0" y="0"/>
                    </a:moveTo>
                    <a:lnTo>
                      <a:pt x="1120564" y="0"/>
                    </a:lnTo>
                    <a:lnTo>
                      <a:pt x="1120564" y="565951"/>
                    </a:lnTo>
                    <a:lnTo>
                      <a:pt x="0" y="565951"/>
                    </a:lnTo>
                    <a:close/>
                  </a:path>
                </a:pathLst>
              </a:custGeom>
              <a:solidFill>
                <a:srgbClr val="D5E1CA"/>
              </a:solidFill>
            </p:spPr>
          </p:sp>
        </p:grpSp>
        <p:sp>
          <p:nvSpPr>
            <p:cNvPr name="TextBox 17" id="17"/>
            <p:cNvSpPr txBox="true"/>
            <p:nvPr/>
          </p:nvSpPr>
          <p:spPr>
            <a:xfrm rot="-286348">
              <a:off x="334828" y="81368"/>
              <a:ext cx="603630" cy="400691"/>
            </a:xfrm>
            <a:prstGeom prst="rect">
              <a:avLst/>
            </a:prstGeom>
          </p:spPr>
          <p:txBody>
            <a:bodyPr anchor="t" rtlCol="false" tIns="0" lIns="0" bIns="0" rIns="0">
              <a:spAutoFit/>
            </a:bodyPr>
            <a:lstStyle/>
            <a:p>
              <a:pPr algn="ctr" marL="0" indent="0" lvl="0">
                <a:lnSpc>
                  <a:spcPts val="2103"/>
                </a:lnSpc>
                <a:spcBef>
                  <a:spcPct val="0"/>
                </a:spcBef>
              </a:pPr>
              <a:r>
                <a:rPr lang="en-US" sz="2261">
                  <a:solidFill>
                    <a:srgbClr val="000000"/>
                  </a:solidFill>
                  <a:latin typeface="DM Serif Display"/>
                  <a:ea typeface="DM Serif Display"/>
                  <a:cs typeface="DM Serif Display"/>
                  <a:sym typeface="DM Serif Display"/>
                </a:rPr>
                <a:t>the</a:t>
              </a:r>
            </a:p>
          </p:txBody>
        </p:sp>
        <p:grpSp>
          <p:nvGrpSpPr>
            <p:cNvPr name="Group 18" id="18"/>
            <p:cNvGrpSpPr/>
            <p:nvPr/>
          </p:nvGrpSpPr>
          <p:grpSpPr>
            <a:xfrm rot="-382902">
              <a:off x="258238" y="1026162"/>
              <a:ext cx="1898352" cy="437653"/>
              <a:chOff x="0" y="0"/>
              <a:chExt cx="1913890" cy="441235"/>
            </a:xfrm>
          </p:grpSpPr>
          <p:sp>
            <p:nvSpPr>
              <p:cNvPr name="Freeform 19" id="19"/>
              <p:cNvSpPr/>
              <p:nvPr/>
            </p:nvSpPr>
            <p:spPr>
              <a:xfrm flipH="false" flipV="false" rot="0">
                <a:off x="0" y="0"/>
                <a:ext cx="1913890" cy="441235"/>
              </a:xfrm>
              <a:custGeom>
                <a:avLst/>
                <a:gdLst/>
                <a:ahLst/>
                <a:cxnLst/>
                <a:rect r="r" b="b" t="t" l="l"/>
                <a:pathLst>
                  <a:path h="441235" w="1913890">
                    <a:moveTo>
                      <a:pt x="0" y="0"/>
                    </a:moveTo>
                    <a:lnTo>
                      <a:pt x="1913890" y="0"/>
                    </a:lnTo>
                    <a:lnTo>
                      <a:pt x="1913890" y="441235"/>
                    </a:lnTo>
                    <a:lnTo>
                      <a:pt x="0" y="441235"/>
                    </a:lnTo>
                    <a:close/>
                  </a:path>
                </a:pathLst>
              </a:custGeom>
              <a:solidFill>
                <a:srgbClr val="FFFCDE"/>
              </a:solidFill>
            </p:spPr>
          </p:sp>
        </p:grpSp>
        <p:sp>
          <p:nvSpPr>
            <p:cNvPr name="TextBox 20" id="20"/>
            <p:cNvSpPr txBox="true"/>
            <p:nvPr/>
          </p:nvSpPr>
          <p:spPr>
            <a:xfrm rot="-358263">
              <a:off x="348216" y="1050888"/>
              <a:ext cx="1721161" cy="398869"/>
            </a:xfrm>
            <a:prstGeom prst="rect">
              <a:avLst/>
            </a:prstGeom>
          </p:spPr>
          <p:txBody>
            <a:bodyPr anchor="t" rtlCol="false" tIns="0" lIns="0" bIns="0" rIns="0">
              <a:spAutoFit/>
            </a:bodyPr>
            <a:lstStyle/>
            <a:p>
              <a:pPr algn="ctr" marL="0" indent="0" lvl="0">
                <a:lnSpc>
                  <a:spcPts val="2103"/>
                </a:lnSpc>
                <a:spcBef>
                  <a:spcPct val="0"/>
                </a:spcBef>
              </a:pPr>
              <a:r>
                <a:rPr lang="en-US" sz="2261">
                  <a:solidFill>
                    <a:srgbClr val="000000"/>
                  </a:solidFill>
                  <a:latin typeface="DM Serif Display"/>
                  <a:ea typeface="DM Serif Display"/>
                  <a:cs typeface="DM Serif Display"/>
                  <a:sym typeface="DM Serif Display"/>
                </a:rPr>
                <a:t>resource </a:t>
              </a:r>
            </a:p>
          </p:txBody>
        </p:sp>
        <p:grpSp>
          <p:nvGrpSpPr>
            <p:cNvPr name="Group 21" id="21"/>
            <p:cNvGrpSpPr/>
            <p:nvPr/>
          </p:nvGrpSpPr>
          <p:grpSpPr>
            <a:xfrm rot="94114">
              <a:off x="113892" y="1528858"/>
              <a:ext cx="1734523" cy="461365"/>
              <a:chOff x="0" y="0"/>
              <a:chExt cx="2127719" cy="565951"/>
            </a:xfrm>
          </p:grpSpPr>
          <p:sp>
            <p:nvSpPr>
              <p:cNvPr name="Freeform 22" id="22"/>
              <p:cNvSpPr/>
              <p:nvPr/>
            </p:nvSpPr>
            <p:spPr>
              <a:xfrm flipH="false" flipV="false" rot="0">
                <a:off x="0" y="0"/>
                <a:ext cx="2127719" cy="565951"/>
              </a:xfrm>
              <a:custGeom>
                <a:avLst/>
                <a:gdLst/>
                <a:ahLst/>
                <a:cxnLst/>
                <a:rect r="r" b="b" t="t" l="l"/>
                <a:pathLst>
                  <a:path h="565951" w="2127719">
                    <a:moveTo>
                      <a:pt x="0" y="0"/>
                    </a:moveTo>
                    <a:lnTo>
                      <a:pt x="2127719" y="0"/>
                    </a:lnTo>
                    <a:lnTo>
                      <a:pt x="2127719" y="565951"/>
                    </a:lnTo>
                    <a:lnTo>
                      <a:pt x="0" y="565951"/>
                    </a:lnTo>
                    <a:close/>
                  </a:path>
                </a:pathLst>
              </a:custGeom>
              <a:solidFill>
                <a:srgbClr val="CCC6C6"/>
              </a:solidFill>
            </p:spPr>
          </p:sp>
        </p:grpSp>
        <p:sp>
          <p:nvSpPr>
            <p:cNvPr name="TextBox 23" id="23"/>
            <p:cNvSpPr txBox="true"/>
            <p:nvPr/>
          </p:nvSpPr>
          <p:spPr>
            <a:xfrm rot="75200">
              <a:off x="41420" y="1463792"/>
              <a:ext cx="1808604" cy="496523"/>
            </a:xfrm>
            <a:prstGeom prst="rect">
              <a:avLst/>
            </a:prstGeom>
          </p:spPr>
          <p:txBody>
            <a:bodyPr anchor="t" rtlCol="false" tIns="0" lIns="0" bIns="0" rIns="0">
              <a:spAutoFit/>
            </a:bodyPr>
            <a:lstStyle/>
            <a:p>
              <a:pPr algn="ctr">
                <a:lnSpc>
                  <a:spcPts val="3165"/>
                </a:lnSpc>
                <a:spcBef>
                  <a:spcPct val="0"/>
                </a:spcBef>
              </a:pPr>
              <a:r>
                <a:rPr lang="en-US" sz="2261">
                  <a:solidFill>
                    <a:srgbClr val="000000"/>
                  </a:solidFill>
                  <a:latin typeface="DM Serif Display"/>
                  <a:ea typeface="DM Serif Display"/>
                  <a:cs typeface="DM Serif Display"/>
                  <a:sym typeface="DM Serif Display"/>
                </a:rPr>
                <a:t>platform</a:t>
              </a:r>
            </a:p>
          </p:txBody>
        </p:sp>
      </p:gr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2" r="0" b="-9222"/>
            </a:stretch>
          </a:blipFill>
        </p:spPr>
      </p:sp>
      <p:sp>
        <p:nvSpPr>
          <p:cNvPr name="Freeform 3" id="3"/>
          <p:cNvSpPr/>
          <p:nvPr/>
        </p:nvSpPr>
        <p:spPr>
          <a:xfrm flipH="false" flipV="true" rot="0">
            <a:off x="2634486" y="3462213"/>
            <a:ext cx="13019028" cy="2494310"/>
          </a:xfrm>
          <a:custGeom>
            <a:avLst/>
            <a:gdLst/>
            <a:ahLst/>
            <a:cxnLst/>
            <a:rect r="r" b="b" t="t" l="l"/>
            <a:pathLst>
              <a:path h="2494310" w="13019028">
                <a:moveTo>
                  <a:pt x="0" y="2494311"/>
                </a:moveTo>
                <a:lnTo>
                  <a:pt x="13019028" y="2494311"/>
                </a:lnTo>
                <a:lnTo>
                  <a:pt x="13019028" y="0"/>
                </a:lnTo>
                <a:lnTo>
                  <a:pt x="0" y="0"/>
                </a:lnTo>
                <a:lnTo>
                  <a:pt x="0" y="2494311"/>
                </a:lnTo>
                <a:close/>
              </a:path>
            </a:pathLst>
          </a:custGeom>
          <a:blipFill>
            <a:blip r:embed="rId3">
              <a:extLst>
                <a:ext uri="{96DAC541-7B7A-43D3-8B79-37D633B846F1}">
                  <asvg:svgBlip xmlns:asvg="http://schemas.microsoft.com/office/drawing/2016/SVG/main" r:embed="rId4"/>
                </a:ext>
              </a:extLst>
            </a:blip>
            <a:stretch>
              <a:fillRect l="0" t="-28766" r="0" b="-28766"/>
            </a:stretch>
          </a:blipFill>
        </p:spPr>
      </p:sp>
      <p:sp>
        <p:nvSpPr>
          <p:cNvPr name="TextBox 4" id="4"/>
          <p:cNvSpPr txBox="true"/>
          <p:nvPr/>
        </p:nvSpPr>
        <p:spPr>
          <a:xfrm rot="0">
            <a:off x="5912770" y="1895922"/>
            <a:ext cx="6462460" cy="1312419"/>
          </a:xfrm>
          <a:prstGeom prst="rect">
            <a:avLst/>
          </a:prstGeom>
        </p:spPr>
        <p:txBody>
          <a:bodyPr anchor="t" rtlCol="false" tIns="0" lIns="0" bIns="0" rIns="0">
            <a:spAutoFit/>
          </a:bodyPr>
          <a:lstStyle/>
          <a:p>
            <a:pPr algn="ctr">
              <a:lnSpc>
                <a:spcPts val="9629"/>
              </a:lnSpc>
            </a:pPr>
            <a:r>
              <a:rPr lang="en-US" sz="10136">
                <a:solidFill>
                  <a:srgbClr val="0C4C34"/>
                </a:solidFill>
                <a:latin typeface="More Sugar"/>
                <a:ea typeface="More Sugar"/>
                <a:cs typeface="More Sugar"/>
                <a:sym typeface="More Sugar"/>
              </a:rPr>
              <a:t>TRUE</a:t>
            </a:r>
          </a:p>
        </p:txBody>
      </p:sp>
      <p:sp>
        <p:nvSpPr>
          <p:cNvPr name="Freeform 5" id="5"/>
          <p:cNvSpPr/>
          <p:nvPr/>
        </p:nvSpPr>
        <p:spPr>
          <a:xfrm flipH="false" flipV="true" rot="0">
            <a:off x="2634486" y="5522136"/>
            <a:ext cx="13019028" cy="2494310"/>
          </a:xfrm>
          <a:custGeom>
            <a:avLst/>
            <a:gdLst/>
            <a:ahLst/>
            <a:cxnLst/>
            <a:rect r="r" b="b" t="t" l="l"/>
            <a:pathLst>
              <a:path h="2494310" w="13019028">
                <a:moveTo>
                  <a:pt x="0" y="2494310"/>
                </a:moveTo>
                <a:lnTo>
                  <a:pt x="13019028" y="2494310"/>
                </a:lnTo>
                <a:lnTo>
                  <a:pt x="13019028" y="0"/>
                </a:lnTo>
                <a:lnTo>
                  <a:pt x="0" y="0"/>
                </a:lnTo>
                <a:lnTo>
                  <a:pt x="0" y="2494310"/>
                </a:lnTo>
                <a:close/>
              </a:path>
            </a:pathLst>
          </a:custGeom>
          <a:blipFill>
            <a:blip r:embed="rId3">
              <a:extLst>
                <a:ext uri="{96DAC541-7B7A-43D3-8B79-37D633B846F1}">
                  <asvg:svgBlip xmlns:asvg="http://schemas.microsoft.com/office/drawing/2016/SVG/main" r:embed="rId4"/>
                </a:ext>
              </a:extLst>
            </a:blip>
            <a:stretch>
              <a:fillRect l="0" t="-28766" r="0" b="-28766"/>
            </a:stretch>
          </a:blipFill>
        </p:spPr>
      </p:sp>
      <p:sp>
        <p:nvSpPr>
          <p:cNvPr name="TextBox 6" id="6"/>
          <p:cNvSpPr txBox="true"/>
          <p:nvPr/>
        </p:nvSpPr>
        <p:spPr>
          <a:xfrm rot="0">
            <a:off x="5096801" y="729091"/>
            <a:ext cx="8094398" cy="681056"/>
          </a:xfrm>
          <a:prstGeom prst="rect">
            <a:avLst/>
          </a:prstGeom>
        </p:spPr>
        <p:txBody>
          <a:bodyPr anchor="t" rtlCol="false" tIns="0" lIns="0" bIns="0" rIns="0">
            <a:spAutoFit/>
          </a:bodyPr>
          <a:lstStyle/>
          <a:p>
            <a:pPr algn="ctr">
              <a:lnSpc>
                <a:spcPts val="5511"/>
              </a:lnSpc>
              <a:spcBef>
                <a:spcPct val="0"/>
              </a:spcBef>
            </a:pPr>
            <a:r>
              <a:rPr lang="en-US" sz="3936">
                <a:solidFill>
                  <a:srgbClr val="FFFFFF"/>
                </a:solidFill>
                <a:latin typeface="More Sugar"/>
                <a:ea typeface="More Sugar"/>
                <a:cs typeface="More Sugar"/>
                <a:sym typeface="More Sugar"/>
              </a:rPr>
              <a:t>You can get chlamydia in your eyes.</a:t>
            </a:r>
          </a:p>
        </p:txBody>
      </p:sp>
      <p:grpSp>
        <p:nvGrpSpPr>
          <p:cNvPr name="Group 7" id="7"/>
          <p:cNvGrpSpPr/>
          <p:nvPr/>
        </p:nvGrpSpPr>
        <p:grpSpPr>
          <a:xfrm rot="0">
            <a:off x="783374" y="8855986"/>
            <a:ext cx="2011572" cy="804629"/>
            <a:chOff x="0" y="0"/>
            <a:chExt cx="2682097" cy="1072839"/>
          </a:xfrm>
        </p:grpSpPr>
        <p:sp>
          <p:nvSpPr>
            <p:cNvPr name="Freeform 8" id="8"/>
            <p:cNvSpPr/>
            <p:nvPr/>
          </p:nvSpPr>
          <p:spPr>
            <a:xfrm flipH="false" flipV="false" rot="0">
              <a:off x="0" y="0"/>
              <a:ext cx="2682097" cy="1072839"/>
            </a:xfrm>
            <a:custGeom>
              <a:avLst/>
              <a:gdLst/>
              <a:ahLst/>
              <a:cxnLst/>
              <a:rect r="r" b="b" t="t" l="l"/>
              <a:pathLst>
                <a:path h="1072839" w="2682097">
                  <a:moveTo>
                    <a:pt x="0" y="0"/>
                  </a:moveTo>
                  <a:lnTo>
                    <a:pt x="2682097" y="0"/>
                  </a:lnTo>
                  <a:lnTo>
                    <a:pt x="2682097" y="1072839"/>
                  </a:lnTo>
                  <a:lnTo>
                    <a:pt x="0" y="1072839"/>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9" id="9"/>
            <p:cNvSpPr txBox="true"/>
            <p:nvPr/>
          </p:nvSpPr>
          <p:spPr>
            <a:xfrm rot="0">
              <a:off x="300689" y="208187"/>
              <a:ext cx="2080719" cy="687070"/>
            </a:xfrm>
            <a:prstGeom prst="rect">
              <a:avLst/>
            </a:prstGeom>
          </p:spPr>
          <p:txBody>
            <a:bodyPr anchor="t" rtlCol="false" tIns="0" lIns="0" bIns="0" rIns="0">
              <a:spAutoFit/>
            </a:bodyPr>
            <a:lstStyle/>
            <a:p>
              <a:pPr algn="ctr">
                <a:lnSpc>
                  <a:spcPts val="4409"/>
                </a:lnSpc>
              </a:pPr>
              <a:r>
                <a:rPr lang="en-US" sz="3150">
                  <a:solidFill>
                    <a:srgbClr val="FFFFFF"/>
                  </a:solidFill>
                  <a:latin typeface="Abril Fatface"/>
                  <a:ea typeface="Abril Fatface"/>
                  <a:cs typeface="Abril Fatface"/>
                  <a:sym typeface="Abril Fatface"/>
                </a:rPr>
                <a:t>3.b</a:t>
              </a:r>
            </a:p>
          </p:txBody>
        </p:sp>
      </p:grpSp>
      <p:sp>
        <p:nvSpPr>
          <p:cNvPr name="Freeform 10" id="10"/>
          <p:cNvSpPr/>
          <p:nvPr/>
        </p:nvSpPr>
        <p:spPr>
          <a:xfrm flipH="false" flipV="false" rot="0">
            <a:off x="1028700" y="4905168"/>
            <a:ext cx="2961101" cy="2923414"/>
          </a:xfrm>
          <a:custGeom>
            <a:avLst/>
            <a:gdLst/>
            <a:ahLst/>
            <a:cxnLst/>
            <a:rect r="r" b="b" t="t" l="l"/>
            <a:pathLst>
              <a:path h="2923414" w="2961101">
                <a:moveTo>
                  <a:pt x="0" y="0"/>
                </a:moveTo>
                <a:lnTo>
                  <a:pt x="2961101" y="0"/>
                </a:lnTo>
                <a:lnTo>
                  <a:pt x="2961101" y="2923414"/>
                </a:lnTo>
                <a:lnTo>
                  <a:pt x="0" y="2923414"/>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11" id="11"/>
          <p:cNvSpPr txBox="true"/>
          <p:nvPr/>
        </p:nvSpPr>
        <p:spPr>
          <a:xfrm rot="0">
            <a:off x="5418278" y="3884899"/>
            <a:ext cx="7981950" cy="3724269"/>
          </a:xfrm>
          <a:prstGeom prst="rect">
            <a:avLst/>
          </a:prstGeom>
        </p:spPr>
        <p:txBody>
          <a:bodyPr anchor="t" rtlCol="false" tIns="0" lIns="0" bIns="0" rIns="0">
            <a:spAutoFit/>
          </a:bodyPr>
          <a:lstStyle/>
          <a:p>
            <a:pPr algn="ctr">
              <a:lnSpc>
                <a:spcPts val="4200"/>
              </a:lnSpc>
              <a:spcBef>
                <a:spcPct val="0"/>
              </a:spcBef>
            </a:pPr>
            <a:r>
              <a:rPr lang="en-US" sz="3000">
                <a:solidFill>
                  <a:srgbClr val="000000"/>
                </a:solidFill>
                <a:latin typeface="More Sugar"/>
                <a:ea typeface="More Sugar"/>
                <a:cs typeface="More Sugar"/>
                <a:sym typeface="More Sugar"/>
              </a:rPr>
              <a:t>True. Chlamydia can be transmitted to the eyes through contact with infected genital fluids, leading to a condition called conjunctivitis (eye infection). This is more likely through unprotected oral sex or touching the genital area and then touching the eyes. (NHS, "Chlamydia")</a:t>
            </a:r>
          </a:p>
        </p:txBody>
      </p:sp>
      <p:grpSp>
        <p:nvGrpSpPr>
          <p:cNvPr name="Group 12" id="12"/>
          <p:cNvGrpSpPr/>
          <p:nvPr/>
        </p:nvGrpSpPr>
        <p:grpSpPr>
          <a:xfrm rot="0">
            <a:off x="15894132" y="8398693"/>
            <a:ext cx="1698208" cy="1489116"/>
            <a:chOff x="0" y="0"/>
            <a:chExt cx="2264277" cy="1985488"/>
          </a:xfrm>
        </p:grpSpPr>
        <p:grpSp>
          <p:nvGrpSpPr>
            <p:cNvPr name="Group 13" id="13"/>
            <p:cNvGrpSpPr/>
            <p:nvPr/>
          </p:nvGrpSpPr>
          <p:grpSpPr>
            <a:xfrm rot="108451">
              <a:off x="6245" y="548591"/>
              <a:ext cx="2251788" cy="431484"/>
              <a:chOff x="0" y="0"/>
              <a:chExt cx="2302677" cy="441235"/>
            </a:xfrm>
          </p:grpSpPr>
          <p:sp>
            <p:nvSpPr>
              <p:cNvPr name="Freeform 14" id="14"/>
              <p:cNvSpPr/>
              <p:nvPr/>
            </p:nvSpPr>
            <p:spPr>
              <a:xfrm flipH="false" flipV="false" rot="0">
                <a:off x="0" y="0"/>
                <a:ext cx="2302677" cy="441235"/>
              </a:xfrm>
              <a:custGeom>
                <a:avLst/>
                <a:gdLst/>
                <a:ahLst/>
                <a:cxnLst/>
                <a:rect r="r" b="b" t="t" l="l"/>
                <a:pathLst>
                  <a:path h="441235" w="2302677">
                    <a:moveTo>
                      <a:pt x="0" y="0"/>
                    </a:moveTo>
                    <a:lnTo>
                      <a:pt x="2302677" y="0"/>
                    </a:lnTo>
                    <a:lnTo>
                      <a:pt x="2302677" y="441235"/>
                    </a:lnTo>
                    <a:lnTo>
                      <a:pt x="0" y="441235"/>
                    </a:lnTo>
                    <a:close/>
                  </a:path>
                </a:pathLst>
              </a:custGeom>
              <a:solidFill>
                <a:srgbClr val="FADCD6"/>
              </a:solidFill>
            </p:spPr>
          </p:sp>
        </p:grpSp>
        <p:sp>
          <p:nvSpPr>
            <p:cNvPr name="TextBox 15" id="15"/>
            <p:cNvSpPr txBox="true"/>
            <p:nvPr/>
          </p:nvSpPr>
          <p:spPr>
            <a:xfrm rot="108451">
              <a:off x="129558" y="551703"/>
              <a:ext cx="1918040" cy="722627"/>
            </a:xfrm>
            <a:prstGeom prst="rect">
              <a:avLst/>
            </a:prstGeom>
          </p:spPr>
          <p:txBody>
            <a:bodyPr anchor="t" rtlCol="false" tIns="0" lIns="0" bIns="0" rIns="0">
              <a:spAutoFit/>
            </a:bodyPr>
            <a:lstStyle/>
            <a:p>
              <a:pPr algn="ctr" marL="0" indent="0" lvl="0">
                <a:lnSpc>
                  <a:spcPts val="2027"/>
                </a:lnSpc>
                <a:spcBef>
                  <a:spcPct val="0"/>
                </a:spcBef>
              </a:pPr>
              <a:r>
                <a:rPr lang="en-US" sz="2180">
                  <a:solidFill>
                    <a:srgbClr val="000000"/>
                  </a:solidFill>
                  <a:latin typeface="DM Serif Display"/>
                  <a:ea typeface="DM Serif Display"/>
                  <a:cs typeface="DM Serif Display"/>
                  <a:sym typeface="DM Serif Display"/>
                </a:rPr>
                <a:t>therapeutic </a:t>
              </a:r>
            </a:p>
          </p:txBody>
        </p:sp>
        <p:grpSp>
          <p:nvGrpSpPr>
            <p:cNvPr name="Group 16" id="16"/>
            <p:cNvGrpSpPr/>
            <p:nvPr/>
          </p:nvGrpSpPr>
          <p:grpSpPr>
            <a:xfrm rot="-285420">
              <a:off x="166328" y="43489"/>
              <a:ext cx="900611" cy="454861"/>
              <a:chOff x="0" y="0"/>
              <a:chExt cx="1120564" cy="565951"/>
            </a:xfrm>
          </p:grpSpPr>
          <p:sp>
            <p:nvSpPr>
              <p:cNvPr name="Freeform 17" id="17"/>
              <p:cNvSpPr/>
              <p:nvPr/>
            </p:nvSpPr>
            <p:spPr>
              <a:xfrm flipH="false" flipV="false" rot="0">
                <a:off x="0" y="0"/>
                <a:ext cx="1120564" cy="565951"/>
              </a:xfrm>
              <a:custGeom>
                <a:avLst/>
                <a:gdLst/>
                <a:ahLst/>
                <a:cxnLst/>
                <a:rect r="r" b="b" t="t" l="l"/>
                <a:pathLst>
                  <a:path h="565951" w="1120564">
                    <a:moveTo>
                      <a:pt x="0" y="0"/>
                    </a:moveTo>
                    <a:lnTo>
                      <a:pt x="1120564" y="0"/>
                    </a:lnTo>
                    <a:lnTo>
                      <a:pt x="1120564" y="565951"/>
                    </a:lnTo>
                    <a:lnTo>
                      <a:pt x="0" y="565951"/>
                    </a:lnTo>
                    <a:close/>
                  </a:path>
                </a:pathLst>
              </a:custGeom>
              <a:solidFill>
                <a:srgbClr val="D5E1CA"/>
              </a:solidFill>
            </p:spPr>
          </p:sp>
        </p:grpSp>
        <p:sp>
          <p:nvSpPr>
            <p:cNvPr name="TextBox 18" id="18"/>
            <p:cNvSpPr txBox="true"/>
            <p:nvPr/>
          </p:nvSpPr>
          <p:spPr>
            <a:xfrm rot="-286348">
              <a:off x="330539" y="90533"/>
              <a:ext cx="595121" cy="384712"/>
            </a:xfrm>
            <a:prstGeom prst="rect">
              <a:avLst/>
            </a:prstGeom>
          </p:spPr>
          <p:txBody>
            <a:bodyPr anchor="t" rtlCol="false" tIns="0" lIns="0" bIns="0" rIns="0">
              <a:spAutoFit/>
            </a:bodyPr>
            <a:lstStyle/>
            <a:p>
              <a:pPr algn="ctr" marL="0" indent="0" lvl="0">
                <a:lnSpc>
                  <a:spcPts val="2073"/>
                </a:lnSpc>
                <a:spcBef>
                  <a:spcPct val="0"/>
                </a:spcBef>
              </a:pPr>
              <a:r>
                <a:rPr lang="en-US" sz="2229">
                  <a:solidFill>
                    <a:srgbClr val="000000"/>
                  </a:solidFill>
                  <a:latin typeface="DM Serif Display"/>
                  <a:ea typeface="DM Serif Display"/>
                  <a:cs typeface="DM Serif Display"/>
                  <a:sym typeface="DM Serif Display"/>
                </a:rPr>
                <a:t>the</a:t>
              </a:r>
            </a:p>
          </p:txBody>
        </p:sp>
        <p:grpSp>
          <p:nvGrpSpPr>
            <p:cNvPr name="Group 19" id="19"/>
            <p:cNvGrpSpPr/>
            <p:nvPr/>
          </p:nvGrpSpPr>
          <p:grpSpPr>
            <a:xfrm rot="-382902">
              <a:off x="254597" y="1011697"/>
              <a:ext cx="1871593" cy="431484"/>
              <a:chOff x="0" y="0"/>
              <a:chExt cx="1913890" cy="441235"/>
            </a:xfrm>
          </p:grpSpPr>
          <p:sp>
            <p:nvSpPr>
              <p:cNvPr name="Freeform 20" id="20"/>
              <p:cNvSpPr/>
              <p:nvPr/>
            </p:nvSpPr>
            <p:spPr>
              <a:xfrm flipH="false" flipV="false" rot="0">
                <a:off x="0" y="0"/>
                <a:ext cx="1913890" cy="441235"/>
              </a:xfrm>
              <a:custGeom>
                <a:avLst/>
                <a:gdLst/>
                <a:ahLst/>
                <a:cxnLst/>
                <a:rect r="r" b="b" t="t" l="l"/>
                <a:pathLst>
                  <a:path h="441235" w="1913890">
                    <a:moveTo>
                      <a:pt x="0" y="0"/>
                    </a:moveTo>
                    <a:lnTo>
                      <a:pt x="1913890" y="0"/>
                    </a:lnTo>
                    <a:lnTo>
                      <a:pt x="1913890" y="441235"/>
                    </a:lnTo>
                    <a:lnTo>
                      <a:pt x="0" y="441235"/>
                    </a:lnTo>
                    <a:close/>
                  </a:path>
                </a:pathLst>
              </a:custGeom>
              <a:solidFill>
                <a:srgbClr val="FFFCDE"/>
              </a:solidFill>
            </p:spPr>
          </p:sp>
        </p:grpSp>
        <p:sp>
          <p:nvSpPr>
            <p:cNvPr name="TextBox 21" id="21"/>
            <p:cNvSpPr txBox="true"/>
            <p:nvPr/>
          </p:nvSpPr>
          <p:spPr>
            <a:xfrm rot="-358263">
              <a:off x="343845" y="1046376"/>
              <a:ext cx="1696899" cy="382916"/>
            </a:xfrm>
            <a:prstGeom prst="rect">
              <a:avLst/>
            </a:prstGeom>
          </p:spPr>
          <p:txBody>
            <a:bodyPr anchor="t" rtlCol="false" tIns="0" lIns="0" bIns="0" rIns="0">
              <a:spAutoFit/>
            </a:bodyPr>
            <a:lstStyle/>
            <a:p>
              <a:pPr algn="ctr" marL="0" indent="0" lvl="0">
                <a:lnSpc>
                  <a:spcPts val="2073"/>
                </a:lnSpc>
                <a:spcBef>
                  <a:spcPct val="0"/>
                </a:spcBef>
              </a:pPr>
              <a:r>
                <a:rPr lang="en-US" sz="2229">
                  <a:solidFill>
                    <a:srgbClr val="000000"/>
                  </a:solidFill>
                  <a:latin typeface="DM Serif Display"/>
                  <a:ea typeface="DM Serif Display"/>
                  <a:cs typeface="DM Serif Display"/>
                  <a:sym typeface="DM Serif Display"/>
                </a:rPr>
                <a:t>resource </a:t>
              </a:r>
            </a:p>
          </p:txBody>
        </p:sp>
        <p:grpSp>
          <p:nvGrpSpPr>
            <p:cNvPr name="Group 22" id="22"/>
            <p:cNvGrpSpPr/>
            <p:nvPr/>
          </p:nvGrpSpPr>
          <p:grpSpPr>
            <a:xfrm rot="94114">
              <a:off x="112287" y="1507307"/>
              <a:ext cx="1710073" cy="454861"/>
              <a:chOff x="0" y="0"/>
              <a:chExt cx="2127719" cy="565951"/>
            </a:xfrm>
          </p:grpSpPr>
          <p:sp>
            <p:nvSpPr>
              <p:cNvPr name="Freeform 23" id="23"/>
              <p:cNvSpPr/>
              <p:nvPr/>
            </p:nvSpPr>
            <p:spPr>
              <a:xfrm flipH="false" flipV="false" rot="0">
                <a:off x="0" y="0"/>
                <a:ext cx="2127719" cy="565951"/>
              </a:xfrm>
              <a:custGeom>
                <a:avLst/>
                <a:gdLst/>
                <a:ahLst/>
                <a:cxnLst/>
                <a:rect r="r" b="b" t="t" l="l"/>
                <a:pathLst>
                  <a:path h="565951" w="2127719">
                    <a:moveTo>
                      <a:pt x="0" y="0"/>
                    </a:moveTo>
                    <a:lnTo>
                      <a:pt x="2127719" y="0"/>
                    </a:lnTo>
                    <a:lnTo>
                      <a:pt x="2127719" y="565951"/>
                    </a:lnTo>
                    <a:lnTo>
                      <a:pt x="0" y="565951"/>
                    </a:lnTo>
                    <a:close/>
                  </a:path>
                </a:pathLst>
              </a:custGeom>
              <a:solidFill>
                <a:srgbClr val="CCC6C6"/>
              </a:solidFill>
            </p:spPr>
          </p:sp>
        </p:grpSp>
        <p:sp>
          <p:nvSpPr>
            <p:cNvPr name="TextBox 24" id="24"/>
            <p:cNvSpPr txBox="true"/>
            <p:nvPr/>
          </p:nvSpPr>
          <p:spPr>
            <a:xfrm rot="75200">
              <a:off x="40842" y="1442621"/>
              <a:ext cx="1783110" cy="490061"/>
            </a:xfrm>
            <a:prstGeom prst="rect">
              <a:avLst/>
            </a:prstGeom>
          </p:spPr>
          <p:txBody>
            <a:bodyPr anchor="t" rtlCol="false" tIns="0" lIns="0" bIns="0" rIns="0">
              <a:spAutoFit/>
            </a:bodyPr>
            <a:lstStyle/>
            <a:p>
              <a:pPr algn="ctr">
                <a:lnSpc>
                  <a:spcPts val="3121"/>
                </a:lnSpc>
                <a:spcBef>
                  <a:spcPct val="0"/>
                </a:spcBef>
              </a:pPr>
              <a:r>
                <a:rPr lang="en-US" sz="2229">
                  <a:solidFill>
                    <a:srgbClr val="000000"/>
                  </a:solidFill>
                  <a:latin typeface="DM Serif Display"/>
                  <a:ea typeface="DM Serif Display"/>
                  <a:cs typeface="DM Serif Display"/>
                  <a:sym typeface="DM Serif Display"/>
                </a:rPr>
                <a:t>platform</a:t>
              </a:r>
            </a:p>
          </p:txBody>
        </p:sp>
      </p:gr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2" r="0" b="-9222"/>
            </a:stretch>
          </a:blipFill>
        </p:spPr>
      </p:sp>
      <p:sp>
        <p:nvSpPr>
          <p:cNvPr name="Freeform 3" id="3"/>
          <p:cNvSpPr/>
          <p:nvPr/>
        </p:nvSpPr>
        <p:spPr>
          <a:xfrm flipH="false" flipV="false" rot="0">
            <a:off x="6297466" y="4118670"/>
            <a:ext cx="5693069" cy="5693069"/>
          </a:xfrm>
          <a:custGeom>
            <a:avLst/>
            <a:gdLst/>
            <a:ahLst/>
            <a:cxnLst/>
            <a:rect r="r" b="b" t="t" l="l"/>
            <a:pathLst>
              <a:path h="5693069" w="5693069">
                <a:moveTo>
                  <a:pt x="0" y="0"/>
                </a:moveTo>
                <a:lnTo>
                  <a:pt x="5693068" y="0"/>
                </a:lnTo>
                <a:lnTo>
                  <a:pt x="5693068" y="5693069"/>
                </a:lnTo>
                <a:lnTo>
                  <a:pt x="0" y="5693069"/>
                </a:lnTo>
                <a:lnTo>
                  <a:pt x="0" y="0"/>
                </a:lnTo>
                <a:close/>
              </a:path>
            </a:pathLst>
          </a:custGeom>
          <a:blipFill>
            <a:blip r:embed="rId3"/>
            <a:stretch>
              <a:fillRect l="0" t="0" r="0" b="0"/>
            </a:stretch>
          </a:blipFill>
        </p:spPr>
      </p:sp>
      <p:sp>
        <p:nvSpPr>
          <p:cNvPr name="Freeform 4" id="4"/>
          <p:cNvSpPr/>
          <p:nvPr/>
        </p:nvSpPr>
        <p:spPr>
          <a:xfrm flipH="true" flipV="false" rot="0">
            <a:off x="838674" y="1028700"/>
            <a:ext cx="12182166" cy="2857272"/>
          </a:xfrm>
          <a:custGeom>
            <a:avLst/>
            <a:gdLst/>
            <a:ahLst/>
            <a:cxnLst/>
            <a:rect r="r" b="b" t="t" l="l"/>
            <a:pathLst>
              <a:path h="2857272" w="12182166">
                <a:moveTo>
                  <a:pt x="12182166" y="0"/>
                </a:moveTo>
                <a:lnTo>
                  <a:pt x="0" y="0"/>
                </a:lnTo>
                <a:lnTo>
                  <a:pt x="0" y="2857272"/>
                </a:lnTo>
                <a:lnTo>
                  <a:pt x="12182166" y="2857272"/>
                </a:lnTo>
                <a:lnTo>
                  <a:pt x="12182166"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true" flipV="false" rot="0">
            <a:off x="5077134" y="707960"/>
            <a:ext cx="12182166" cy="2857272"/>
          </a:xfrm>
          <a:custGeom>
            <a:avLst/>
            <a:gdLst/>
            <a:ahLst/>
            <a:cxnLst/>
            <a:rect r="r" b="b" t="t" l="l"/>
            <a:pathLst>
              <a:path h="2857272" w="12182166">
                <a:moveTo>
                  <a:pt x="12182166" y="0"/>
                </a:moveTo>
                <a:lnTo>
                  <a:pt x="0" y="0"/>
                </a:lnTo>
                <a:lnTo>
                  <a:pt x="0" y="2857271"/>
                </a:lnTo>
                <a:lnTo>
                  <a:pt x="12182166" y="2857271"/>
                </a:lnTo>
                <a:lnTo>
                  <a:pt x="12182166"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6" id="6"/>
          <p:cNvSpPr/>
          <p:nvPr/>
        </p:nvSpPr>
        <p:spPr>
          <a:xfrm flipH="false" flipV="false" rot="0">
            <a:off x="5486400" y="9072095"/>
            <a:ext cx="7315200" cy="372410"/>
          </a:xfrm>
          <a:custGeom>
            <a:avLst/>
            <a:gdLst/>
            <a:ahLst/>
            <a:cxnLst/>
            <a:rect r="r" b="b" t="t" l="l"/>
            <a:pathLst>
              <a:path h="372410" w="7315200">
                <a:moveTo>
                  <a:pt x="0" y="0"/>
                </a:moveTo>
                <a:lnTo>
                  <a:pt x="7315200" y="0"/>
                </a:lnTo>
                <a:lnTo>
                  <a:pt x="7315200" y="372410"/>
                </a:lnTo>
                <a:lnTo>
                  <a:pt x="0" y="37241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7" id="7"/>
          <p:cNvSpPr txBox="true"/>
          <p:nvPr/>
        </p:nvSpPr>
        <p:spPr>
          <a:xfrm rot="0">
            <a:off x="4826444" y="1738478"/>
            <a:ext cx="7988473" cy="891485"/>
          </a:xfrm>
          <a:prstGeom prst="rect">
            <a:avLst/>
          </a:prstGeom>
        </p:spPr>
        <p:txBody>
          <a:bodyPr anchor="t" rtlCol="false" tIns="0" lIns="0" bIns="0" rIns="0">
            <a:spAutoFit/>
          </a:bodyPr>
          <a:lstStyle/>
          <a:p>
            <a:pPr algn="l">
              <a:lnSpc>
                <a:spcPts val="6627"/>
              </a:lnSpc>
            </a:pPr>
            <a:r>
              <a:rPr lang="en-US" sz="6497">
                <a:solidFill>
                  <a:srgbClr val="000000"/>
                </a:solidFill>
                <a:latin typeface="More Sugar"/>
                <a:ea typeface="More Sugar"/>
                <a:cs typeface="More Sugar"/>
                <a:sym typeface="More Sugar"/>
              </a:rPr>
              <a:t>Aids has been cured.</a:t>
            </a:r>
          </a:p>
        </p:txBody>
      </p:sp>
      <p:grpSp>
        <p:nvGrpSpPr>
          <p:cNvPr name="Group 8" id="8"/>
          <p:cNvGrpSpPr/>
          <p:nvPr/>
        </p:nvGrpSpPr>
        <p:grpSpPr>
          <a:xfrm rot="0">
            <a:off x="783374" y="8855986"/>
            <a:ext cx="2011572" cy="804629"/>
            <a:chOff x="0" y="0"/>
            <a:chExt cx="2682097" cy="1072839"/>
          </a:xfrm>
        </p:grpSpPr>
        <p:sp>
          <p:nvSpPr>
            <p:cNvPr name="Freeform 9" id="9"/>
            <p:cNvSpPr/>
            <p:nvPr/>
          </p:nvSpPr>
          <p:spPr>
            <a:xfrm flipH="false" flipV="false" rot="0">
              <a:off x="0" y="0"/>
              <a:ext cx="2682097" cy="1072839"/>
            </a:xfrm>
            <a:custGeom>
              <a:avLst/>
              <a:gdLst/>
              <a:ahLst/>
              <a:cxnLst/>
              <a:rect r="r" b="b" t="t" l="l"/>
              <a:pathLst>
                <a:path h="1072839" w="2682097">
                  <a:moveTo>
                    <a:pt x="0" y="0"/>
                  </a:moveTo>
                  <a:lnTo>
                    <a:pt x="2682097" y="0"/>
                  </a:lnTo>
                  <a:lnTo>
                    <a:pt x="2682097" y="1072839"/>
                  </a:lnTo>
                  <a:lnTo>
                    <a:pt x="0" y="1072839"/>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TextBox 10" id="10"/>
            <p:cNvSpPr txBox="true"/>
            <p:nvPr/>
          </p:nvSpPr>
          <p:spPr>
            <a:xfrm rot="0">
              <a:off x="300689" y="208187"/>
              <a:ext cx="2080719" cy="687070"/>
            </a:xfrm>
            <a:prstGeom prst="rect">
              <a:avLst/>
            </a:prstGeom>
          </p:spPr>
          <p:txBody>
            <a:bodyPr anchor="t" rtlCol="false" tIns="0" lIns="0" bIns="0" rIns="0">
              <a:spAutoFit/>
            </a:bodyPr>
            <a:lstStyle/>
            <a:p>
              <a:pPr algn="ctr">
                <a:lnSpc>
                  <a:spcPts val="4409"/>
                </a:lnSpc>
              </a:pPr>
              <a:r>
                <a:rPr lang="en-US" sz="3150">
                  <a:solidFill>
                    <a:srgbClr val="FFFFFF"/>
                  </a:solidFill>
                  <a:latin typeface="Abril Fatface"/>
                  <a:ea typeface="Abril Fatface"/>
                  <a:cs typeface="Abril Fatface"/>
                  <a:sym typeface="Abril Fatface"/>
                </a:rPr>
                <a:t>4.a</a:t>
              </a:r>
            </a:p>
          </p:txBody>
        </p:sp>
      </p:grpSp>
      <p:grpSp>
        <p:nvGrpSpPr>
          <p:cNvPr name="Group 11" id="11"/>
          <p:cNvGrpSpPr/>
          <p:nvPr/>
        </p:nvGrpSpPr>
        <p:grpSpPr>
          <a:xfrm rot="0">
            <a:off x="15894132" y="8398693"/>
            <a:ext cx="1707686" cy="1497428"/>
            <a:chOff x="0" y="0"/>
            <a:chExt cx="2276915" cy="1996570"/>
          </a:xfrm>
        </p:grpSpPr>
        <p:grpSp>
          <p:nvGrpSpPr>
            <p:cNvPr name="Group 12" id="12"/>
            <p:cNvGrpSpPr/>
            <p:nvPr/>
          </p:nvGrpSpPr>
          <p:grpSpPr>
            <a:xfrm rot="108451">
              <a:off x="6280" y="551653"/>
              <a:ext cx="2264356" cy="433892"/>
              <a:chOff x="0" y="0"/>
              <a:chExt cx="2302677" cy="441235"/>
            </a:xfrm>
          </p:grpSpPr>
          <p:sp>
            <p:nvSpPr>
              <p:cNvPr name="Freeform 13" id="13"/>
              <p:cNvSpPr/>
              <p:nvPr/>
            </p:nvSpPr>
            <p:spPr>
              <a:xfrm flipH="false" flipV="false" rot="0">
                <a:off x="0" y="0"/>
                <a:ext cx="2302677" cy="441235"/>
              </a:xfrm>
              <a:custGeom>
                <a:avLst/>
                <a:gdLst/>
                <a:ahLst/>
                <a:cxnLst/>
                <a:rect r="r" b="b" t="t" l="l"/>
                <a:pathLst>
                  <a:path h="441235" w="2302677">
                    <a:moveTo>
                      <a:pt x="0" y="0"/>
                    </a:moveTo>
                    <a:lnTo>
                      <a:pt x="2302677" y="0"/>
                    </a:lnTo>
                    <a:lnTo>
                      <a:pt x="2302677" y="441235"/>
                    </a:lnTo>
                    <a:lnTo>
                      <a:pt x="0" y="441235"/>
                    </a:lnTo>
                    <a:close/>
                  </a:path>
                </a:pathLst>
              </a:custGeom>
              <a:solidFill>
                <a:srgbClr val="FADCD6"/>
              </a:solidFill>
            </p:spPr>
          </p:sp>
        </p:grpSp>
        <p:sp>
          <p:nvSpPr>
            <p:cNvPr name="TextBox 14" id="14"/>
            <p:cNvSpPr txBox="true"/>
            <p:nvPr/>
          </p:nvSpPr>
          <p:spPr>
            <a:xfrm rot="108451">
              <a:off x="130286" y="554464"/>
              <a:ext cx="1928745" cy="726979"/>
            </a:xfrm>
            <a:prstGeom prst="rect">
              <a:avLst/>
            </a:prstGeom>
          </p:spPr>
          <p:txBody>
            <a:bodyPr anchor="t" rtlCol="false" tIns="0" lIns="0" bIns="0" rIns="0">
              <a:spAutoFit/>
            </a:bodyPr>
            <a:lstStyle/>
            <a:p>
              <a:pPr algn="ctr" marL="0" indent="0" lvl="0">
                <a:lnSpc>
                  <a:spcPts val="2039"/>
                </a:lnSpc>
                <a:spcBef>
                  <a:spcPct val="0"/>
                </a:spcBef>
              </a:pPr>
              <a:r>
                <a:rPr lang="en-US" sz="2192">
                  <a:solidFill>
                    <a:srgbClr val="000000"/>
                  </a:solidFill>
                  <a:latin typeface="DM Serif Display"/>
                  <a:ea typeface="DM Serif Display"/>
                  <a:cs typeface="DM Serif Display"/>
                  <a:sym typeface="DM Serif Display"/>
                </a:rPr>
                <a:t>therapeutic </a:t>
              </a:r>
            </a:p>
          </p:txBody>
        </p:sp>
        <p:grpSp>
          <p:nvGrpSpPr>
            <p:cNvPr name="Group 15" id="15"/>
            <p:cNvGrpSpPr/>
            <p:nvPr/>
          </p:nvGrpSpPr>
          <p:grpSpPr>
            <a:xfrm rot="-285420">
              <a:off x="167257" y="43732"/>
              <a:ext cx="905638" cy="457400"/>
              <a:chOff x="0" y="0"/>
              <a:chExt cx="1120564" cy="565951"/>
            </a:xfrm>
          </p:grpSpPr>
          <p:sp>
            <p:nvSpPr>
              <p:cNvPr name="Freeform 16" id="16"/>
              <p:cNvSpPr/>
              <p:nvPr/>
            </p:nvSpPr>
            <p:spPr>
              <a:xfrm flipH="false" flipV="false" rot="0">
                <a:off x="0" y="0"/>
                <a:ext cx="1120564" cy="565951"/>
              </a:xfrm>
              <a:custGeom>
                <a:avLst/>
                <a:gdLst/>
                <a:ahLst/>
                <a:cxnLst/>
                <a:rect r="r" b="b" t="t" l="l"/>
                <a:pathLst>
                  <a:path h="565951" w="1120564">
                    <a:moveTo>
                      <a:pt x="0" y="0"/>
                    </a:moveTo>
                    <a:lnTo>
                      <a:pt x="1120564" y="0"/>
                    </a:lnTo>
                    <a:lnTo>
                      <a:pt x="1120564" y="565951"/>
                    </a:lnTo>
                    <a:lnTo>
                      <a:pt x="0" y="565951"/>
                    </a:lnTo>
                    <a:close/>
                  </a:path>
                </a:pathLst>
              </a:custGeom>
              <a:solidFill>
                <a:srgbClr val="D5E1CA"/>
              </a:solidFill>
            </p:spPr>
          </p:sp>
        </p:grpSp>
        <p:sp>
          <p:nvSpPr>
            <p:cNvPr name="TextBox 17" id="17"/>
            <p:cNvSpPr txBox="true"/>
            <p:nvPr/>
          </p:nvSpPr>
          <p:spPr>
            <a:xfrm rot="-286348">
              <a:off x="332368" y="90667"/>
              <a:ext cx="598443" cy="387232"/>
            </a:xfrm>
            <a:prstGeom prst="rect">
              <a:avLst/>
            </a:prstGeom>
          </p:spPr>
          <p:txBody>
            <a:bodyPr anchor="t" rtlCol="false" tIns="0" lIns="0" bIns="0" rIns="0">
              <a:spAutoFit/>
            </a:bodyPr>
            <a:lstStyle/>
            <a:p>
              <a:pPr algn="ctr" marL="0" indent="0" lvl="0">
                <a:lnSpc>
                  <a:spcPts val="2085"/>
                </a:lnSpc>
                <a:spcBef>
                  <a:spcPct val="0"/>
                </a:spcBef>
              </a:pPr>
              <a:r>
                <a:rPr lang="en-US" sz="2241">
                  <a:solidFill>
                    <a:srgbClr val="000000"/>
                  </a:solidFill>
                  <a:latin typeface="DM Serif Display"/>
                  <a:ea typeface="DM Serif Display"/>
                  <a:cs typeface="DM Serif Display"/>
                  <a:sym typeface="DM Serif Display"/>
                </a:rPr>
                <a:t>the</a:t>
              </a:r>
            </a:p>
          </p:txBody>
        </p:sp>
        <p:grpSp>
          <p:nvGrpSpPr>
            <p:cNvPr name="Group 18" id="18"/>
            <p:cNvGrpSpPr/>
            <p:nvPr/>
          </p:nvGrpSpPr>
          <p:grpSpPr>
            <a:xfrm rot="-382902">
              <a:off x="256018" y="1017344"/>
              <a:ext cx="1882039" cy="433892"/>
              <a:chOff x="0" y="0"/>
              <a:chExt cx="1913890" cy="441235"/>
            </a:xfrm>
          </p:grpSpPr>
          <p:sp>
            <p:nvSpPr>
              <p:cNvPr name="Freeform 19" id="19"/>
              <p:cNvSpPr/>
              <p:nvPr/>
            </p:nvSpPr>
            <p:spPr>
              <a:xfrm flipH="false" flipV="false" rot="0">
                <a:off x="0" y="0"/>
                <a:ext cx="1913890" cy="441235"/>
              </a:xfrm>
              <a:custGeom>
                <a:avLst/>
                <a:gdLst/>
                <a:ahLst/>
                <a:cxnLst/>
                <a:rect r="r" b="b" t="t" l="l"/>
                <a:pathLst>
                  <a:path h="441235" w="1913890">
                    <a:moveTo>
                      <a:pt x="0" y="0"/>
                    </a:moveTo>
                    <a:lnTo>
                      <a:pt x="1913890" y="0"/>
                    </a:lnTo>
                    <a:lnTo>
                      <a:pt x="1913890" y="441235"/>
                    </a:lnTo>
                    <a:lnTo>
                      <a:pt x="0" y="441235"/>
                    </a:lnTo>
                    <a:close/>
                  </a:path>
                </a:pathLst>
              </a:custGeom>
              <a:solidFill>
                <a:srgbClr val="FFFCDE"/>
              </a:solidFill>
            </p:spPr>
          </p:sp>
        </p:grpSp>
        <p:sp>
          <p:nvSpPr>
            <p:cNvPr name="TextBox 20" id="20"/>
            <p:cNvSpPr txBox="true"/>
            <p:nvPr/>
          </p:nvSpPr>
          <p:spPr>
            <a:xfrm rot="-358263">
              <a:off x="345744" y="1051846"/>
              <a:ext cx="1706370" cy="385425"/>
            </a:xfrm>
            <a:prstGeom prst="rect">
              <a:avLst/>
            </a:prstGeom>
          </p:spPr>
          <p:txBody>
            <a:bodyPr anchor="t" rtlCol="false" tIns="0" lIns="0" bIns="0" rIns="0">
              <a:spAutoFit/>
            </a:bodyPr>
            <a:lstStyle/>
            <a:p>
              <a:pPr algn="ctr" marL="0" indent="0" lvl="0">
                <a:lnSpc>
                  <a:spcPts val="2085"/>
                </a:lnSpc>
                <a:spcBef>
                  <a:spcPct val="0"/>
                </a:spcBef>
              </a:pPr>
              <a:r>
                <a:rPr lang="en-US" sz="2241">
                  <a:solidFill>
                    <a:srgbClr val="000000"/>
                  </a:solidFill>
                  <a:latin typeface="DM Serif Display"/>
                  <a:ea typeface="DM Serif Display"/>
                  <a:cs typeface="DM Serif Display"/>
                  <a:sym typeface="DM Serif Display"/>
                </a:rPr>
                <a:t>resource </a:t>
              </a:r>
            </a:p>
          </p:txBody>
        </p:sp>
        <p:grpSp>
          <p:nvGrpSpPr>
            <p:cNvPr name="Group 21" id="21"/>
            <p:cNvGrpSpPr/>
            <p:nvPr/>
          </p:nvGrpSpPr>
          <p:grpSpPr>
            <a:xfrm rot="94114">
              <a:off x="112913" y="1515720"/>
              <a:ext cx="1719618" cy="457400"/>
              <a:chOff x="0" y="0"/>
              <a:chExt cx="2127719" cy="565951"/>
            </a:xfrm>
          </p:grpSpPr>
          <p:sp>
            <p:nvSpPr>
              <p:cNvPr name="Freeform 22" id="22"/>
              <p:cNvSpPr/>
              <p:nvPr/>
            </p:nvSpPr>
            <p:spPr>
              <a:xfrm flipH="false" flipV="false" rot="0">
                <a:off x="0" y="0"/>
                <a:ext cx="2127719" cy="565951"/>
              </a:xfrm>
              <a:custGeom>
                <a:avLst/>
                <a:gdLst/>
                <a:ahLst/>
                <a:cxnLst/>
                <a:rect r="r" b="b" t="t" l="l"/>
                <a:pathLst>
                  <a:path h="565951" w="2127719">
                    <a:moveTo>
                      <a:pt x="0" y="0"/>
                    </a:moveTo>
                    <a:lnTo>
                      <a:pt x="2127719" y="0"/>
                    </a:lnTo>
                    <a:lnTo>
                      <a:pt x="2127719" y="565951"/>
                    </a:lnTo>
                    <a:lnTo>
                      <a:pt x="0" y="565951"/>
                    </a:lnTo>
                    <a:close/>
                  </a:path>
                </a:pathLst>
              </a:custGeom>
              <a:solidFill>
                <a:srgbClr val="CCC6C6"/>
              </a:solidFill>
            </p:spPr>
          </p:sp>
        </p:grpSp>
        <p:sp>
          <p:nvSpPr>
            <p:cNvPr name="TextBox 23" id="23"/>
            <p:cNvSpPr txBox="true"/>
            <p:nvPr/>
          </p:nvSpPr>
          <p:spPr>
            <a:xfrm rot="75200">
              <a:off x="41068" y="1450886"/>
              <a:ext cx="1793062" cy="492584"/>
            </a:xfrm>
            <a:prstGeom prst="rect">
              <a:avLst/>
            </a:prstGeom>
          </p:spPr>
          <p:txBody>
            <a:bodyPr anchor="t" rtlCol="false" tIns="0" lIns="0" bIns="0" rIns="0">
              <a:spAutoFit/>
            </a:bodyPr>
            <a:lstStyle/>
            <a:p>
              <a:pPr algn="ctr">
                <a:lnSpc>
                  <a:spcPts val="3138"/>
                </a:lnSpc>
                <a:spcBef>
                  <a:spcPct val="0"/>
                </a:spcBef>
              </a:pPr>
              <a:r>
                <a:rPr lang="en-US" sz="2241">
                  <a:solidFill>
                    <a:srgbClr val="000000"/>
                  </a:solidFill>
                  <a:latin typeface="DM Serif Display"/>
                  <a:ea typeface="DM Serif Display"/>
                  <a:cs typeface="DM Serif Display"/>
                  <a:sym typeface="DM Serif Display"/>
                </a:rPr>
                <a:t>platform</a:t>
              </a:r>
            </a:p>
          </p:txBody>
        </p:sp>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DAGbLbaA4M8</dc:identifier>
  <dcterms:modified xsi:type="dcterms:W3CDTF">2011-08-01T06:04:30Z</dcterms:modified>
  <cp:revision>1</cp:revision>
  <dc:title>Sexually Transmitted Infections (STI): True or false, Myth Busters </dc:title>
</cp:coreProperties>
</file>