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8288000" cy="10287000"/>
  <p:notesSz cx="6858000" cy="9144000"/>
  <p:embeddedFontLst>
    <p:embeddedFont>
      <p:font typeface="Abril Fatface" charset="1" panose="02000503000000020003"/>
      <p:regular r:id="rId28"/>
    </p:embeddedFont>
    <p:embeddedFont>
      <p:font typeface="Merriweather Bold" charset="1" panose="00000800000000000000"/>
      <p:regular r:id="rId29"/>
    </p:embeddedFont>
    <p:embeddedFont>
      <p:font typeface="Canva Sans" charset="1" panose="020B0503030501040103"/>
      <p:regular r:id="rId30"/>
    </p:embeddedFont>
    <p:embeddedFont>
      <p:font typeface="Canva Sans Bold Italics" charset="1" panose="020B0803030501040103"/>
      <p:regular r:id="rId31"/>
    </p:embeddedFont>
    <p:embeddedFont>
      <p:font typeface="Canva Sans Italics" charset="1" panose="020B0503030501040103"/>
      <p:regular r:id="rId32"/>
    </p:embeddedFont>
    <p:embeddedFont>
      <p:font typeface="Canva Sans Bold" charset="1" panose="020B0803030501040103"/>
      <p:regular r:id="rId33"/>
    </p:embeddedFont>
    <p:embeddedFont>
      <p:font typeface="DM Serif Display" charset="1" panose="00000000000000000000"/>
      <p:regular r:id="rId34"/>
    </p:embeddedFont>
    <p:embeddedFont>
      <p:font typeface="More Sugar" charset="1" panose="0000000000000000000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15" Target="../media/image14.png" Type="http://schemas.openxmlformats.org/officeDocument/2006/relationships/image"/><Relationship Id="rId16" Target="../media/image15.svg" Type="http://schemas.openxmlformats.org/officeDocument/2006/relationships/image"/><Relationship Id="rId17" Target="../media/image16.png" Type="http://schemas.openxmlformats.org/officeDocument/2006/relationships/image"/><Relationship Id="rId18" Target="../media/image17.svg" Type="http://schemas.openxmlformats.org/officeDocument/2006/relationships/image"/><Relationship Id="rId19" Target="../media/image18.png" Type="http://schemas.openxmlformats.org/officeDocument/2006/relationships/image"/><Relationship Id="rId2" Target="../media/image1.jpeg" Type="http://schemas.openxmlformats.org/officeDocument/2006/relationships/image"/><Relationship Id="rId20" Target="../media/image19.png" Type="http://schemas.openxmlformats.org/officeDocument/2006/relationships/image"/><Relationship Id="rId21" Target="../media/image20.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1.png" Type="http://schemas.openxmlformats.org/officeDocument/2006/relationships/image"/><Relationship Id="rId4" Target="../media/image62.sv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59.png" Type="http://schemas.openxmlformats.org/officeDocument/2006/relationships/image"/><Relationship Id="rId8" Target="../media/image60.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png" Type="http://schemas.openxmlformats.org/officeDocument/2006/relationships/image"/><Relationship Id="rId11" Target="../media/image31.svg" Type="http://schemas.openxmlformats.org/officeDocument/2006/relationships/image"/><Relationship Id="rId2" Target="../media/image1.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 Id="rId7" Target="../media/image63.jpe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34.png" Type="http://schemas.openxmlformats.org/officeDocument/2006/relationships/image"/><Relationship Id="rId8" Target="../media/image35.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3.png" Type="http://schemas.openxmlformats.org/officeDocument/2006/relationships/image"/><Relationship Id="rId4" Target="../media/image44.svg" Type="http://schemas.openxmlformats.org/officeDocument/2006/relationships/image"/><Relationship Id="rId5" Target="../media/image48.png" Type="http://schemas.openxmlformats.org/officeDocument/2006/relationships/image"/><Relationship Id="rId6" Target="../media/image49.svg" Type="http://schemas.openxmlformats.org/officeDocument/2006/relationships/image"/><Relationship Id="rId7" Target="../media/image64.jpe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0.png" Type="http://schemas.openxmlformats.org/officeDocument/2006/relationships/image"/><Relationship Id="rId4" Target="../media/image51.svg" Type="http://schemas.openxmlformats.org/officeDocument/2006/relationships/image"/><Relationship Id="rId5" Target="../media/image48.png" Type="http://schemas.openxmlformats.org/officeDocument/2006/relationships/image"/><Relationship Id="rId6" Target="../media/image49.svg" Type="http://schemas.openxmlformats.org/officeDocument/2006/relationships/image"/><Relationship Id="rId7" Target="../media/image52.png" Type="http://schemas.openxmlformats.org/officeDocument/2006/relationships/image"/><Relationship Id="rId8" Target="../media/image53.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 Id="rId7" Target="../media/image65.jpeg" Type="http://schemas.openxmlformats.org/officeDocument/2006/relationships/image"/><Relationship Id="rId8" Target="../media/image48.png" Type="http://schemas.openxmlformats.org/officeDocument/2006/relationships/image"/><Relationship Id="rId9" Target="../media/image49.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41.png" Type="http://schemas.openxmlformats.org/officeDocument/2006/relationships/image"/><Relationship Id="rId8" Target="../media/image42.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2" Target="../media/image1.jpeg" Type="http://schemas.openxmlformats.org/officeDocument/2006/relationships/image"/><Relationship Id="rId3" Target="../media/image55.png" Type="http://schemas.openxmlformats.org/officeDocument/2006/relationships/image"/><Relationship Id="rId4" Target="../media/image56.svg" Type="http://schemas.openxmlformats.org/officeDocument/2006/relationships/image"/><Relationship Id="rId5" Target="../media/image66.png" Type="http://schemas.openxmlformats.org/officeDocument/2006/relationships/image"/><Relationship Id="rId6" Target="../media/image67.svg" Type="http://schemas.openxmlformats.org/officeDocument/2006/relationships/image"/><Relationship Id="rId7" Target="../media/image59.png" Type="http://schemas.openxmlformats.org/officeDocument/2006/relationships/image"/><Relationship Id="rId8" Target="../media/image60.svg" Type="http://schemas.openxmlformats.org/officeDocument/2006/relationships/image"/><Relationship Id="rId9" Target="../media/image68.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1.png" Type="http://schemas.openxmlformats.org/officeDocument/2006/relationships/image"/><Relationship Id="rId4" Target="../media/image62.sv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59.png" Type="http://schemas.openxmlformats.org/officeDocument/2006/relationships/image"/><Relationship Id="rId8" Target="../media/image60.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2.svg" Type="http://schemas.openxmlformats.org/officeDocument/2006/relationships/image"/><Relationship Id="rId2" Target="../media/image1.jpe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 Id="rId7" Target="../media/image69.jpeg" Type="http://schemas.openxmlformats.org/officeDocument/2006/relationships/image"/><Relationship Id="rId8" Target="../media/image70.jpeg" Type="http://schemas.openxmlformats.org/officeDocument/2006/relationships/image"/><Relationship Id="rId9" Target="../media/image7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 Id="rId7" Target="../media/image52.png" Type="http://schemas.openxmlformats.org/officeDocument/2006/relationships/image"/><Relationship Id="rId8" Target="../media/image53.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2.png" Type="http://schemas.openxmlformats.org/officeDocument/2006/relationships/image"/><Relationship Id="rId4" Target="../media/image5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2" Target="../media/image1.jpe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29.jpe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34.png" Type="http://schemas.openxmlformats.org/officeDocument/2006/relationships/image"/><Relationship Id="rId8" Target="../media/image35.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0.jpe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41.png" Type="http://schemas.openxmlformats.org/officeDocument/2006/relationships/image"/><Relationship Id="rId8" Target="../media/image42.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3.png" Type="http://schemas.openxmlformats.org/officeDocument/2006/relationships/image"/><Relationship Id="rId4" Target="../media/image44.svg" Type="http://schemas.openxmlformats.org/officeDocument/2006/relationships/image"/><Relationship Id="rId5" Target="../media/image45.jpeg" Type="http://schemas.openxmlformats.org/officeDocument/2006/relationships/image"/><Relationship Id="rId6" Target="../media/image46.png" Type="http://schemas.openxmlformats.org/officeDocument/2006/relationships/image"/><Relationship Id="rId7" Target="../media/image47.svg" Type="http://schemas.openxmlformats.org/officeDocument/2006/relationships/image"/><Relationship Id="rId8" Target="../media/image48.png" Type="http://schemas.openxmlformats.org/officeDocument/2006/relationships/image"/><Relationship Id="rId9" Target="../media/image49.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0.png" Type="http://schemas.openxmlformats.org/officeDocument/2006/relationships/image"/><Relationship Id="rId4" Target="../media/image51.svg" Type="http://schemas.openxmlformats.org/officeDocument/2006/relationships/image"/><Relationship Id="rId5" Target="../media/image48.png" Type="http://schemas.openxmlformats.org/officeDocument/2006/relationships/image"/><Relationship Id="rId6" Target="../media/image49.svg" Type="http://schemas.openxmlformats.org/officeDocument/2006/relationships/image"/><Relationship Id="rId7" Target="../media/image52.png" Type="http://schemas.openxmlformats.org/officeDocument/2006/relationships/image"/><Relationship Id="rId8" Target="../media/image53.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4.jpe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57.png" Type="http://schemas.openxmlformats.org/officeDocument/2006/relationships/image"/><Relationship Id="rId7" Target="../media/image58.svg" Type="http://schemas.openxmlformats.org/officeDocument/2006/relationships/image"/><Relationship Id="rId8" Target="../media/image59.png" Type="http://schemas.openxmlformats.org/officeDocument/2006/relationships/image"/><Relationship Id="rId9" Target="../media/image6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flipV="true">
            <a:off x="6059764" y="2356244"/>
            <a:ext cx="0" cy="1912827"/>
          </a:xfrm>
          <a:prstGeom prst="line">
            <a:avLst/>
          </a:prstGeom>
          <a:ln cap="rnd" w="28575">
            <a:solidFill>
              <a:srgbClr val="FFFFFF"/>
            </a:solidFill>
            <a:prstDash val="sysDot"/>
            <a:headEnd type="none" len="sm" w="sm"/>
            <a:tailEnd type="none" len="sm" w="sm"/>
          </a:ln>
        </p:spPr>
      </p:sp>
      <p:sp>
        <p:nvSpPr>
          <p:cNvPr name="TextBox 4" id="4"/>
          <p:cNvSpPr txBox="true"/>
          <p:nvPr/>
        </p:nvSpPr>
        <p:spPr>
          <a:xfrm rot="0">
            <a:off x="1209832" y="649119"/>
            <a:ext cx="13412549" cy="470792"/>
          </a:xfrm>
          <a:prstGeom prst="rect">
            <a:avLst/>
          </a:prstGeom>
        </p:spPr>
        <p:txBody>
          <a:bodyPr anchor="t" rtlCol="false" tIns="0" lIns="0" bIns="0" rIns="0">
            <a:spAutoFit/>
          </a:bodyPr>
          <a:lstStyle/>
          <a:p>
            <a:pPr algn="l">
              <a:lnSpc>
                <a:spcPts val="3539"/>
              </a:lnSpc>
            </a:pPr>
            <a:r>
              <a:rPr lang="en-US" sz="3403">
                <a:solidFill>
                  <a:srgbClr val="FFFFFF"/>
                </a:solidFill>
                <a:latin typeface="Abril Fatface"/>
                <a:ea typeface="Abril Fatface"/>
                <a:cs typeface="Abril Fatface"/>
                <a:sym typeface="Abril Fatface"/>
              </a:rPr>
              <a:t>Sexually Transmitted Infections (STI): True or false, Myth Busters </a:t>
            </a:r>
          </a:p>
        </p:txBody>
      </p:sp>
      <p:sp>
        <p:nvSpPr>
          <p:cNvPr name="TextBox 5" id="5"/>
          <p:cNvSpPr txBox="true"/>
          <p:nvPr/>
        </p:nvSpPr>
        <p:spPr>
          <a:xfrm rot="0">
            <a:off x="1245302" y="1382569"/>
            <a:ext cx="4514105" cy="303219"/>
          </a:xfrm>
          <a:prstGeom prst="rect">
            <a:avLst/>
          </a:prstGeom>
        </p:spPr>
        <p:txBody>
          <a:bodyPr anchor="t" rtlCol="false" tIns="0" lIns="0" bIns="0" rIns="0">
            <a:spAutoFit/>
          </a:bodyPr>
          <a:lstStyle/>
          <a:p>
            <a:pPr algn="l">
              <a:lnSpc>
                <a:spcPts val="2284"/>
              </a:lnSpc>
            </a:pPr>
            <a:r>
              <a:rPr lang="en-US" sz="2196" b="true">
                <a:solidFill>
                  <a:srgbClr val="FFFFFF"/>
                </a:solidFill>
                <a:latin typeface="Merriweather Bold"/>
                <a:ea typeface="Merriweather Bold"/>
                <a:cs typeface="Merriweather Bold"/>
                <a:sym typeface="Merriweather Bold"/>
              </a:rPr>
              <a:t>Instruction page</a:t>
            </a:r>
          </a:p>
        </p:txBody>
      </p:sp>
      <p:sp>
        <p:nvSpPr>
          <p:cNvPr name="TextBox 6" id="6"/>
          <p:cNvSpPr txBox="true"/>
          <p:nvPr/>
        </p:nvSpPr>
        <p:spPr>
          <a:xfrm rot="0">
            <a:off x="2169981" y="6894069"/>
            <a:ext cx="12452400" cy="2990197"/>
          </a:xfrm>
          <a:prstGeom prst="rect">
            <a:avLst/>
          </a:prstGeom>
        </p:spPr>
        <p:txBody>
          <a:bodyPr anchor="t" rtlCol="false" tIns="0" lIns="0" bIns="0" rIns="0">
            <a:spAutoFit/>
          </a:bodyPr>
          <a:lstStyle/>
          <a:p>
            <a:pPr algn="l" marL="248438" indent="-124219" lvl="1">
              <a:lnSpc>
                <a:spcPts val="1610"/>
              </a:lnSpc>
              <a:buAutoNum type="arabicPeriod" startAt="1"/>
            </a:pPr>
            <a:r>
              <a:rPr lang="en-US" sz="1150">
                <a:solidFill>
                  <a:srgbClr val="FFFFFF"/>
                </a:solidFill>
                <a:latin typeface="Canva Sans"/>
                <a:ea typeface="Canva Sans"/>
                <a:cs typeface="Canva Sans"/>
                <a:sym typeface="Canva Sans"/>
              </a:rPr>
              <a:t>Present each action/slide to the participants.</a:t>
            </a:r>
          </a:p>
          <a:p>
            <a:pPr algn="l" marL="248438" indent="-124219" lvl="1">
              <a:lnSpc>
                <a:spcPts val="1610"/>
              </a:lnSpc>
              <a:buAutoNum type="arabicPeriod" startAt="1"/>
            </a:pPr>
            <a:r>
              <a:rPr lang="en-US" sz="1150">
                <a:solidFill>
                  <a:srgbClr val="FFFFFF"/>
                </a:solidFill>
                <a:latin typeface="Canva Sans"/>
                <a:ea typeface="Canva Sans"/>
                <a:cs typeface="Canva Sans"/>
                <a:sym typeface="Canva Sans"/>
              </a:rPr>
              <a:t>Read each statement aloud or display it on the screen.</a:t>
            </a:r>
          </a:p>
          <a:p>
            <a:pPr algn="l" marL="248438" indent="-124219" lvl="1">
              <a:lnSpc>
                <a:spcPts val="1610"/>
              </a:lnSpc>
              <a:buAutoNum type="arabicPeriod" startAt="1"/>
            </a:pPr>
            <a:r>
              <a:rPr lang="en-US" sz="1150">
                <a:solidFill>
                  <a:srgbClr val="FFFFFF"/>
                </a:solidFill>
                <a:latin typeface="Canva Sans"/>
                <a:ea typeface="Canva Sans"/>
                <a:cs typeface="Canva Sans"/>
                <a:sym typeface="Canva Sans"/>
              </a:rPr>
              <a:t>Ask participants to hold up their "True" or "False" card or call out their answers.</a:t>
            </a:r>
          </a:p>
          <a:p>
            <a:pPr algn="l" marL="248438" indent="-124219" lvl="1">
              <a:lnSpc>
                <a:spcPts val="1610"/>
              </a:lnSpc>
              <a:buAutoNum type="arabicPeriod" startAt="1"/>
            </a:pPr>
            <a:r>
              <a:rPr lang="en-US" sz="1150">
                <a:solidFill>
                  <a:srgbClr val="FFFFFF"/>
                </a:solidFill>
                <a:latin typeface="Canva Sans"/>
                <a:ea typeface="Canva Sans"/>
                <a:cs typeface="Canva Sans"/>
                <a:sym typeface="Canva Sans"/>
              </a:rPr>
              <a:t>After each statement, reveal the correct answer and provide a brief explanation with a reference for clarity.</a:t>
            </a:r>
          </a:p>
          <a:p>
            <a:pPr algn="l">
              <a:lnSpc>
                <a:spcPts val="1610"/>
              </a:lnSpc>
            </a:pPr>
          </a:p>
          <a:p>
            <a:pPr algn="l">
              <a:lnSpc>
                <a:spcPts val="1610"/>
              </a:lnSpc>
            </a:pPr>
            <a:r>
              <a:rPr lang="en-US" sz="1150" i="true" b="true">
                <a:solidFill>
                  <a:srgbClr val="FFFFFF"/>
                </a:solidFill>
                <a:latin typeface="Canva Sans Bold Italics"/>
                <a:ea typeface="Canva Sans Bold Italics"/>
                <a:cs typeface="Canva Sans Bold Italics"/>
                <a:sym typeface="Canva Sans Bold Italics"/>
              </a:rPr>
              <a:t>**</a:t>
            </a:r>
            <a:r>
              <a:rPr lang="en-US" sz="1150" i="true" b="true">
                <a:solidFill>
                  <a:srgbClr val="FFFFFF"/>
                </a:solidFill>
                <a:latin typeface="Canva Sans Bold Italics"/>
                <a:ea typeface="Canva Sans Bold Italics"/>
                <a:cs typeface="Canva Sans Bold Italics"/>
                <a:sym typeface="Canva Sans Bold Italics"/>
              </a:rPr>
              <a:t>Alternatively you can print and laminate the slides and have participants work in groups and sort them into true or false piles. </a:t>
            </a:r>
          </a:p>
          <a:p>
            <a:pPr algn="l">
              <a:lnSpc>
                <a:spcPts val="1610"/>
              </a:lnSpc>
            </a:pPr>
          </a:p>
          <a:p>
            <a:pPr algn="l">
              <a:lnSpc>
                <a:spcPts val="1610"/>
              </a:lnSpc>
            </a:pPr>
            <a:r>
              <a:rPr lang="en-US" sz="1150" i="true" b="true">
                <a:solidFill>
                  <a:srgbClr val="FFFFFF"/>
                </a:solidFill>
                <a:latin typeface="Canva Sans Bold Italics"/>
                <a:ea typeface="Canva Sans Bold Italics"/>
                <a:cs typeface="Canva Sans Bold Italics"/>
                <a:sym typeface="Canva Sans Bold Italics"/>
              </a:rPr>
              <a:t>5. </a:t>
            </a:r>
            <a:r>
              <a:rPr lang="en-US" sz="1150" i="true">
                <a:solidFill>
                  <a:srgbClr val="FFFFFF"/>
                </a:solidFill>
                <a:latin typeface="Canva Sans Italics"/>
                <a:ea typeface="Canva Sans Italics"/>
                <a:cs typeface="Canva Sans Italics"/>
                <a:sym typeface="Canva Sans Italics"/>
              </a:rPr>
              <a:t>Discussion:</a:t>
            </a:r>
          </a:p>
          <a:p>
            <a:pPr algn="l">
              <a:lnSpc>
                <a:spcPts val="1610"/>
              </a:lnSpc>
            </a:pPr>
            <a:r>
              <a:rPr lang="en-US" sz="1150" i="true">
                <a:solidFill>
                  <a:srgbClr val="FFFFFF"/>
                </a:solidFill>
                <a:latin typeface="Canva Sans Italics"/>
                <a:ea typeface="Canva Sans Italics"/>
                <a:cs typeface="Canva Sans Italics"/>
                <a:sym typeface="Canva Sans Italics"/>
              </a:rPr>
              <a:t>Encourage participants to ask questions or share their thoughts after each statement.</a:t>
            </a:r>
          </a:p>
          <a:p>
            <a:pPr algn="l">
              <a:lnSpc>
                <a:spcPts val="1610"/>
              </a:lnSpc>
            </a:pPr>
            <a:r>
              <a:rPr lang="en-US" sz="1150" i="true">
                <a:solidFill>
                  <a:srgbClr val="FFFFFF"/>
                </a:solidFill>
                <a:latin typeface="Canva Sans Italics"/>
                <a:ea typeface="Canva Sans Italics"/>
                <a:cs typeface="Canva Sans Italics"/>
                <a:sym typeface="Canva Sans Italics"/>
              </a:rPr>
              <a:t>Clarify common misconceptions about STI transmission and prevention.</a:t>
            </a:r>
          </a:p>
          <a:p>
            <a:pPr algn="l">
              <a:lnSpc>
                <a:spcPts val="1610"/>
              </a:lnSpc>
            </a:pPr>
          </a:p>
          <a:p>
            <a:pPr algn="l">
              <a:lnSpc>
                <a:spcPts val="1610"/>
              </a:lnSpc>
            </a:pPr>
            <a:r>
              <a:rPr lang="en-US" sz="1150" i="true">
                <a:solidFill>
                  <a:srgbClr val="FFFFFF"/>
                </a:solidFill>
                <a:latin typeface="Canva Sans Italics"/>
                <a:ea typeface="Canva Sans Italics"/>
                <a:cs typeface="Canva Sans Italics"/>
                <a:sym typeface="Canva Sans Italics"/>
              </a:rPr>
              <a:t>6. Wrap-Up:</a:t>
            </a:r>
          </a:p>
          <a:p>
            <a:pPr algn="l" marL="248438" indent="-124219" lvl="1">
              <a:lnSpc>
                <a:spcPts val="1610"/>
              </a:lnSpc>
              <a:buFont typeface="Arial"/>
              <a:buChar char="•"/>
            </a:pPr>
            <a:r>
              <a:rPr lang="en-US" sz="1150" i="true">
                <a:solidFill>
                  <a:srgbClr val="FFFFFF"/>
                </a:solidFill>
                <a:latin typeface="Canva Sans Italics"/>
                <a:ea typeface="Canva Sans Italics"/>
                <a:cs typeface="Canva Sans Italics"/>
                <a:sym typeface="Canva Sans Italics"/>
              </a:rPr>
              <a:t>Summarize key learning points.</a:t>
            </a:r>
          </a:p>
          <a:p>
            <a:pPr algn="l" marL="248438" indent="-124219" lvl="1">
              <a:lnSpc>
                <a:spcPts val="1610"/>
              </a:lnSpc>
              <a:buFont typeface="Arial"/>
              <a:buChar char="•"/>
            </a:pPr>
            <a:r>
              <a:rPr lang="en-US" sz="1150" i="true">
                <a:solidFill>
                  <a:srgbClr val="FFFFFF"/>
                </a:solidFill>
                <a:latin typeface="Canva Sans Italics"/>
                <a:ea typeface="Canva Sans Italics"/>
                <a:cs typeface="Canva Sans Italics"/>
                <a:sym typeface="Canva Sans Italics"/>
              </a:rPr>
              <a:t>Offer resources for further information, such as links to NHS sexual health advice or local sexual health clinics.</a:t>
            </a:r>
          </a:p>
          <a:p>
            <a:pPr algn="l">
              <a:lnSpc>
                <a:spcPts val="1610"/>
              </a:lnSpc>
            </a:pPr>
          </a:p>
        </p:txBody>
      </p:sp>
      <p:sp>
        <p:nvSpPr>
          <p:cNvPr name="TextBox 7" id="7"/>
          <p:cNvSpPr txBox="true"/>
          <p:nvPr/>
        </p:nvSpPr>
        <p:spPr>
          <a:xfrm rot="0">
            <a:off x="2278675" y="6381450"/>
            <a:ext cx="3480732" cy="250181"/>
          </a:xfrm>
          <a:prstGeom prst="rect">
            <a:avLst/>
          </a:prstGeom>
        </p:spPr>
        <p:txBody>
          <a:bodyPr anchor="t" rtlCol="false" tIns="0" lIns="0" bIns="0" rIns="0">
            <a:spAutoFit/>
          </a:bodyPr>
          <a:lstStyle/>
          <a:p>
            <a:pPr algn="l">
              <a:lnSpc>
                <a:spcPts val="2048"/>
              </a:lnSpc>
            </a:pPr>
            <a:r>
              <a:rPr lang="en-US" sz="1474" b="true">
                <a:solidFill>
                  <a:srgbClr val="FFFFFF"/>
                </a:solidFill>
                <a:latin typeface="Canva Sans Bold"/>
                <a:ea typeface="Canva Sans Bold"/>
                <a:cs typeface="Canva Sans Bold"/>
                <a:sym typeface="Canva Sans Bold"/>
              </a:rPr>
              <a:t>Step By Step Instructions </a:t>
            </a:r>
          </a:p>
        </p:txBody>
      </p:sp>
      <p:sp>
        <p:nvSpPr>
          <p:cNvPr name="TextBox 8" id="8"/>
          <p:cNvSpPr txBox="true"/>
          <p:nvPr/>
        </p:nvSpPr>
        <p:spPr>
          <a:xfrm rot="0">
            <a:off x="2169981" y="2438641"/>
            <a:ext cx="1886365" cy="250181"/>
          </a:xfrm>
          <a:prstGeom prst="rect">
            <a:avLst/>
          </a:prstGeom>
        </p:spPr>
        <p:txBody>
          <a:bodyPr anchor="t" rtlCol="false" tIns="0" lIns="0" bIns="0" rIns="0">
            <a:spAutoFit/>
          </a:bodyPr>
          <a:lstStyle/>
          <a:p>
            <a:pPr algn="l">
              <a:lnSpc>
                <a:spcPts val="2048"/>
              </a:lnSpc>
            </a:pPr>
            <a:r>
              <a:rPr lang="en-US" sz="1474" b="true">
                <a:solidFill>
                  <a:srgbClr val="FFFFFF"/>
                </a:solidFill>
                <a:latin typeface="Canva Sans Bold"/>
                <a:ea typeface="Canva Sans Bold"/>
                <a:cs typeface="Canva Sans Bold"/>
                <a:sym typeface="Canva Sans Bold"/>
              </a:rPr>
              <a:t>Activity Type</a:t>
            </a:r>
          </a:p>
        </p:txBody>
      </p:sp>
      <p:sp>
        <p:nvSpPr>
          <p:cNvPr name="TextBox 9" id="9"/>
          <p:cNvSpPr txBox="true"/>
          <p:nvPr/>
        </p:nvSpPr>
        <p:spPr>
          <a:xfrm rot="0">
            <a:off x="6342585" y="3059918"/>
            <a:ext cx="9941733" cy="789922"/>
          </a:xfrm>
          <a:prstGeom prst="rect">
            <a:avLst/>
          </a:prstGeom>
        </p:spPr>
        <p:txBody>
          <a:bodyPr anchor="t" rtlCol="false" tIns="0" lIns="0" bIns="0" rIns="0">
            <a:spAutoFit/>
          </a:bodyPr>
          <a:lstStyle/>
          <a:p>
            <a:pPr algn="l">
              <a:lnSpc>
                <a:spcPts val="1610"/>
              </a:lnSpc>
            </a:pPr>
            <a:r>
              <a:rPr lang="en-US" sz="1150">
                <a:solidFill>
                  <a:srgbClr val="FFFFFF"/>
                </a:solidFill>
                <a:latin typeface="Canva Sans"/>
                <a:ea typeface="Canva Sans"/>
                <a:cs typeface="Canva Sans"/>
                <a:sym typeface="Canva Sans"/>
              </a:rPr>
              <a:t>This engaging activity challenges participants to distinguish facts from misconceptions about sexually transmitted infections (STIs). Through true or false statements, participants explore key information on STI transmission, prevention, and symptoms. Facilitator-led discussions provide accurate insights and dispel myths, promoting informed decision-making around sexual health. This activity is designed to be educational, interactive, and supportive of open conversations about sexual health.</a:t>
            </a:r>
          </a:p>
        </p:txBody>
      </p:sp>
      <p:sp>
        <p:nvSpPr>
          <p:cNvPr name="TextBox 10" id="10"/>
          <p:cNvSpPr txBox="true"/>
          <p:nvPr/>
        </p:nvSpPr>
        <p:spPr>
          <a:xfrm rot="0">
            <a:off x="7834628" y="2496974"/>
            <a:ext cx="2410814" cy="250181"/>
          </a:xfrm>
          <a:prstGeom prst="rect">
            <a:avLst/>
          </a:prstGeom>
        </p:spPr>
        <p:txBody>
          <a:bodyPr anchor="t" rtlCol="false" tIns="0" lIns="0" bIns="0" rIns="0">
            <a:spAutoFit/>
          </a:bodyPr>
          <a:lstStyle/>
          <a:p>
            <a:pPr algn="l">
              <a:lnSpc>
                <a:spcPts val="2048"/>
              </a:lnSpc>
            </a:pPr>
            <a:r>
              <a:rPr lang="en-US" sz="1474" b="true">
                <a:solidFill>
                  <a:srgbClr val="FFFFFF"/>
                </a:solidFill>
                <a:latin typeface="Canva Sans Bold"/>
                <a:ea typeface="Canva Sans Bold"/>
                <a:cs typeface="Canva Sans Bold"/>
                <a:sym typeface="Canva Sans Bold"/>
              </a:rPr>
              <a:t>General Activity Info </a:t>
            </a:r>
          </a:p>
        </p:txBody>
      </p:sp>
      <p:grpSp>
        <p:nvGrpSpPr>
          <p:cNvPr name="Group 11" id="11"/>
          <p:cNvGrpSpPr/>
          <p:nvPr/>
        </p:nvGrpSpPr>
        <p:grpSpPr>
          <a:xfrm rot="0">
            <a:off x="1618965" y="3078968"/>
            <a:ext cx="1763536" cy="416243"/>
            <a:chOff x="0" y="0"/>
            <a:chExt cx="745818" cy="176033"/>
          </a:xfrm>
        </p:grpSpPr>
        <p:sp>
          <p:nvSpPr>
            <p:cNvPr name="Freeform 12" id="12"/>
            <p:cNvSpPr/>
            <p:nvPr/>
          </p:nvSpPr>
          <p:spPr>
            <a:xfrm flipH="false" flipV="false" rot="0">
              <a:off x="0" y="0"/>
              <a:ext cx="745818" cy="176033"/>
            </a:xfrm>
            <a:custGeom>
              <a:avLst/>
              <a:gdLst/>
              <a:ahLst/>
              <a:cxnLst/>
              <a:rect r="r" b="b" t="t" l="l"/>
              <a:pathLst>
                <a:path h="176033" w="745818">
                  <a:moveTo>
                    <a:pt x="0" y="0"/>
                  </a:moveTo>
                  <a:lnTo>
                    <a:pt x="745818" y="0"/>
                  </a:lnTo>
                  <a:lnTo>
                    <a:pt x="745818" y="176033"/>
                  </a:lnTo>
                  <a:lnTo>
                    <a:pt x="0" y="176033"/>
                  </a:lnTo>
                  <a:close/>
                </a:path>
              </a:pathLst>
            </a:custGeom>
            <a:solidFill>
              <a:srgbClr val="C1D0D3"/>
            </a:solidFill>
            <a:ln cap="sq">
              <a:noFill/>
              <a:prstDash val="solid"/>
              <a:miter/>
            </a:ln>
          </p:spPr>
        </p:sp>
        <p:sp>
          <p:nvSpPr>
            <p:cNvPr name="TextBox 13" id="13"/>
            <p:cNvSpPr txBox="true"/>
            <p:nvPr/>
          </p:nvSpPr>
          <p:spPr>
            <a:xfrm>
              <a:off x="0" y="19050"/>
              <a:ext cx="745818" cy="156983"/>
            </a:xfrm>
            <a:prstGeom prst="rect">
              <a:avLst/>
            </a:prstGeom>
          </p:spPr>
          <p:txBody>
            <a:bodyPr anchor="ctr" rtlCol="false" tIns="0" lIns="0" bIns="0" rIns="0"/>
            <a:lstStyle/>
            <a:p>
              <a:pPr algn="ctr" marL="0" indent="0" lvl="0">
                <a:lnSpc>
                  <a:spcPts val="1299"/>
                </a:lnSpc>
                <a:spcBef>
                  <a:spcPct val="0"/>
                </a:spcBef>
              </a:pPr>
              <a:r>
                <a:rPr lang="en-US" b="true" sz="1299">
                  <a:solidFill>
                    <a:srgbClr val="000000"/>
                  </a:solidFill>
                  <a:latin typeface="Canva Sans Bold"/>
                  <a:ea typeface="Canva Sans Bold"/>
                  <a:cs typeface="Canva Sans Bold"/>
                  <a:sym typeface="Canva Sans Bold"/>
                </a:rPr>
                <a:t>A</a:t>
              </a:r>
              <a:r>
                <a:rPr lang="en-US" b="true" sz="1299">
                  <a:solidFill>
                    <a:srgbClr val="000000"/>
                  </a:solidFill>
                  <a:latin typeface="Canva Sans Bold"/>
                  <a:ea typeface="Canva Sans Bold"/>
                  <a:cs typeface="Canva Sans Bold"/>
                  <a:sym typeface="Canva Sans Bold"/>
                </a:rPr>
                <a:t>ge</a:t>
              </a:r>
              <a:r>
                <a:rPr lang="en-US" sz="1299">
                  <a:solidFill>
                    <a:srgbClr val="000000"/>
                  </a:solidFill>
                  <a:latin typeface="Canva Sans"/>
                  <a:ea typeface="Canva Sans"/>
                  <a:cs typeface="Canva Sans"/>
                  <a:sym typeface="Canva Sans"/>
                </a:rPr>
                <a:t>: 13-18+</a:t>
              </a:r>
            </a:p>
          </p:txBody>
        </p:sp>
      </p:grpSp>
      <p:grpSp>
        <p:nvGrpSpPr>
          <p:cNvPr name="Group 14" id="14"/>
          <p:cNvGrpSpPr/>
          <p:nvPr/>
        </p:nvGrpSpPr>
        <p:grpSpPr>
          <a:xfrm rot="0">
            <a:off x="3428503" y="3078968"/>
            <a:ext cx="2348440" cy="1162087"/>
            <a:chOff x="0" y="0"/>
            <a:chExt cx="993179" cy="491459"/>
          </a:xfrm>
        </p:grpSpPr>
        <p:sp>
          <p:nvSpPr>
            <p:cNvPr name="Freeform 15" id="15"/>
            <p:cNvSpPr/>
            <p:nvPr/>
          </p:nvSpPr>
          <p:spPr>
            <a:xfrm flipH="false" flipV="false" rot="0">
              <a:off x="0" y="0"/>
              <a:ext cx="993179" cy="491459"/>
            </a:xfrm>
            <a:custGeom>
              <a:avLst/>
              <a:gdLst/>
              <a:ahLst/>
              <a:cxnLst/>
              <a:rect r="r" b="b" t="t" l="l"/>
              <a:pathLst>
                <a:path h="491459" w="993179">
                  <a:moveTo>
                    <a:pt x="0" y="0"/>
                  </a:moveTo>
                  <a:lnTo>
                    <a:pt x="993179" y="0"/>
                  </a:lnTo>
                  <a:lnTo>
                    <a:pt x="993179" y="491459"/>
                  </a:lnTo>
                  <a:lnTo>
                    <a:pt x="0" y="491459"/>
                  </a:lnTo>
                  <a:close/>
                </a:path>
              </a:pathLst>
            </a:custGeom>
            <a:solidFill>
              <a:srgbClr val="C1D0D3"/>
            </a:solidFill>
            <a:ln cap="sq">
              <a:noFill/>
              <a:prstDash val="solid"/>
              <a:miter/>
            </a:ln>
          </p:spPr>
        </p:sp>
        <p:sp>
          <p:nvSpPr>
            <p:cNvPr name="TextBox 16" id="16"/>
            <p:cNvSpPr txBox="true"/>
            <p:nvPr/>
          </p:nvSpPr>
          <p:spPr>
            <a:xfrm>
              <a:off x="0" y="-66675"/>
              <a:ext cx="993179" cy="558134"/>
            </a:xfrm>
            <a:prstGeom prst="rect">
              <a:avLst/>
            </a:prstGeom>
          </p:spPr>
          <p:txBody>
            <a:bodyPr anchor="ctr" rtlCol="false" tIns="0" lIns="0" bIns="0" rIns="0"/>
            <a:lstStyle/>
            <a:p>
              <a:pPr algn="ctr">
                <a:lnSpc>
                  <a:spcPts val="2118"/>
                </a:lnSpc>
              </a:pPr>
              <a:r>
                <a:rPr lang="en-US" sz="1299">
                  <a:solidFill>
                    <a:srgbClr val="000000"/>
                  </a:solidFill>
                  <a:latin typeface="Canva Sans"/>
                  <a:ea typeface="Canva Sans"/>
                  <a:cs typeface="Canva Sans"/>
                  <a:sym typeface="Canva Sans"/>
                </a:rPr>
                <a:t>Pa</a:t>
              </a:r>
              <a:r>
                <a:rPr lang="en-US" sz="1299" b="true">
                  <a:solidFill>
                    <a:srgbClr val="000000"/>
                  </a:solidFill>
                  <a:latin typeface="Canva Sans Bold"/>
                  <a:ea typeface="Canva Sans Bold"/>
                  <a:cs typeface="Canva Sans Bold"/>
                  <a:sym typeface="Canva Sans Bold"/>
                </a:rPr>
                <a:t>rticipation </a:t>
              </a:r>
              <a:r>
                <a:rPr lang="en-US" sz="1299" b="true">
                  <a:solidFill>
                    <a:srgbClr val="000000"/>
                  </a:solidFill>
                  <a:latin typeface="Canva Sans Bold"/>
                  <a:ea typeface="Canva Sans Bold"/>
                  <a:cs typeface="Canva Sans Bold"/>
                  <a:sym typeface="Canva Sans Bold"/>
                </a:rPr>
                <a:t>Style:</a:t>
              </a:r>
              <a:r>
                <a:rPr lang="en-US" sz="1299">
                  <a:solidFill>
                    <a:srgbClr val="000000"/>
                  </a:solidFill>
                  <a:latin typeface="Canva Sans"/>
                  <a:ea typeface="Canva Sans"/>
                  <a:cs typeface="Canva Sans"/>
                  <a:sym typeface="Canva Sans"/>
                </a:rPr>
                <a:t> Interactive group activity</a:t>
              </a:r>
            </a:p>
            <a:p>
              <a:pPr algn="ctr" marL="0" indent="0" lvl="0">
                <a:lnSpc>
                  <a:spcPts val="2118"/>
                </a:lnSpc>
              </a:pPr>
              <a:r>
                <a:rPr lang="en-US" sz="1299">
                  <a:solidFill>
                    <a:srgbClr val="000000"/>
                  </a:solidFill>
                  <a:latin typeface="Canva Sans"/>
                  <a:ea typeface="Canva Sans"/>
                  <a:cs typeface="Canva Sans"/>
                  <a:sym typeface="Canva Sans"/>
                </a:rPr>
                <a:t>Group play - solo points</a:t>
              </a:r>
            </a:p>
          </p:txBody>
        </p:sp>
      </p:grpSp>
      <p:sp>
        <p:nvSpPr>
          <p:cNvPr name="TextBox 17" id="17"/>
          <p:cNvSpPr txBox="true"/>
          <p:nvPr/>
        </p:nvSpPr>
        <p:spPr>
          <a:xfrm rot="0">
            <a:off x="1989489" y="5229578"/>
            <a:ext cx="13780553" cy="589897"/>
          </a:xfrm>
          <a:prstGeom prst="rect">
            <a:avLst/>
          </a:prstGeom>
        </p:spPr>
        <p:txBody>
          <a:bodyPr anchor="t" rtlCol="false" tIns="0" lIns="0" bIns="0" rIns="0">
            <a:spAutoFit/>
          </a:bodyPr>
          <a:lstStyle/>
          <a:p>
            <a:pPr algn="l" marL="248438" indent="-124219" lvl="1">
              <a:lnSpc>
                <a:spcPts val="1610"/>
              </a:lnSpc>
              <a:buFont typeface="Arial"/>
              <a:buChar char="•"/>
            </a:pPr>
            <a:r>
              <a:rPr lang="en-US" sz="1150">
                <a:solidFill>
                  <a:srgbClr val="FFFFFF"/>
                </a:solidFill>
                <a:latin typeface="Canva Sans"/>
                <a:ea typeface="Canva Sans"/>
                <a:cs typeface="Canva Sans"/>
                <a:sym typeface="Canva Sans"/>
              </a:rPr>
              <a:t>Download the slideshow for a digital session.</a:t>
            </a:r>
          </a:p>
          <a:p>
            <a:pPr algn="l" marL="248438" indent="-124219" lvl="1">
              <a:lnSpc>
                <a:spcPts val="1610"/>
              </a:lnSpc>
              <a:buFont typeface="Arial"/>
              <a:buChar char="•"/>
            </a:pPr>
            <a:r>
              <a:rPr lang="en-US" sz="1150">
                <a:solidFill>
                  <a:srgbClr val="FFFFFF"/>
                </a:solidFill>
                <a:latin typeface="Canva Sans"/>
                <a:ea typeface="Canva Sans"/>
                <a:cs typeface="Canva Sans"/>
                <a:sym typeface="Canva Sans"/>
              </a:rPr>
              <a:t>Flashcards for participants to display their answers. </a:t>
            </a:r>
          </a:p>
          <a:p>
            <a:pPr algn="l" marL="248438" indent="-124219" lvl="1">
              <a:lnSpc>
                <a:spcPts val="1610"/>
              </a:lnSpc>
              <a:buFont typeface="Arial"/>
              <a:buChar char="•"/>
            </a:pPr>
            <a:r>
              <a:rPr lang="en-US" sz="1150">
                <a:solidFill>
                  <a:srgbClr val="FFFFFF"/>
                </a:solidFill>
                <a:latin typeface="Canva Sans"/>
                <a:ea typeface="Canva Sans"/>
                <a:cs typeface="Canva Sans"/>
                <a:sym typeface="Canva Sans"/>
              </a:rPr>
              <a:t>Alternatively, you can print and laminate the resources, allowing participants to sort them into two categories: true or false.</a:t>
            </a:r>
          </a:p>
        </p:txBody>
      </p:sp>
      <p:sp>
        <p:nvSpPr>
          <p:cNvPr name="AutoShape 18" id="18"/>
          <p:cNvSpPr/>
          <p:nvPr/>
        </p:nvSpPr>
        <p:spPr>
          <a:xfrm>
            <a:off x="1028700" y="4481812"/>
            <a:ext cx="14813713" cy="0"/>
          </a:xfrm>
          <a:prstGeom prst="line">
            <a:avLst/>
          </a:prstGeom>
          <a:ln cap="rnd" w="28575">
            <a:solidFill>
              <a:srgbClr val="FFFFFF"/>
            </a:solidFill>
            <a:prstDash val="sysDot"/>
            <a:headEnd type="none" len="sm" w="sm"/>
            <a:tailEnd type="none" len="sm" w="sm"/>
          </a:ln>
        </p:spPr>
      </p:sp>
      <p:sp>
        <p:nvSpPr>
          <p:cNvPr name="TextBox 19" id="19"/>
          <p:cNvSpPr txBox="true"/>
          <p:nvPr/>
        </p:nvSpPr>
        <p:spPr>
          <a:xfrm rot="0">
            <a:off x="2099278" y="4853214"/>
            <a:ext cx="2185159" cy="250181"/>
          </a:xfrm>
          <a:prstGeom prst="rect">
            <a:avLst/>
          </a:prstGeom>
        </p:spPr>
        <p:txBody>
          <a:bodyPr anchor="t" rtlCol="false" tIns="0" lIns="0" bIns="0" rIns="0">
            <a:spAutoFit/>
          </a:bodyPr>
          <a:lstStyle/>
          <a:p>
            <a:pPr algn="l">
              <a:lnSpc>
                <a:spcPts val="2048"/>
              </a:lnSpc>
            </a:pPr>
            <a:r>
              <a:rPr lang="en-US" sz="1474" b="true">
                <a:solidFill>
                  <a:srgbClr val="FFFFFF"/>
                </a:solidFill>
                <a:latin typeface="Canva Sans Bold"/>
                <a:ea typeface="Canva Sans Bold"/>
                <a:cs typeface="Canva Sans Bold"/>
                <a:sym typeface="Canva Sans Bold"/>
              </a:rPr>
              <a:t>Materials Needed</a:t>
            </a:r>
          </a:p>
        </p:txBody>
      </p:sp>
      <p:sp>
        <p:nvSpPr>
          <p:cNvPr name="AutoShape 20" id="20"/>
          <p:cNvSpPr/>
          <p:nvPr/>
        </p:nvSpPr>
        <p:spPr>
          <a:xfrm flipV="true">
            <a:off x="1028700" y="2079141"/>
            <a:ext cx="12754429" cy="0"/>
          </a:xfrm>
          <a:prstGeom prst="line">
            <a:avLst/>
          </a:prstGeom>
          <a:ln cap="rnd" w="28575">
            <a:solidFill>
              <a:srgbClr val="FFFFFF"/>
            </a:solidFill>
            <a:prstDash val="sysDot"/>
            <a:headEnd type="none" len="sm" w="sm"/>
            <a:tailEnd type="none" len="sm" w="sm"/>
          </a:ln>
        </p:spPr>
      </p:sp>
      <p:grpSp>
        <p:nvGrpSpPr>
          <p:cNvPr name="Group 21" id="21"/>
          <p:cNvGrpSpPr/>
          <p:nvPr/>
        </p:nvGrpSpPr>
        <p:grpSpPr>
          <a:xfrm rot="108451">
            <a:off x="16050114" y="8275592"/>
            <a:ext cx="1626579" cy="1406232"/>
            <a:chOff x="0" y="0"/>
            <a:chExt cx="2168771" cy="1874977"/>
          </a:xfrm>
        </p:grpSpPr>
        <p:grpSp>
          <p:nvGrpSpPr>
            <p:cNvPr name="Group 22" id="22"/>
            <p:cNvGrpSpPr/>
            <p:nvPr/>
          </p:nvGrpSpPr>
          <p:grpSpPr>
            <a:xfrm rot="0">
              <a:off x="0" y="521041"/>
              <a:ext cx="2168771" cy="415576"/>
              <a:chOff x="0" y="0"/>
              <a:chExt cx="2302677" cy="441235"/>
            </a:xfrm>
          </p:grpSpPr>
          <p:sp>
            <p:nvSpPr>
              <p:cNvPr name="Freeform 23" id="23"/>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24" id="24"/>
            <p:cNvSpPr txBox="true"/>
            <p:nvPr/>
          </p:nvSpPr>
          <p:spPr>
            <a:xfrm rot="0">
              <a:off x="123305" y="527398"/>
              <a:ext cx="1847328" cy="693879"/>
            </a:xfrm>
            <a:prstGeom prst="rect">
              <a:avLst/>
            </a:prstGeom>
          </p:spPr>
          <p:txBody>
            <a:bodyPr anchor="t" rtlCol="false" tIns="0" lIns="0" bIns="0" rIns="0">
              <a:spAutoFit/>
            </a:bodyPr>
            <a:lstStyle/>
            <a:p>
              <a:pPr algn="ctr" marL="0" indent="0" lvl="0">
                <a:lnSpc>
                  <a:spcPts val="1953"/>
                </a:lnSpc>
                <a:spcBef>
                  <a:spcPct val="0"/>
                </a:spcBef>
              </a:pPr>
              <a:r>
                <a:rPr lang="en-US" sz="2100">
                  <a:solidFill>
                    <a:srgbClr val="000000"/>
                  </a:solidFill>
                  <a:latin typeface="DM Serif Display"/>
                  <a:ea typeface="DM Serif Display"/>
                  <a:cs typeface="DM Serif Display"/>
                  <a:sym typeface="DM Serif Display"/>
                </a:rPr>
                <a:t>therapeutic </a:t>
              </a:r>
            </a:p>
          </p:txBody>
        </p:sp>
        <p:grpSp>
          <p:nvGrpSpPr>
            <p:cNvPr name="Group 25" id="25"/>
            <p:cNvGrpSpPr/>
            <p:nvPr/>
          </p:nvGrpSpPr>
          <p:grpSpPr>
            <a:xfrm rot="-393872">
              <a:off x="139439" y="50458"/>
              <a:ext cx="867408" cy="438092"/>
              <a:chOff x="0" y="0"/>
              <a:chExt cx="1120564" cy="565951"/>
            </a:xfrm>
          </p:grpSpPr>
          <p:sp>
            <p:nvSpPr>
              <p:cNvPr name="Freeform 26" id="26"/>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27" id="27"/>
            <p:cNvSpPr txBox="true"/>
            <p:nvPr/>
          </p:nvSpPr>
          <p:spPr>
            <a:xfrm rot="-394799">
              <a:off x="298094" y="97864"/>
              <a:ext cx="573181" cy="368071"/>
            </a:xfrm>
            <a:prstGeom prst="rect">
              <a:avLst/>
            </a:prstGeom>
          </p:spPr>
          <p:txBody>
            <a:bodyPr anchor="t" rtlCol="false" tIns="0" lIns="0" bIns="0" rIns="0">
              <a:spAutoFit/>
            </a:bodyPr>
            <a:lstStyle/>
            <a:p>
              <a:pPr algn="ctr" marL="0" indent="0" lvl="0">
                <a:lnSpc>
                  <a:spcPts val="1997"/>
                </a:lnSpc>
                <a:spcBef>
                  <a:spcPct val="0"/>
                </a:spcBef>
              </a:pPr>
              <a:r>
                <a:rPr lang="en-US" sz="2147">
                  <a:solidFill>
                    <a:srgbClr val="000000"/>
                  </a:solidFill>
                  <a:latin typeface="DM Serif Display"/>
                  <a:ea typeface="DM Serif Display"/>
                  <a:cs typeface="DM Serif Display"/>
                  <a:sym typeface="DM Serif Display"/>
                </a:rPr>
                <a:t>the</a:t>
              </a:r>
            </a:p>
          </p:txBody>
        </p:sp>
        <p:grpSp>
          <p:nvGrpSpPr>
            <p:cNvPr name="Group 28" id="28"/>
            <p:cNvGrpSpPr/>
            <p:nvPr/>
          </p:nvGrpSpPr>
          <p:grpSpPr>
            <a:xfrm rot="-491354">
              <a:off x="253238" y="965082"/>
              <a:ext cx="1802593" cy="415576"/>
              <a:chOff x="0" y="0"/>
              <a:chExt cx="1913890" cy="441235"/>
            </a:xfrm>
          </p:grpSpPr>
          <p:sp>
            <p:nvSpPr>
              <p:cNvPr name="Freeform 29" id="29"/>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30" id="30"/>
            <p:cNvSpPr txBox="true"/>
            <p:nvPr/>
          </p:nvSpPr>
          <p:spPr>
            <a:xfrm rot="-466715">
              <a:off x="339676" y="1000867"/>
              <a:ext cx="1634340" cy="366341"/>
            </a:xfrm>
            <a:prstGeom prst="rect">
              <a:avLst/>
            </a:prstGeom>
          </p:spPr>
          <p:txBody>
            <a:bodyPr anchor="t" rtlCol="false" tIns="0" lIns="0" bIns="0" rIns="0">
              <a:spAutoFit/>
            </a:bodyPr>
            <a:lstStyle/>
            <a:p>
              <a:pPr algn="ctr" marL="0" indent="0" lvl="0">
                <a:lnSpc>
                  <a:spcPts val="1996"/>
                </a:lnSpc>
                <a:spcBef>
                  <a:spcPct val="0"/>
                </a:spcBef>
              </a:pPr>
              <a:r>
                <a:rPr lang="en-US" sz="2147">
                  <a:solidFill>
                    <a:srgbClr val="000000"/>
                  </a:solidFill>
                  <a:latin typeface="DM Serif Display"/>
                  <a:ea typeface="DM Serif Display"/>
                  <a:cs typeface="DM Serif Display"/>
                  <a:sym typeface="DM Serif Display"/>
                </a:rPr>
                <a:t>resource </a:t>
              </a:r>
            </a:p>
          </p:txBody>
        </p:sp>
        <p:sp>
          <p:nvSpPr>
            <p:cNvPr name="AutoShape 31" id="31"/>
            <p:cNvSpPr/>
            <p:nvPr/>
          </p:nvSpPr>
          <p:spPr>
            <a:xfrm>
              <a:off x="614339" y="1586944"/>
              <a:ext cx="925486" cy="73131"/>
            </a:xfrm>
            <a:prstGeom prst="line">
              <a:avLst/>
            </a:prstGeom>
            <a:ln cap="rnd" w="173574">
              <a:solidFill>
                <a:srgbClr val="FFFAEE"/>
              </a:solidFill>
              <a:prstDash val="solid"/>
              <a:headEnd type="none" len="sm" w="sm"/>
              <a:tailEnd type="none" len="sm" w="sm"/>
            </a:ln>
          </p:spPr>
        </p:sp>
        <p:sp>
          <p:nvSpPr>
            <p:cNvPr name="TextBox 32" id="32"/>
            <p:cNvSpPr txBox="true"/>
            <p:nvPr/>
          </p:nvSpPr>
          <p:spPr>
            <a:xfrm rot="271083">
              <a:off x="541371" y="1538519"/>
              <a:ext cx="1051661" cy="149641"/>
            </a:xfrm>
            <a:prstGeom prst="rect">
              <a:avLst/>
            </a:prstGeom>
          </p:spPr>
          <p:txBody>
            <a:bodyPr anchor="t" rtlCol="false" tIns="0" lIns="0" bIns="0" rIns="0">
              <a:spAutoFit/>
            </a:bodyPr>
            <a:lstStyle/>
            <a:p>
              <a:pPr algn="ctr">
                <a:lnSpc>
                  <a:spcPts val="903"/>
                </a:lnSpc>
                <a:spcBef>
                  <a:spcPct val="0"/>
                </a:spcBef>
              </a:pPr>
              <a:r>
                <a:rPr lang="en-US" sz="645">
                  <a:solidFill>
                    <a:srgbClr val="000000"/>
                  </a:solidFill>
                  <a:latin typeface="DM Serif Display"/>
                  <a:ea typeface="DM Serif Display"/>
                  <a:cs typeface="DM Serif Display"/>
                  <a:sym typeface="DM Serif Display"/>
                </a:rPr>
                <a:t>@reallygreatsite</a:t>
              </a:r>
            </a:p>
          </p:txBody>
        </p:sp>
        <p:grpSp>
          <p:nvGrpSpPr>
            <p:cNvPr name="Group 33" id="33"/>
            <p:cNvGrpSpPr/>
            <p:nvPr/>
          </p:nvGrpSpPr>
          <p:grpSpPr>
            <a:xfrm rot="-14337">
              <a:off x="191201" y="1433452"/>
              <a:ext cx="1647028" cy="438092"/>
              <a:chOff x="0" y="0"/>
              <a:chExt cx="2127719" cy="565951"/>
            </a:xfrm>
          </p:grpSpPr>
          <p:sp>
            <p:nvSpPr>
              <p:cNvPr name="Freeform 34" id="34"/>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35" id="35"/>
            <p:cNvSpPr txBox="true"/>
            <p:nvPr/>
          </p:nvSpPr>
          <p:spPr>
            <a:xfrm rot="-33250">
              <a:off x="120970" y="1370830"/>
              <a:ext cx="1717372" cy="473399"/>
            </a:xfrm>
            <a:prstGeom prst="rect">
              <a:avLst/>
            </a:prstGeom>
          </p:spPr>
          <p:txBody>
            <a:bodyPr anchor="t" rtlCol="false" tIns="0" lIns="0" bIns="0" rIns="0">
              <a:spAutoFit/>
            </a:bodyPr>
            <a:lstStyle/>
            <a:p>
              <a:pPr algn="ctr">
                <a:lnSpc>
                  <a:spcPts val="3006"/>
                </a:lnSpc>
                <a:spcBef>
                  <a:spcPct val="0"/>
                </a:spcBef>
              </a:pPr>
              <a:r>
                <a:rPr lang="en-US" sz="2147">
                  <a:solidFill>
                    <a:srgbClr val="000000"/>
                  </a:solidFill>
                  <a:latin typeface="DM Serif Display"/>
                  <a:ea typeface="DM Serif Display"/>
                  <a:cs typeface="DM Serif Display"/>
                  <a:sym typeface="DM Serif Display"/>
                </a:rPr>
                <a:t>platform</a:t>
              </a:r>
            </a:p>
          </p:txBody>
        </p:sp>
      </p:grpSp>
      <p:sp>
        <p:nvSpPr>
          <p:cNvPr name="AutoShape 36" id="36"/>
          <p:cNvSpPr/>
          <p:nvPr/>
        </p:nvSpPr>
        <p:spPr>
          <a:xfrm>
            <a:off x="1086790" y="6024263"/>
            <a:ext cx="14927801" cy="0"/>
          </a:xfrm>
          <a:prstGeom prst="line">
            <a:avLst/>
          </a:prstGeom>
          <a:ln cap="rnd" w="28575">
            <a:solidFill>
              <a:srgbClr val="FFFFFF"/>
            </a:solidFill>
            <a:prstDash val="sysDot"/>
            <a:headEnd type="none" len="sm" w="sm"/>
            <a:tailEnd type="none" len="sm" w="sm"/>
          </a:ln>
        </p:spPr>
      </p:sp>
      <p:grpSp>
        <p:nvGrpSpPr>
          <p:cNvPr name="Group 37" id="37"/>
          <p:cNvGrpSpPr/>
          <p:nvPr/>
        </p:nvGrpSpPr>
        <p:grpSpPr>
          <a:xfrm rot="0">
            <a:off x="1618965" y="3545563"/>
            <a:ext cx="1763536" cy="695492"/>
            <a:chOff x="0" y="0"/>
            <a:chExt cx="745818" cy="294131"/>
          </a:xfrm>
        </p:grpSpPr>
        <p:sp>
          <p:nvSpPr>
            <p:cNvPr name="Freeform 38" id="38"/>
            <p:cNvSpPr/>
            <p:nvPr/>
          </p:nvSpPr>
          <p:spPr>
            <a:xfrm flipH="false" flipV="false" rot="0">
              <a:off x="0" y="0"/>
              <a:ext cx="745818" cy="294131"/>
            </a:xfrm>
            <a:custGeom>
              <a:avLst/>
              <a:gdLst/>
              <a:ahLst/>
              <a:cxnLst/>
              <a:rect r="r" b="b" t="t" l="l"/>
              <a:pathLst>
                <a:path h="294131" w="745818">
                  <a:moveTo>
                    <a:pt x="0" y="0"/>
                  </a:moveTo>
                  <a:lnTo>
                    <a:pt x="745818" y="0"/>
                  </a:lnTo>
                  <a:lnTo>
                    <a:pt x="745818" y="294131"/>
                  </a:lnTo>
                  <a:lnTo>
                    <a:pt x="0" y="294131"/>
                  </a:lnTo>
                  <a:close/>
                </a:path>
              </a:pathLst>
            </a:custGeom>
            <a:solidFill>
              <a:srgbClr val="C1D0D3"/>
            </a:solidFill>
            <a:ln cap="sq">
              <a:noFill/>
              <a:prstDash val="solid"/>
              <a:miter/>
            </a:ln>
          </p:spPr>
        </p:sp>
        <p:sp>
          <p:nvSpPr>
            <p:cNvPr name="TextBox 39" id="39"/>
            <p:cNvSpPr txBox="true"/>
            <p:nvPr/>
          </p:nvSpPr>
          <p:spPr>
            <a:xfrm>
              <a:off x="0" y="-28575"/>
              <a:ext cx="745818" cy="322706"/>
            </a:xfrm>
            <a:prstGeom prst="rect">
              <a:avLst/>
            </a:prstGeom>
          </p:spPr>
          <p:txBody>
            <a:bodyPr anchor="ctr" rtlCol="false" tIns="0" lIns="0" bIns="0" rIns="0"/>
            <a:lstStyle/>
            <a:p>
              <a:pPr algn="ctr">
                <a:lnSpc>
                  <a:spcPts val="1728"/>
                </a:lnSpc>
              </a:pPr>
              <a:r>
                <a:rPr lang="en-US" sz="1299" b="true">
                  <a:solidFill>
                    <a:srgbClr val="000000"/>
                  </a:solidFill>
                  <a:latin typeface="Canva Sans Bold"/>
                  <a:ea typeface="Canva Sans Bold"/>
                  <a:cs typeface="Canva Sans Bold"/>
                  <a:sym typeface="Canva Sans Bold"/>
                </a:rPr>
                <a:t>Theme</a:t>
              </a:r>
              <a:r>
                <a:rPr lang="en-US" sz="1299" b="true">
                  <a:solidFill>
                    <a:srgbClr val="000000"/>
                  </a:solidFill>
                  <a:latin typeface="Canva Sans Bold"/>
                  <a:ea typeface="Canva Sans Bold"/>
                  <a:cs typeface="Canva Sans Bold"/>
                  <a:sym typeface="Canva Sans Bold"/>
                </a:rPr>
                <a:t>:</a:t>
              </a:r>
            </a:p>
            <a:p>
              <a:pPr algn="ctr">
                <a:lnSpc>
                  <a:spcPts val="1728"/>
                </a:lnSpc>
              </a:pPr>
              <a:r>
                <a:rPr lang="en-US" sz="1299">
                  <a:solidFill>
                    <a:srgbClr val="000000"/>
                  </a:solidFill>
                  <a:latin typeface="Canva Sans"/>
                  <a:ea typeface="Canva Sans"/>
                  <a:cs typeface="Canva Sans"/>
                  <a:sym typeface="Canva Sans"/>
                </a:rPr>
                <a:t>Sexual heath </a:t>
              </a:r>
            </a:p>
            <a:p>
              <a:pPr algn="ctr" marL="0" indent="0" lvl="0">
                <a:lnSpc>
                  <a:spcPts val="1728"/>
                </a:lnSpc>
              </a:pPr>
              <a:r>
                <a:rPr lang="en-US" sz="1299">
                  <a:solidFill>
                    <a:srgbClr val="000000"/>
                  </a:solidFill>
                  <a:latin typeface="Canva Sans"/>
                  <a:ea typeface="Canva Sans"/>
                  <a:cs typeface="Canva Sans"/>
                  <a:sym typeface="Canva Sans"/>
                </a:rPr>
                <a:t>Life skills </a:t>
              </a:r>
            </a:p>
          </p:txBody>
        </p:sp>
      </p:grpSp>
      <p:grpSp>
        <p:nvGrpSpPr>
          <p:cNvPr name="Group 40" id="40"/>
          <p:cNvGrpSpPr/>
          <p:nvPr/>
        </p:nvGrpSpPr>
        <p:grpSpPr>
          <a:xfrm rot="0">
            <a:off x="1487302" y="2334971"/>
            <a:ext cx="467760" cy="502456"/>
            <a:chOff x="0" y="0"/>
            <a:chExt cx="623681" cy="669941"/>
          </a:xfrm>
        </p:grpSpPr>
        <p:sp>
          <p:nvSpPr>
            <p:cNvPr name="Freeform 41" id="41"/>
            <p:cNvSpPr/>
            <p:nvPr/>
          </p:nvSpPr>
          <p:spPr>
            <a:xfrm flipH="false" flipV="false" rot="0">
              <a:off x="34395" y="80655"/>
              <a:ext cx="589286" cy="589286"/>
            </a:xfrm>
            <a:custGeom>
              <a:avLst/>
              <a:gdLst/>
              <a:ahLst/>
              <a:cxnLst/>
              <a:rect r="r" b="b" t="t" l="l"/>
              <a:pathLst>
                <a:path h="589286" w="589286">
                  <a:moveTo>
                    <a:pt x="0" y="0"/>
                  </a:moveTo>
                  <a:lnTo>
                    <a:pt x="589286" y="0"/>
                  </a:lnTo>
                  <a:lnTo>
                    <a:pt x="589286" y="589286"/>
                  </a:lnTo>
                  <a:lnTo>
                    <a:pt x="0" y="5892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2" id="42"/>
            <p:cNvSpPr/>
            <p:nvPr/>
          </p:nvSpPr>
          <p:spPr>
            <a:xfrm flipH="false" flipV="false" rot="0">
              <a:off x="0" y="0"/>
              <a:ext cx="589286" cy="589286"/>
            </a:xfrm>
            <a:custGeom>
              <a:avLst/>
              <a:gdLst/>
              <a:ahLst/>
              <a:cxnLst/>
              <a:rect r="r" b="b" t="t" l="l"/>
              <a:pathLst>
                <a:path h="589286" w="589286">
                  <a:moveTo>
                    <a:pt x="0" y="0"/>
                  </a:moveTo>
                  <a:lnTo>
                    <a:pt x="589286" y="0"/>
                  </a:lnTo>
                  <a:lnTo>
                    <a:pt x="589286" y="589286"/>
                  </a:lnTo>
                  <a:lnTo>
                    <a:pt x="0" y="5892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grpSp>
        <p:nvGrpSpPr>
          <p:cNvPr name="Group 43" id="43"/>
          <p:cNvGrpSpPr/>
          <p:nvPr/>
        </p:nvGrpSpPr>
        <p:grpSpPr>
          <a:xfrm rot="0">
            <a:off x="7004957" y="2386594"/>
            <a:ext cx="515227" cy="501874"/>
            <a:chOff x="0" y="0"/>
            <a:chExt cx="686970" cy="669165"/>
          </a:xfrm>
        </p:grpSpPr>
        <p:sp>
          <p:nvSpPr>
            <p:cNvPr name="Freeform 44" id="44"/>
            <p:cNvSpPr/>
            <p:nvPr/>
          </p:nvSpPr>
          <p:spPr>
            <a:xfrm flipH="false" flipV="false" rot="0">
              <a:off x="120022" y="102217"/>
              <a:ext cx="566948" cy="566948"/>
            </a:xfrm>
            <a:custGeom>
              <a:avLst/>
              <a:gdLst/>
              <a:ahLst/>
              <a:cxnLst/>
              <a:rect r="r" b="b" t="t" l="l"/>
              <a:pathLst>
                <a:path h="566948" w="566948">
                  <a:moveTo>
                    <a:pt x="0" y="0"/>
                  </a:moveTo>
                  <a:lnTo>
                    <a:pt x="566948" y="0"/>
                  </a:lnTo>
                  <a:lnTo>
                    <a:pt x="566948" y="566948"/>
                  </a:lnTo>
                  <a:lnTo>
                    <a:pt x="0" y="56694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45" id="45"/>
            <p:cNvSpPr/>
            <p:nvPr/>
          </p:nvSpPr>
          <p:spPr>
            <a:xfrm flipH="false" flipV="false" rot="0">
              <a:off x="0" y="0"/>
              <a:ext cx="582330" cy="582330"/>
            </a:xfrm>
            <a:custGeom>
              <a:avLst/>
              <a:gdLst/>
              <a:ahLst/>
              <a:cxnLst/>
              <a:rect r="r" b="b" t="t" l="l"/>
              <a:pathLst>
                <a:path h="582330" w="582330">
                  <a:moveTo>
                    <a:pt x="0" y="0"/>
                  </a:moveTo>
                  <a:lnTo>
                    <a:pt x="582330" y="0"/>
                  </a:lnTo>
                  <a:lnTo>
                    <a:pt x="582330" y="582330"/>
                  </a:lnTo>
                  <a:lnTo>
                    <a:pt x="0" y="58233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grpSp>
        <p:nvGrpSpPr>
          <p:cNvPr name="Group 46" id="46"/>
          <p:cNvGrpSpPr/>
          <p:nvPr/>
        </p:nvGrpSpPr>
        <p:grpSpPr>
          <a:xfrm rot="0">
            <a:off x="1487302" y="4848525"/>
            <a:ext cx="502187" cy="514457"/>
            <a:chOff x="0" y="0"/>
            <a:chExt cx="669583" cy="685942"/>
          </a:xfrm>
        </p:grpSpPr>
        <p:sp>
          <p:nvSpPr>
            <p:cNvPr name="Freeform 47" id="47"/>
            <p:cNvSpPr/>
            <p:nvPr/>
          </p:nvSpPr>
          <p:spPr>
            <a:xfrm flipH="false" flipV="false" rot="0">
              <a:off x="76474" y="92834"/>
              <a:ext cx="593108" cy="593108"/>
            </a:xfrm>
            <a:custGeom>
              <a:avLst/>
              <a:gdLst/>
              <a:ahLst/>
              <a:cxnLst/>
              <a:rect r="r" b="b" t="t" l="l"/>
              <a:pathLst>
                <a:path h="593108" w="593108">
                  <a:moveTo>
                    <a:pt x="0" y="0"/>
                  </a:moveTo>
                  <a:lnTo>
                    <a:pt x="593109" y="0"/>
                  </a:lnTo>
                  <a:lnTo>
                    <a:pt x="593109" y="593108"/>
                  </a:lnTo>
                  <a:lnTo>
                    <a:pt x="0" y="59310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48" id="48"/>
            <p:cNvSpPr/>
            <p:nvPr/>
          </p:nvSpPr>
          <p:spPr>
            <a:xfrm flipH="false" flipV="false" rot="0">
              <a:off x="0" y="0"/>
              <a:ext cx="593108" cy="593108"/>
            </a:xfrm>
            <a:custGeom>
              <a:avLst/>
              <a:gdLst/>
              <a:ahLst/>
              <a:cxnLst/>
              <a:rect r="r" b="b" t="t" l="l"/>
              <a:pathLst>
                <a:path h="593108" w="593108">
                  <a:moveTo>
                    <a:pt x="0" y="0"/>
                  </a:moveTo>
                  <a:lnTo>
                    <a:pt x="593108" y="0"/>
                  </a:lnTo>
                  <a:lnTo>
                    <a:pt x="593108" y="593108"/>
                  </a:lnTo>
                  <a:lnTo>
                    <a:pt x="0" y="59310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grpSp>
        <p:nvGrpSpPr>
          <p:cNvPr name="Group 49" id="49"/>
          <p:cNvGrpSpPr/>
          <p:nvPr/>
        </p:nvGrpSpPr>
        <p:grpSpPr>
          <a:xfrm rot="0">
            <a:off x="1449883" y="6292015"/>
            <a:ext cx="505180" cy="495727"/>
            <a:chOff x="0" y="0"/>
            <a:chExt cx="673573" cy="660969"/>
          </a:xfrm>
        </p:grpSpPr>
        <p:sp>
          <p:nvSpPr>
            <p:cNvPr name="Freeform 50" id="50"/>
            <p:cNvSpPr/>
            <p:nvPr/>
          </p:nvSpPr>
          <p:spPr>
            <a:xfrm flipH="false" flipV="false" rot="0">
              <a:off x="76930" y="64326"/>
              <a:ext cx="596643" cy="596643"/>
            </a:xfrm>
            <a:custGeom>
              <a:avLst/>
              <a:gdLst/>
              <a:ahLst/>
              <a:cxnLst/>
              <a:rect r="r" b="b" t="t" l="l"/>
              <a:pathLst>
                <a:path h="596643" w="596643">
                  <a:moveTo>
                    <a:pt x="0" y="0"/>
                  </a:moveTo>
                  <a:lnTo>
                    <a:pt x="596643" y="0"/>
                  </a:lnTo>
                  <a:lnTo>
                    <a:pt x="596643" y="596643"/>
                  </a:lnTo>
                  <a:lnTo>
                    <a:pt x="0" y="59664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51" id="51"/>
            <p:cNvSpPr/>
            <p:nvPr/>
          </p:nvSpPr>
          <p:spPr>
            <a:xfrm flipH="false" flipV="false" rot="0">
              <a:off x="0" y="0"/>
              <a:ext cx="596643" cy="596643"/>
            </a:xfrm>
            <a:custGeom>
              <a:avLst/>
              <a:gdLst/>
              <a:ahLst/>
              <a:cxnLst/>
              <a:rect r="r" b="b" t="t" l="l"/>
              <a:pathLst>
                <a:path h="596643" w="596643">
                  <a:moveTo>
                    <a:pt x="0" y="0"/>
                  </a:moveTo>
                  <a:lnTo>
                    <a:pt x="596643" y="0"/>
                  </a:lnTo>
                  <a:lnTo>
                    <a:pt x="596643" y="596643"/>
                  </a:lnTo>
                  <a:lnTo>
                    <a:pt x="0" y="596643"/>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grpSp>
        <p:nvGrpSpPr>
          <p:cNvPr name="Group 52" id="52"/>
          <p:cNvGrpSpPr/>
          <p:nvPr/>
        </p:nvGrpSpPr>
        <p:grpSpPr>
          <a:xfrm rot="0">
            <a:off x="14499621" y="664375"/>
            <a:ext cx="3317216" cy="2173051"/>
            <a:chOff x="0" y="0"/>
            <a:chExt cx="4422955" cy="2897402"/>
          </a:xfrm>
        </p:grpSpPr>
        <p:grpSp>
          <p:nvGrpSpPr>
            <p:cNvPr name="Group 53" id="53"/>
            <p:cNvGrpSpPr/>
            <p:nvPr/>
          </p:nvGrpSpPr>
          <p:grpSpPr>
            <a:xfrm rot="-772150">
              <a:off x="196459" y="484591"/>
              <a:ext cx="3011937" cy="2103815"/>
              <a:chOff x="0" y="0"/>
              <a:chExt cx="15163800" cy="10591800"/>
            </a:xfrm>
          </p:grpSpPr>
          <p:sp>
            <p:nvSpPr>
              <p:cNvPr name="Freeform 54" id="54"/>
              <p:cNvSpPr/>
              <p:nvPr/>
            </p:nvSpPr>
            <p:spPr>
              <a:xfrm flipH="false" flipV="false" rot="0">
                <a:off x="0" y="0"/>
                <a:ext cx="15163800" cy="10591800"/>
              </a:xfrm>
              <a:custGeom>
                <a:avLst/>
                <a:gdLst/>
                <a:ahLst/>
                <a:cxnLst/>
                <a:rect r="r" b="b" t="t" l="l"/>
                <a:pathLst>
                  <a:path h="10591800" w="15163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19"/>
                <a:stretch>
                  <a:fillRect l="-12365" t="0" r="-12365" b="0"/>
                </a:stretch>
              </a:blipFill>
              <a:ln w="9525" cap="sq">
                <a:solidFill>
                  <a:srgbClr val="737373"/>
                </a:solidFill>
                <a:prstDash val="solid"/>
                <a:miter/>
              </a:ln>
            </p:spPr>
          </p:sp>
        </p:grpSp>
        <p:grpSp>
          <p:nvGrpSpPr>
            <p:cNvPr name="Group 55" id="55"/>
            <p:cNvGrpSpPr/>
            <p:nvPr/>
          </p:nvGrpSpPr>
          <p:grpSpPr>
            <a:xfrm rot="316912">
              <a:off x="1320579" y="484591"/>
              <a:ext cx="3011937" cy="2103815"/>
              <a:chOff x="0" y="0"/>
              <a:chExt cx="15163800" cy="10591800"/>
            </a:xfrm>
          </p:grpSpPr>
          <p:sp>
            <p:nvSpPr>
              <p:cNvPr name="Freeform 56" id="56"/>
              <p:cNvSpPr/>
              <p:nvPr/>
            </p:nvSpPr>
            <p:spPr>
              <a:xfrm flipH="false" flipV="false" rot="0">
                <a:off x="0" y="0"/>
                <a:ext cx="15163800" cy="10591800"/>
              </a:xfrm>
              <a:custGeom>
                <a:avLst/>
                <a:gdLst/>
                <a:ahLst/>
                <a:cxnLst/>
                <a:rect r="r" b="b" t="t" l="l"/>
                <a:pathLst>
                  <a:path h="10591800" w="15163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20"/>
                <a:stretch>
                  <a:fillRect l="-21848" t="0" r="-2077" b="0"/>
                </a:stretch>
              </a:blipFill>
              <a:ln w="9525" cap="sq">
                <a:solidFill>
                  <a:srgbClr val="737373"/>
                </a:solidFill>
                <a:prstDash val="solid"/>
                <a:miter/>
              </a:ln>
            </p:spPr>
          </p:sp>
        </p:grpSp>
        <p:grpSp>
          <p:nvGrpSpPr>
            <p:cNvPr name="Group 57" id="57"/>
            <p:cNvGrpSpPr/>
            <p:nvPr/>
          </p:nvGrpSpPr>
          <p:grpSpPr>
            <a:xfrm rot="0">
              <a:off x="708491" y="0"/>
              <a:ext cx="3011937" cy="2103815"/>
              <a:chOff x="0" y="0"/>
              <a:chExt cx="15163800" cy="10591800"/>
            </a:xfrm>
          </p:grpSpPr>
          <p:sp>
            <p:nvSpPr>
              <p:cNvPr name="Freeform 58" id="58"/>
              <p:cNvSpPr/>
              <p:nvPr/>
            </p:nvSpPr>
            <p:spPr>
              <a:xfrm flipH="false" flipV="false" rot="0">
                <a:off x="0" y="0"/>
                <a:ext cx="15163800" cy="10591800"/>
              </a:xfrm>
              <a:custGeom>
                <a:avLst/>
                <a:gdLst/>
                <a:ahLst/>
                <a:cxnLst/>
                <a:rect r="r" b="b" t="t" l="l"/>
                <a:pathLst>
                  <a:path h="10591800" w="15163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21"/>
                <a:stretch>
                  <a:fillRect l="-20613" t="0" r="-4295" b="0"/>
                </a:stretch>
              </a:blipFill>
              <a:ln w="9525" cap="sq">
                <a:solidFill>
                  <a:srgbClr val="737373"/>
                </a:solidFill>
                <a:prstDash val="solid"/>
                <a:miter/>
              </a:ln>
            </p:spPr>
          </p:sp>
        </p:gr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2634486" y="3462213"/>
            <a:ext cx="13019028" cy="2494310"/>
          </a:xfrm>
          <a:custGeom>
            <a:avLst/>
            <a:gdLst/>
            <a:ahLst/>
            <a:cxnLst/>
            <a:rect r="r" b="b" t="t" l="l"/>
            <a:pathLst>
              <a:path h="2494310" w="13019028">
                <a:moveTo>
                  <a:pt x="0" y="2494311"/>
                </a:moveTo>
                <a:lnTo>
                  <a:pt x="13019028" y="2494311"/>
                </a:lnTo>
                <a:lnTo>
                  <a:pt x="13019028" y="0"/>
                </a:lnTo>
                <a:lnTo>
                  <a:pt x="0" y="0"/>
                </a:lnTo>
                <a:lnTo>
                  <a:pt x="0" y="2494311"/>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4" id="4"/>
          <p:cNvSpPr txBox="true"/>
          <p:nvPr/>
        </p:nvSpPr>
        <p:spPr>
          <a:xfrm rot="0">
            <a:off x="5912770" y="1895922"/>
            <a:ext cx="6462460" cy="1312419"/>
          </a:xfrm>
          <a:prstGeom prst="rect">
            <a:avLst/>
          </a:prstGeom>
        </p:spPr>
        <p:txBody>
          <a:bodyPr anchor="t" rtlCol="false" tIns="0" lIns="0" bIns="0" rIns="0">
            <a:spAutoFit/>
          </a:bodyPr>
          <a:lstStyle/>
          <a:p>
            <a:pPr algn="ctr">
              <a:lnSpc>
                <a:spcPts val="9629"/>
              </a:lnSpc>
            </a:pPr>
            <a:r>
              <a:rPr lang="en-US" sz="10136">
                <a:solidFill>
                  <a:srgbClr val="841414"/>
                </a:solidFill>
                <a:latin typeface="More Sugar"/>
                <a:ea typeface="More Sugar"/>
                <a:cs typeface="More Sugar"/>
                <a:sym typeface="More Sugar"/>
              </a:rPr>
              <a:t>FALSE</a:t>
            </a:r>
          </a:p>
        </p:txBody>
      </p:sp>
      <p:sp>
        <p:nvSpPr>
          <p:cNvPr name="Freeform 5" id="5"/>
          <p:cNvSpPr/>
          <p:nvPr/>
        </p:nvSpPr>
        <p:spPr>
          <a:xfrm flipH="false" flipV="true" rot="0">
            <a:off x="2634486" y="5522136"/>
            <a:ext cx="13019028" cy="2494310"/>
          </a:xfrm>
          <a:custGeom>
            <a:avLst/>
            <a:gdLst/>
            <a:ahLst/>
            <a:cxnLst/>
            <a:rect r="r" b="b" t="t" l="l"/>
            <a:pathLst>
              <a:path h="2494310" w="13019028">
                <a:moveTo>
                  <a:pt x="0" y="2494310"/>
                </a:moveTo>
                <a:lnTo>
                  <a:pt x="13019028" y="2494310"/>
                </a:lnTo>
                <a:lnTo>
                  <a:pt x="13019028" y="0"/>
                </a:lnTo>
                <a:lnTo>
                  <a:pt x="0" y="0"/>
                </a:lnTo>
                <a:lnTo>
                  <a:pt x="0" y="2494310"/>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6" id="6"/>
          <p:cNvSpPr/>
          <p:nvPr/>
        </p:nvSpPr>
        <p:spPr>
          <a:xfrm flipH="false" flipV="false" rot="0">
            <a:off x="706102" y="4863909"/>
            <a:ext cx="3658431" cy="4114800"/>
          </a:xfrm>
          <a:custGeom>
            <a:avLst/>
            <a:gdLst/>
            <a:ahLst/>
            <a:cxnLst/>
            <a:rect r="r" b="b" t="t" l="l"/>
            <a:pathLst>
              <a:path h="4114800" w="3658431">
                <a:moveTo>
                  <a:pt x="0" y="0"/>
                </a:moveTo>
                <a:lnTo>
                  <a:pt x="3658432" y="0"/>
                </a:lnTo>
                <a:lnTo>
                  <a:pt x="36584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6780808" y="729091"/>
            <a:ext cx="4726384" cy="681056"/>
          </a:xfrm>
          <a:prstGeom prst="rect">
            <a:avLst/>
          </a:prstGeom>
        </p:spPr>
        <p:txBody>
          <a:bodyPr anchor="t" rtlCol="false" tIns="0" lIns="0" bIns="0" rIns="0">
            <a:spAutoFit/>
          </a:bodyPr>
          <a:lstStyle/>
          <a:p>
            <a:pPr algn="ctr">
              <a:lnSpc>
                <a:spcPts val="5511"/>
              </a:lnSpc>
              <a:spcBef>
                <a:spcPct val="0"/>
              </a:spcBef>
            </a:pPr>
            <a:r>
              <a:rPr lang="en-US" sz="3936">
                <a:solidFill>
                  <a:srgbClr val="FFFFFF"/>
                </a:solidFill>
                <a:latin typeface="More Sugar"/>
                <a:ea typeface="More Sugar"/>
                <a:cs typeface="More Sugar"/>
                <a:sym typeface="More Sugar"/>
              </a:rPr>
              <a:t>Aids has been cured.</a:t>
            </a:r>
          </a:p>
        </p:txBody>
      </p:sp>
      <p:grpSp>
        <p:nvGrpSpPr>
          <p:cNvPr name="Group 8" id="8"/>
          <p:cNvGrpSpPr/>
          <p:nvPr/>
        </p:nvGrpSpPr>
        <p:grpSpPr>
          <a:xfrm rot="108451">
            <a:off x="16050114" y="8275592"/>
            <a:ext cx="1626579" cy="1406232"/>
            <a:chOff x="0" y="0"/>
            <a:chExt cx="2168771" cy="1874977"/>
          </a:xfrm>
        </p:grpSpPr>
        <p:grpSp>
          <p:nvGrpSpPr>
            <p:cNvPr name="Group 9" id="9"/>
            <p:cNvGrpSpPr/>
            <p:nvPr/>
          </p:nvGrpSpPr>
          <p:grpSpPr>
            <a:xfrm rot="0">
              <a:off x="0" y="521041"/>
              <a:ext cx="2168771" cy="415576"/>
              <a:chOff x="0" y="0"/>
              <a:chExt cx="2302677" cy="441235"/>
            </a:xfrm>
          </p:grpSpPr>
          <p:sp>
            <p:nvSpPr>
              <p:cNvPr name="Freeform 10" id="10"/>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1" id="11"/>
            <p:cNvSpPr txBox="true"/>
            <p:nvPr/>
          </p:nvSpPr>
          <p:spPr>
            <a:xfrm rot="0">
              <a:off x="123305" y="527398"/>
              <a:ext cx="1847328" cy="693879"/>
            </a:xfrm>
            <a:prstGeom prst="rect">
              <a:avLst/>
            </a:prstGeom>
          </p:spPr>
          <p:txBody>
            <a:bodyPr anchor="t" rtlCol="false" tIns="0" lIns="0" bIns="0" rIns="0">
              <a:spAutoFit/>
            </a:bodyPr>
            <a:lstStyle/>
            <a:p>
              <a:pPr algn="ctr" marL="0" indent="0" lvl="0">
                <a:lnSpc>
                  <a:spcPts val="1953"/>
                </a:lnSpc>
                <a:spcBef>
                  <a:spcPct val="0"/>
                </a:spcBef>
              </a:pPr>
              <a:r>
                <a:rPr lang="en-US" sz="2100">
                  <a:solidFill>
                    <a:srgbClr val="000000"/>
                  </a:solidFill>
                  <a:latin typeface="DM Serif Display"/>
                  <a:ea typeface="DM Serif Display"/>
                  <a:cs typeface="DM Serif Display"/>
                  <a:sym typeface="DM Serif Display"/>
                </a:rPr>
                <a:t>therapeutic </a:t>
              </a:r>
            </a:p>
          </p:txBody>
        </p:sp>
        <p:grpSp>
          <p:nvGrpSpPr>
            <p:cNvPr name="Group 12" id="12"/>
            <p:cNvGrpSpPr/>
            <p:nvPr/>
          </p:nvGrpSpPr>
          <p:grpSpPr>
            <a:xfrm rot="-393872">
              <a:off x="139439" y="50458"/>
              <a:ext cx="867408" cy="438092"/>
              <a:chOff x="0" y="0"/>
              <a:chExt cx="1120564" cy="565951"/>
            </a:xfrm>
          </p:grpSpPr>
          <p:sp>
            <p:nvSpPr>
              <p:cNvPr name="Freeform 13" id="13"/>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4" id="14"/>
            <p:cNvSpPr txBox="true"/>
            <p:nvPr/>
          </p:nvSpPr>
          <p:spPr>
            <a:xfrm rot="-394799">
              <a:off x="298094" y="97864"/>
              <a:ext cx="573181" cy="368071"/>
            </a:xfrm>
            <a:prstGeom prst="rect">
              <a:avLst/>
            </a:prstGeom>
          </p:spPr>
          <p:txBody>
            <a:bodyPr anchor="t" rtlCol="false" tIns="0" lIns="0" bIns="0" rIns="0">
              <a:spAutoFit/>
            </a:bodyPr>
            <a:lstStyle/>
            <a:p>
              <a:pPr algn="ctr" marL="0" indent="0" lvl="0">
                <a:lnSpc>
                  <a:spcPts val="1997"/>
                </a:lnSpc>
                <a:spcBef>
                  <a:spcPct val="0"/>
                </a:spcBef>
              </a:pPr>
              <a:r>
                <a:rPr lang="en-US" sz="2147">
                  <a:solidFill>
                    <a:srgbClr val="000000"/>
                  </a:solidFill>
                  <a:latin typeface="DM Serif Display"/>
                  <a:ea typeface="DM Serif Display"/>
                  <a:cs typeface="DM Serif Display"/>
                  <a:sym typeface="DM Serif Display"/>
                </a:rPr>
                <a:t>the</a:t>
              </a:r>
            </a:p>
          </p:txBody>
        </p:sp>
        <p:grpSp>
          <p:nvGrpSpPr>
            <p:cNvPr name="Group 15" id="15"/>
            <p:cNvGrpSpPr/>
            <p:nvPr/>
          </p:nvGrpSpPr>
          <p:grpSpPr>
            <a:xfrm rot="-491354">
              <a:off x="253238" y="965082"/>
              <a:ext cx="1802593" cy="415576"/>
              <a:chOff x="0" y="0"/>
              <a:chExt cx="1913890" cy="441235"/>
            </a:xfrm>
          </p:grpSpPr>
          <p:sp>
            <p:nvSpPr>
              <p:cNvPr name="Freeform 16" id="16"/>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7" id="17"/>
            <p:cNvSpPr txBox="true"/>
            <p:nvPr/>
          </p:nvSpPr>
          <p:spPr>
            <a:xfrm rot="-466715">
              <a:off x="339676" y="1000867"/>
              <a:ext cx="1634340" cy="366341"/>
            </a:xfrm>
            <a:prstGeom prst="rect">
              <a:avLst/>
            </a:prstGeom>
          </p:spPr>
          <p:txBody>
            <a:bodyPr anchor="t" rtlCol="false" tIns="0" lIns="0" bIns="0" rIns="0">
              <a:spAutoFit/>
            </a:bodyPr>
            <a:lstStyle/>
            <a:p>
              <a:pPr algn="ctr" marL="0" indent="0" lvl="0">
                <a:lnSpc>
                  <a:spcPts val="1996"/>
                </a:lnSpc>
                <a:spcBef>
                  <a:spcPct val="0"/>
                </a:spcBef>
              </a:pPr>
              <a:r>
                <a:rPr lang="en-US" sz="2147">
                  <a:solidFill>
                    <a:srgbClr val="000000"/>
                  </a:solidFill>
                  <a:latin typeface="DM Serif Display"/>
                  <a:ea typeface="DM Serif Display"/>
                  <a:cs typeface="DM Serif Display"/>
                  <a:sym typeface="DM Serif Display"/>
                </a:rPr>
                <a:t>resource </a:t>
              </a:r>
            </a:p>
          </p:txBody>
        </p:sp>
        <p:sp>
          <p:nvSpPr>
            <p:cNvPr name="AutoShape 18" id="18"/>
            <p:cNvSpPr/>
            <p:nvPr/>
          </p:nvSpPr>
          <p:spPr>
            <a:xfrm>
              <a:off x="614339" y="1586944"/>
              <a:ext cx="925486" cy="73131"/>
            </a:xfrm>
            <a:prstGeom prst="line">
              <a:avLst/>
            </a:prstGeom>
            <a:ln cap="rnd" w="173574">
              <a:solidFill>
                <a:srgbClr val="FFFAEE"/>
              </a:solidFill>
              <a:prstDash val="solid"/>
              <a:headEnd type="none" len="sm" w="sm"/>
              <a:tailEnd type="none" len="sm" w="sm"/>
            </a:ln>
          </p:spPr>
        </p:sp>
        <p:sp>
          <p:nvSpPr>
            <p:cNvPr name="TextBox 19" id="19"/>
            <p:cNvSpPr txBox="true"/>
            <p:nvPr/>
          </p:nvSpPr>
          <p:spPr>
            <a:xfrm rot="271083">
              <a:off x="541371" y="1538519"/>
              <a:ext cx="1051661" cy="149641"/>
            </a:xfrm>
            <a:prstGeom prst="rect">
              <a:avLst/>
            </a:prstGeom>
          </p:spPr>
          <p:txBody>
            <a:bodyPr anchor="t" rtlCol="false" tIns="0" lIns="0" bIns="0" rIns="0">
              <a:spAutoFit/>
            </a:bodyPr>
            <a:lstStyle/>
            <a:p>
              <a:pPr algn="ctr">
                <a:lnSpc>
                  <a:spcPts val="903"/>
                </a:lnSpc>
                <a:spcBef>
                  <a:spcPct val="0"/>
                </a:spcBef>
              </a:pPr>
              <a:r>
                <a:rPr lang="en-US" sz="645">
                  <a:solidFill>
                    <a:srgbClr val="000000"/>
                  </a:solidFill>
                  <a:latin typeface="DM Serif Display"/>
                  <a:ea typeface="DM Serif Display"/>
                  <a:cs typeface="DM Serif Display"/>
                  <a:sym typeface="DM Serif Display"/>
                </a:rPr>
                <a:t>@reallygreatsite</a:t>
              </a:r>
            </a:p>
          </p:txBody>
        </p:sp>
        <p:grpSp>
          <p:nvGrpSpPr>
            <p:cNvPr name="Group 20" id="20"/>
            <p:cNvGrpSpPr/>
            <p:nvPr/>
          </p:nvGrpSpPr>
          <p:grpSpPr>
            <a:xfrm rot="-14337">
              <a:off x="191201" y="1433452"/>
              <a:ext cx="1647028" cy="438092"/>
              <a:chOff x="0" y="0"/>
              <a:chExt cx="2127719" cy="565951"/>
            </a:xfrm>
          </p:grpSpPr>
          <p:sp>
            <p:nvSpPr>
              <p:cNvPr name="Freeform 21" id="21"/>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2" id="22"/>
            <p:cNvSpPr txBox="true"/>
            <p:nvPr/>
          </p:nvSpPr>
          <p:spPr>
            <a:xfrm rot="-33250">
              <a:off x="120970" y="1370830"/>
              <a:ext cx="1717372" cy="473399"/>
            </a:xfrm>
            <a:prstGeom prst="rect">
              <a:avLst/>
            </a:prstGeom>
          </p:spPr>
          <p:txBody>
            <a:bodyPr anchor="t" rtlCol="false" tIns="0" lIns="0" bIns="0" rIns="0">
              <a:spAutoFit/>
            </a:bodyPr>
            <a:lstStyle/>
            <a:p>
              <a:pPr algn="ctr">
                <a:lnSpc>
                  <a:spcPts val="3006"/>
                </a:lnSpc>
                <a:spcBef>
                  <a:spcPct val="0"/>
                </a:spcBef>
              </a:pPr>
              <a:r>
                <a:rPr lang="en-US" sz="2147">
                  <a:solidFill>
                    <a:srgbClr val="000000"/>
                  </a:solidFill>
                  <a:latin typeface="DM Serif Display"/>
                  <a:ea typeface="DM Serif Display"/>
                  <a:cs typeface="DM Serif Display"/>
                  <a:sym typeface="DM Serif Display"/>
                </a:rPr>
                <a:t>platform</a:t>
              </a:r>
            </a:p>
          </p:txBody>
        </p:sp>
      </p:grpSp>
      <p:grpSp>
        <p:nvGrpSpPr>
          <p:cNvPr name="Group 23" id="23"/>
          <p:cNvGrpSpPr/>
          <p:nvPr/>
        </p:nvGrpSpPr>
        <p:grpSpPr>
          <a:xfrm rot="0">
            <a:off x="783374" y="8855986"/>
            <a:ext cx="2011572" cy="804629"/>
            <a:chOff x="0" y="0"/>
            <a:chExt cx="2682097" cy="1072839"/>
          </a:xfrm>
        </p:grpSpPr>
        <p:sp>
          <p:nvSpPr>
            <p:cNvPr name="Freeform 24" id="24"/>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5" id="25"/>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4.b</a:t>
              </a:r>
            </a:p>
          </p:txBody>
        </p:sp>
      </p:grpSp>
      <p:sp>
        <p:nvSpPr>
          <p:cNvPr name="TextBox 26" id="26"/>
          <p:cNvSpPr txBox="true"/>
          <p:nvPr/>
        </p:nvSpPr>
        <p:spPr>
          <a:xfrm rot="0">
            <a:off x="5090030" y="3998992"/>
            <a:ext cx="8789954" cy="3508369"/>
          </a:xfrm>
          <a:prstGeom prst="rect">
            <a:avLst/>
          </a:prstGeom>
        </p:spPr>
        <p:txBody>
          <a:bodyPr anchor="t" rtlCol="false" tIns="0" lIns="0" bIns="0" rIns="0">
            <a:spAutoFit/>
          </a:bodyPr>
          <a:lstStyle/>
          <a:p>
            <a:pPr algn="ctr">
              <a:lnSpc>
                <a:spcPts val="3500"/>
              </a:lnSpc>
              <a:spcBef>
                <a:spcPct val="0"/>
              </a:spcBef>
            </a:pPr>
            <a:r>
              <a:rPr lang="en-US" sz="2500">
                <a:solidFill>
                  <a:srgbClr val="000000"/>
                </a:solidFill>
                <a:latin typeface="More Sugar"/>
                <a:ea typeface="More Sugar"/>
                <a:cs typeface="More Sugar"/>
                <a:sym typeface="More Sugar"/>
              </a:rPr>
              <a:t>No, AIDS has not been cured. However, antiretroviral therapy (ART) can effectively suppress HIV, the virus that causes AIDS, allowing people to live long and healthy lives without progressing to AIDS. A few rare cases of individuals being "functionally cured" have occurred through complex treatments like stem cell transplants, but these are not widely applicable. (NHS, "HIV and AIDS Treatment"; WHO, "HIV/AIDS")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0">
            <a:off x="838674" y="1028700"/>
            <a:ext cx="12182166" cy="2857272"/>
          </a:xfrm>
          <a:custGeom>
            <a:avLst/>
            <a:gdLst/>
            <a:ahLst/>
            <a:cxnLst/>
            <a:rect r="r" b="b" t="t" l="l"/>
            <a:pathLst>
              <a:path h="2857272" w="12182166">
                <a:moveTo>
                  <a:pt x="12182166" y="0"/>
                </a:moveTo>
                <a:lnTo>
                  <a:pt x="0" y="0"/>
                </a:lnTo>
                <a:lnTo>
                  <a:pt x="0" y="2857272"/>
                </a:lnTo>
                <a:lnTo>
                  <a:pt x="12182166" y="2857272"/>
                </a:lnTo>
                <a:lnTo>
                  <a:pt x="12182166"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5077134" y="707960"/>
            <a:ext cx="12182166" cy="2857272"/>
          </a:xfrm>
          <a:custGeom>
            <a:avLst/>
            <a:gdLst/>
            <a:ahLst/>
            <a:cxnLst/>
            <a:rect r="r" b="b" t="t" l="l"/>
            <a:pathLst>
              <a:path h="2857272" w="12182166">
                <a:moveTo>
                  <a:pt x="12182166" y="0"/>
                </a:moveTo>
                <a:lnTo>
                  <a:pt x="0" y="0"/>
                </a:lnTo>
                <a:lnTo>
                  <a:pt x="0" y="2857271"/>
                </a:lnTo>
                <a:lnTo>
                  <a:pt x="12182166" y="2857271"/>
                </a:lnTo>
                <a:lnTo>
                  <a:pt x="12182166"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108451">
            <a:off x="16050114" y="8275592"/>
            <a:ext cx="1626579" cy="1406232"/>
            <a:chOff x="0" y="0"/>
            <a:chExt cx="2168771" cy="1874977"/>
          </a:xfrm>
        </p:grpSpPr>
        <p:grpSp>
          <p:nvGrpSpPr>
            <p:cNvPr name="Group 6" id="6"/>
            <p:cNvGrpSpPr/>
            <p:nvPr/>
          </p:nvGrpSpPr>
          <p:grpSpPr>
            <a:xfrm rot="0">
              <a:off x="0" y="521041"/>
              <a:ext cx="2168771" cy="415576"/>
              <a:chOff x="0" y="0"/>
              <a:chExt cx="2302677" cy="441235"/>
            </a:xfrm>
          </p:grpSpPr>
          <p:sp>
            <p:nvSpPr>
              <p:cNvPr name="Freeform 7" id="7"/>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8" id="8"/>
            <p:cNvSpPr txBox="true"/>
            <p:nvPr/>
          </p:nvSpPr>
          <p:spPr>
            <a:xfrm rot="0">
              <a:off x="123305" y="527398"/>
              <a:ext cx="1847328" cy="693879"/>
            </a:xfrm>
            <a:prstGeom prst="rect">
              <a:avLst/>
            </a:prstGeom>
          </p:spPr>
          <p:txBody>
            <a:bodyPr anchor="t" rtlCol="false" tIns="0" lIns="0" bIns="0" rIns="0">
              <a:spAutoFit/>
            </a:bodyPr>
            <a:lstStyle/>
            <a:p>
              <a:pPr algn="ctr" marL="0" indent="0" lvl="0">
                <a:lnSpc>
                  <a:spcPts val="1953"/>
                </a:lnSpc>
                <a:spcBef>
                  <a:spcPct val="0"/>
                </a:spcBef>
              </a:pPr>
              <a:r>
                <a:rPr lang="en-US" sz="2100">
                  <a:solidFill>
                    <a:srgbClr val="000000"/>
                  </a:solidFill>
                  <a:latin typeface="DM Serif Display"/>
                  <a:ea typeface="DM Serif Display"/>
                  <a:cs typeface="DM Serif Display"/>
                  <a:sym typeface="DM Serif Display"/>
                </a:rPr>
                <a:t>therapeutic </a:t>
              </a:r>
            </a:p>
          </p:txBody>
        </p:sp>
        <p:grpSp>
          <p:nvGrpSpPr>
            <p:cNvPr name="Group 9" id="9"/>
            <p:cNvGrpSpPr/>
            <p:nvPr/>
          </p:nvGrpSpPr>
          <p:grpSpPr>
            <a:xfrm rot="-393872">
              <a:off x="139439" y="50458"/>
              <a:ext cx="867408" cy="438092"/>
              <a:chOff x="0" y="0"/>
              <a:chExt cx="1120564" cy="565951"/>
            </a:xfrm>
          </p:grpSpPr>
          <p:sp>
            <p:nvSpPr>
              <p:cNvPr name="Freeform 10" id="10"/>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1" id="11"/>
            <p:cNvSpPr txBox="true"/>
            <p:nvPr/>
          </p:nvSpPr>
          <p:spPr>
            <a:xfrm rot="-394799">
              <a:off x="298094" y="97864"/>
              <a:ext cx="573181" cy="368071"/>
            </a:xfrm>
            <a:prstGeom prst="rect">
              <a:avLst/>
            </a:prstGeom>
          </p:spPr>
          <p:txBody>
            <a:bodyPr anchor="t" rtlCol="false" tIns="0" lIns="0" bIns="0" rIns="0">
              <a:spAutoFit/>
            </a:bodyPr>
            <a:lstStyle/>
            <a:p>
              <a:pPr algn="ctr" marL="0" indent="0" lvl="0">
                <a:lnSpc>
                  <a:spcPts val="1997"/>
                </a:lnSpc>
                <a:spcBef>
                  <a:spcPct val="0"/>
                </a:spcBef>
              </a:pPr>
              <a:r>
                <a:rPr lang="en-US" sz="2147">
                  <a:solidFill>
                    <a:srgbClr val="000000"/>
                  </a:solidFill>
                  <a:latin typeface="DM Serif Display"/>
                  <a:ea typeface="DM Serif Display"/>
                  <a:cs typeface="DM Serif Display"/>
                  <a:sym typeface="DM Serif Display"/>
                </a:rPr>
                <a:t>the</a:t>
              </a:r>
            </a:p>
          </p:txBody>
        </p:sp>
        <p:grpSp>
          <p:nvGrpSpPr>
            <p:cNvPr name="Group 12" id="12"/>
            <p:cNvGrpSpPr/>
            <p:nvPr/>
          </p:nvGrpSpPr>
          <p:grpSpPr>
            <a:xfrm rot="-491354">
              <a:off x="253238" y="965082"/>
              <a:ext cx="1802593" cy="415576"/>
              <a:chOff x="0" y="0"/>
              <a:chExt cx="1913890" cy="441235"/>
            </a:xfrm>
          </p:grpSpPr>
          <p:sp>
            <p:nvSpPr>
              <p:cNvPr name="Freeform 13" id="13"/>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4" id="14"/>
            <p:cNvSpPr txBox="true"/>
            <p:nvPr/>
          </p:nvSpPr>
          <p:spPr>
            <a:xfrm rot="-466715">
              <a:off x="339676" y="1000867"/>
              <a:ext cx="1634340" cy="366341"/>
            </a:xfrm>
            <a:prstGeom prst="rect">
              <a:avLst/>
            </a:prstGeom>
          </p:spPr>
          <p:txBody>
            <a:bodyPr anchor="t" rtlCol="false" tIns="0" lIns="0" bIns="0" rIns="0">
              <a:spAutoFit/>
            </a:bodyPr>
            <a:lstStyle/>
            <a:p>
              <a:pPr algn="ctr" marL="0" indent="0" lvl="0">
                <a:lnSpc>
                  <a:spcPts val="1996"/>
                </a:lnSpc>
                <a:spcBef>
                  <a:spcPct val="0"/>
                </a:spcBef>
              </a:pPr>
              <a:r>
                <a:rPr lang="en-US" sz="2147">
                  <a:solidFill>
                    <a:srgbClr val="000000"/>
                  </a:solidFill>
                  <a:latin typeface="DM Serif Display"/>
                  <a:ea typeface="DM Serif Display"/>
                  <a:cs typeface="DM Serif Display"/>
                  <a:sym typeface="DM Serif Display"/>
                </a:rPr>
                <a:t>resource </a:t>
              </a:r>
            </a:p>
          </p:txBody>
        </p:sp>
        <p:sp>
          <p:nvSpPr>
            <p:cNvPr name="AutoShape 15" id="15"/>
            <p:cNvSpPr/>
            <p:nvPr/>
          </p:nvSpPr>
          <p:spPr>
            <a:xfrm>
              <a:off x="614339" y="1586944"/>
              <a:ext cx="925486" cy="73131"/>
            </a:xfrm>
            <a:prstGeom prst="line">
              <a:avLst/>
            </a:prstGeom>
            <a:ln cap="rnd" w="173574">
              <a:solidFill>
                <a:srgbClr val="FFFAEE"/>
              </a:solidFill>
              <a:prstDash val="solid"/>
              <a:headEnd type="none" len="sm" w="sm"/>
              <a:tailEnd type="none" len="sm" w="sm"/>
            </a:ln>
          </p:spPr>
        </p:sp>
        <p:sp>
          <p:nvSpPr>
            <p:cNvPr name="TextBox 16" id="16"/>
            <p:cNvSpPr txBox="true"/>
            <p:nvPr/>
          </p:nvSpPr>
          <p:spPr>
            <a:xfrm rot="271083">
              <a:off x="541371" y="1538519"/>
              <a:ext cx="1051661" cy="149641"/>
            </a:xfrm>
            <a:prstGeom prst="rect">
              <a:avLst/>
            </a:prstGeom>
          </p:spPr>
          <p:txBody>
            <a:bodyPr anchor="t" rtlCol="false" tIns="0" lIns="0" bIns="0" rIns="0">
              <a:spAutoFit/>
            </a:bodyPr>
            <a:lstStyle/>
            <a:p>
              <a:pPr algn="ctr">
                <a:lnSpc>
                  <a:spcPts val="903"/>
                </a:lnSpc>
                <a:spcBef>
                  <a:spcPct val="0"/>
                </a:spcBef>
              </a:pPr>
              <a:r>
                <a:rPr lang="en-US" sz="645">
                  <a:solidFill>
                    <a:srgbClr val="000000"/>
                  </a:solidFill>
                  <a:latin typeface="DM Serif Display"/>
                  <a:ea typeface="DM Serif Display"/>
                  <a:cs typeface="DM Serif Display"/>
                  <a:sym typeface="DM Serif Display"/>
                </a:rPr>
                <a:t>@reallygreatsite</a:t>
              </a:r>
            </a:p>
          </p:txBody>
        </p:sp>
        <p:grpSp>
          <p:nvGrpSpPr>
            <p:cNvPr name="Group 17" id="17"/>
            <p:cNvGrpSpPr/>
            <p:nvPr/>
          </p:nvGrpSpPr>
          <p:grpSpPr>
            <a:xfrm rot="-14337">
              <a:off x="191201" y="1433452"/>
              <a:ext cx="1647028" cy="438092"/>
              <a:chOff x="0" y="0"/>
              <a:chExt cx="2127719" cy="565951"/>
            </a:xfrm>
          </p:grpSpPr>
          <p:sp>
            <p:nvSpPr>
              <p:cNvPr name="Freeform 18" id="18"/>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19" id="19"/>
            <p:cNvSpPr txBox="true"/>
            <p:nvPr/>
          </p:nvSpPr>
          <p:spPr>
            <a:xfrm rot="-33250">
              <a:off x="120970" y="1370830"/>
              <a:ext cx="1717372" cy="473399"/>
            </a:xfrm>
            <a:prstGeom prst="rect">
              <a:avLst/>
            </a:prstGeom>
          </p:spPr>
          <p:txBody>
            <a:bodyPr anchor="t" rtlCol="false" tIns="0" lIns="0" bIns="0" rIns="0">
              <a:spAutoFit/>
            </a:bodyPr>
            <a:lstStyle/>
            <a:p>
              <a:pPr algn="ctr">
                <a:lnSpc>
                  <a:spcPts val="3006"/>
                </a:lnSpc>
                <a:spcBef>
                  <a:spcPct val="0"/>
                </a:spcBef>
              </a:pPr>
              <a:r>
                <a:rPr lang="en-US" sz="2147">
                  <a:solidFill>
                    <a:srgbClr val="000000"/>
                  </a:solidFill>
                  <a:latin typeface="DM Serif Display"/>
                  <a:ea typeface="DM Serif Display"/>
                  <a:cs typeface="DM Serif Display"/>
                  <a:sym typeface="DM Serif Display"/>
                </a:rPr>
                <a:t>platform</a:t>
              </a:r>
            </a:p>
          </p:txBody>
        </p:sp>
      </p:grpSp>
      <p:grpSp>
        <p:nvGrpSpPr>
          <p:cNvPr name="Group 20" id="20"/>
          <p:cNvGrpSpPr/>
          <p:nvPr/>
        </p:nvGrpSpPr>
        <p:grpSpPr>
          <a:xfrm rot="0">
            <a:off x="783374" y="8855986"/>
            <a:ext cx="2011572" cy="804629"/>
            <a:chOff x="0" y="0"/>
            <a:chExt cx="2682097" cy="1072839"/>
          </a:xfrm>
        </p:grpSpPr>
        <p:sp>
          <p:nvSpPr>
            <p:cNvPr name="Freeform 21" id="21"/>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2" id="22"/>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5.a</a:t>
              </a:r>
            </a:p>
          </p:txBody>
        </p:sp>
      </p:grpSp>
      <p:sp>
        <p:nvSpPr>
          <p:cNvPr name="Freeform 23" id="23"/>
          <p:cNvSpPr/>
          <p:nvPr/>
        </p:nvSpPr>
        <p:spPr>
          <a:xfrm flipH="false" flipV="false" rot="0">
            <a:off x="5269775" y="4218408"/>
            <a:ext cx="7160481" cy="4707456"/>
          </a:xfrm>
          <a:custGeom>
            <a:avLst/>
            <a:gdLst/>
            <a:ahLst/>
            <a:cxnLst/>
            <a:rect r="r" b="b" t="t" l="l"/>
            <a:pathLst>
              <a:path h="4707456" w="7160481">
                <a:moveTo>
                  <a:pt x="0" y="0"/>
                </a:moveTo>
                <a:lnTo>
                  <a:pt x="7160481" y="0"/>
                </a:lnTo>
                <a:lnTo>
                  <a:pt x="7160481" y="4707456"/>
                </a:lnTo>
                <a:lnTo>
                  <a:pt x="0" y="4707456"/>
                </a:lnTo>
                <a:lnTo>
                  <a:pt x="0" y="0"/>
                </a:lnTo>
                <a:close/>
              </a:path>
            </a:pathLst>
          </a:custGeom>
          <a:blipFill>
            <a:blip r:embed="rId7"/>
            <a:stretch>
              <a:fillRect l="0" t="0" r="0" b="-1342"/>
            </a:stretch>
          </a:blipFill>
        </p:spPr>
      </p:sp>
      <p:sp>
        <p:nvSpPr>
          <p:cNvPr name="TextBox 24" id="24"/>
          <p:cNvSpPr txBox="true"/>
          <p:nvPr/>
        </p:nvSpPr>
        <p:spPr>
          <a:xfrm rot="0">
            <a:off x="4344843" y="1640118"/>
            <a:ext cx="10030462" cy="1729685"/>
          </a:xfrm>
          <a:prstGeom prst="rect">
            <a:avLst/>
          </a:prstGeom>
        </p:spPr>
        <p:txBody>
          <a:bodyPr anchor="t" rtlCol="false" tIns="0" lIns="0" bIns="0" rIns="0">
            <a:spAutoFit/>
          </a:bodyPr>
          <a:lstStyle/>
          <a:p>
            <a:pPr algn="ctr">
              <a:lnSpc>
                <a:spcPts val="6627"/>
              </a:lnSpc>
            </a:pPr>
            <a:r>
              <a:rPr lang="en-US" sz="6497">
                <a:solidFill>
                  <a:srgbClr val="000000"/>
                </a:solidFill>
                <a:latin typeface="More Sugar"/>
                <a:ea typeface="More Sugar"/>
                <a:cs typeface="More Sugar"/>
                <a:sym typeface="More Sugar"/>
              </a:rPr>
              <a:t>You can get an STI from a toilet seat.</a:t>
            </a:r>
          </a:p>
        </p:txBody>
      </p:sp>
      <p:sp>
        <p:nvSpPr>
          <p:cNvPr name="Freeform 25" id="25"/>
          <p:cNvSpPr/>
          <p:nvPr/>
        </p:nvSpPr>
        <p:spPr>
          <a:xfrm flipH="false" flipV="false" rot="0">
            <a:off x="3620234" y="8978709"/>
            <a:ext cx="9244966" cy="1529622"/>
          </a:xfrm>
          <a:custGeom>
            <a:avLst/>
            <a:gdLst/>
            <a:ahLst/>
            <a:cxnLst/>
            <a:rect r="r" b="b" t="t" l="l"/>
            <a:pathLst>
              <a:path h="1529622" w="9244966">
                <a:moveTo>
                  <a:pt x="0" y="0"/>
                </a:moveTo>
                <a:lnTo>
                  <a:pt x="9244966" y="0"/>
                </a:lnTo>
                <a:lnTo>
                  <a:pt x="9244966" y="1529621"/>
                </a:lnTo>
                <a:lnTo>
                  <a:pt x="0" y="152962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6" id="26"/>
          <p:cNvSpPr/>
          <p:nvPr/>
        </p:nvSpPr>
        <p:spPr>
          <a:xfrm flipH="false" flipV="false" rot="3133259">
            <a:off x="12770533" y="3086100"/>
            <a:ext cx="3209544" cy="4114800"/>
          </a:xfrm>
          <a:custGeom>
            <a:avLst/>
            <a:gdLst/>
            <a:ahLst/>
            <a:cxnLst/>
            <a:rect r="r" b="b" t="t" l="l"/>
            <a:pathLst>
              <a:path h="4114800" w="3209544">
                <a:moveTo>
                  <a:pt x="0" y="0"/>
                </a:moveTo>
                <a:lnTo>
                  <a:pt x="3209544" y="0"/>
                </a:lnTo>
                <a:lnTo>
                  <a:pt x="320954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2634486" y="3462213"/>
            <a:ext cx="13019028" cy="2494310"/>
          </a:xfrm>
          <a:custGeom>
            <a:avLst/>
            <a:gdLst/>
            <a:ahLst/>
            <a:cxnLst/>
            <a:rect r="r" b="b" t="t" l="l"/>
            <a:pathLst>
              <a:path h="2494310" w="13019028">
                <a:moveTo>
                  <a:pt x="0" y="2494311"/>
                </a:moveTo>
                <a:lnTo>
                  <a:pt x="13019028" y="2494311"/>
                </a:lnTo>
                <a:lnTo>
                  <a:pt x="13019028" y="0"/>
                </a:lnTo>
                <a:lnTo>
                  <a:pt x="0" y="0"/>
                </a:lnTo>
                <a:lnTo>
                  <a:pt x="0" y="2494311"/>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4" id="4"/>
          <p:cNvSpPr txBox="true"/>
          <p:nvPr/>
        </p:nvSpPr>
        <p:spPr>
          <a:xfrm rot="0">
            <a:off x="5912770" y="1895922"/>
            <a:ext cx="6462460" cy="1312419"/>
          </a:xfrm>
          <a:prstGeom prst="rect">
            <a:avLst/>
          </a:prstGeom>
        </p:spPr>
        <p:txBody>
          <a:bodyPr anchor="t" rtlCol="false" tIns="0" lIns="0" bIns="0" rIns="0">
            <a:spAutoFit/>
          </a:bodyPr>
          <a:lstStyle/>
          <a:p>
            <a:pPr algn="ctr">
              <a:lnSpc>
                <a:spcPts val="9629"/>
              </a:lnSpc>
            </a:pPr>
            <a:r>
              <a:rPr lang="en-US" sz="10136">
                <a:solidFill>
                  <a:srgbClr val="841414"/>
                </a:solidFill>
                <a:latin typeface="More Sugar"/>
                <a:ea typeface="More Sugar"/>
                <a:cs typeface="More Sugar"/>
                <a:sym typeface="More Sugar"/>
              </a:rPr>
              <a:t>FALSE</a:t>
            </a:r>
          </a:p>
        </p:txBody>
      </p:sp>
      <p:sp>
        <p:nvSpPr>
          <p:cNvPr name="Freeform 5" id="5"/>
          <p:cNvSpPr/>
          <p:nvPr/>
        </p:nvSpPr>
        <p:spPr>
          <a:xfrm flipH="false" flipV="true" rot="0">
            <a:off x="2634486" y="5522136"/>
            <a:ext cx="13019028" cy="2494310"/>
          </a:xfrm>
          <a:custGeom>
            <a:avLst/>
            <a:gdLst/>
            <a:ahLst/>
            <a:cxnLst/>
            <a:rect r="r" b="b" t="t" l="l"/>
            <a:pathLst>
              <a:path h="2494310" w="13019028">
                <a:moveTo>
                  <a:pt x="0" y="2494310"/>
                </a:moveTo>
                <a:lnTo>
                  <a:pt x="13019028" y="2494310"/>
                </a:lnTo>
                <a:lnTo>
                  <a:pt x="13019028" y="0"/>
                </a:lnTo>
                <a:lnTo>
                  <a:pt x="0" y="0"/>
                </a:lnTo>
                <a:lnTo>
                  <a:pt x="0" y="2494310"/>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6" id="6"/>
          <p:cNvSpPr/>
          <p:nvPr/>
        </p:nvSpPr>
        <p:spPr>
          <a:xfrm flipH="false" flipV="false" rot="0">
            <a:off x="706102" y="4863909"/>
            <a:ext cx="3658431" cy="4114800"/>
          </a:xfrm>
          <a:custGeom>
            <a:avLst/>
            <a:gdLst/>
            <a:ahLst/>
            <a:cxnLst/>
            <a:rect r="r" b="b" t="t" l="l"/>
            <a:pathLst>
              <a:path h="4114800" w="3658431">
                <a:moveTo>
                  <a:pt x="0" y="0"/>
                </a:moveTo>
                <a:lnTo>
                  <a:pt x="3658432" y="0"/>
                </a:lnTo>
                <a:lnTo>
                  <a:pt x="36584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4826331" y="729091"/>
            <a:ext cx="8635339" cy="681056"/>
          </a:xfrm>
          <a:prstGeom prst="rect">
            <a:avLst/>
          </a:prstGeom>
        </p:spPr>
        <p:txBody>
          <a:bodyPr anchor="t" rtlCol="false" tIns="0" lIns="0" bIns="0" rIns="0">
            <a:spAutoFit/>
          </a:bodyPr>
          <a:lstStyle/>
          <a:p>
            <a:pPr algn="ctr">
              <a:lnSpc>
                <a:spcPts val="5511"/>
              </a:lnSpc>
              <a:spcBef>
                <a:spcPct val="0"/>
              </a:spcBef>
            </a:pPr>
            <a:r>
              <a:rPr lang="en-US" sz="3936">
                <a:solidFill>
                  <a:srgbClr val="FFFFFF"/>
                </a:solidFill>
                <a:latin typeface="More Sugar"/>
                <a:ea typeface="More Sugar"/>
                <a:cs typeface="More Sugar"/>
                <a:sym typeface="More Sugar"/>
              </a:rPr>
              <a:t>You can get an STI from a toilet seat.</a:t>
            </a:r>
          </a:p>
        </p:txBody>
      </p:sp>
      <p:grpSp>
        <p:nvGrpSpPr>
          <p:cNvPr name="Group 8" id="8"/>
          <p:cNvGrpSpPr/>
          <p:nvPr/>
        </p:nvGrpSpPr>
        <p:grpSpPr>
          <a:xfrm rot="108451">
            <a:off x="16050114" y="8275592"/>
            <a:ext cx="1626579" cy="1406232"/>
            <a:chOff x="0" y="0"/>
            <a:chExt cx="2168771" cy="1874977"/>
          </a:xfrm>
        </p:grpSpPr>
        <p:grpSp>
          <p:nvGrpSpPr>
            <p:cNvPr name="Group 9" id="9"/>
            <p:cNvGrpSpPr/>
            <p:nvPr/>
          </p:nvGrpSpPr>
          <p:grpSpPr>
            <a:xfrm rot="0">
              <a:off x="0" y="521041"/>
              <a:ext cx="2168771" cy="415576"/>
              <a:chOff x="0" y="0"/>
              <a:chExt cx="2302677" cy="441235"/>
            </a:xfrm>
          </p:grpSpPr>
          <p:sp>
            <p:nvSpPr>
              <p:cNvPr name="Freeform 10" id="10"/>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1" id="11"/>
            <p:cNvSpPr txBox="true"/>
            <p:nvPr/>
          </p:nvSpPr>
          <p:spPr>
            <a:xfrm rot="0">
              <a:off x="123305" y="527398"/>
              <a:ext cx="1847328" cy="693879"/>
            </a:xfrm>
            <a:prstGeom prst="rect">
              <a:avLst/>
            </a:prstGeom>
          </p:spPr>
          <p:txBody>
            <a:bodyPr anchor="t" rtlCol="false" tIns="0" lIns="0" bIns="0" rIns="0">
              <a:spAutoFit/>
            </a:bodyPr>
            <a:lstStyle/>
            <a:p>
              <a:pPr algn="ctr" marL="0" indent="0" lvl="0">
                <a:lnSpc>
                  <a:spcPts val="1953"/>
                </a:lnSpc>
                <a:spcBef>
                  <a:spcPct val="0"/>
                </a:spcBef>
              </a:pPr>
              <a:r>
                <a:rPr lang="en-US" sz="2100">
                  <a:solidFill>
                    <a:srgbClr val="000000"/>
                  </a:solidFill>
                  <a:latin typeface="DM Serif Display"/>
                  <a:ea typeface="DM Serif Display"/>
                  <a:cs typeface="DM Serif Display"/>
                  <a:sym typeface="DM Serif Display"/>
                </a:rPr>
                <a:t>therapeutic </a:t>
              </a:r>
            </a:p>
          </p:txBody>
        </p:sp>
        <p:grpSp>
          <p:nvGrpSpPr>
            <p:cNvPr name="Group 12" id="12"/>
            <p:cNvGrpSpPr/>
            <p:nvPr/>
          </p:nvGrpSpPr>
          <p:grpSpPr>
            <a:xfrm rot="-393872">
              <a:off x="139439" y="50458"/>
              <a:ext cx="867408" cy="438092"/>
              <a:chOff x="0" y="0"/>
              <a:chExt cx="1120564" cy="565951"/>
            </a:xfrm>
          </p:grpSpPr>
          <p:sp>
            <p:nvSpPr>
              <p:cNvPr name="Freeform 13" id="13"/>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4" id="14"/>
            <p:cNvSpPr txBox="true"/>
            <p:nvPr/>
          </p:nvSpPr>
          <p:spPr>
            <a:xfrm rot="-394799">
              <a:off x="298094" y="97864"/>
              <a:ext cx="573181" cy="368071"/>
            </a:xfrm>
            <a:prstGeom prst="rect">
              <a:avLst/>
            </a:prstGeom>
          </p:spPr>
          <p:txBody>
            <a:bodyPr anchor="t" rtlCol="false" tIns="0" lIns="0" bIns="0" rIns="0">
              <a:spAutoFit/>
            </a:bodyPr>
            <a:lstStyle/>
            <a:p>
              <a:pPr algn="ctr" marL="0" indent="0" lvl="0">
                <a:lnSpc>
                  <a:spcPts val="1997"/>
                </a:lnSpc>
                <a:spcBef>
                  <a:spcPct val="0"/>
                </a:spcBef>
              </a:pPr>
              <a:r>
                <a:rPr lang="en-US" sz="2147">
                  <a:solidFill>
                    <a:srgbClr val="000000"/>
                  </a:solidFill>
                  <a:latin typeface="DM Serif Display"/>
                  <a:ea typeface="DM Serif Display"/>
                  <a:cs typeface="DM Serif Display"/>
                  <a:sym typeface="DM Serif Display"/>
                </a:rPr>
                <a:t>the</a:t>
              </a:r>
            </a:p>
          </p:txBody>
        </p:sp>
        <p:grpSp>
          <p:nvGrpSpPr>
            <p:cNvPr name="Group 15" id="15"/>
            <p:cNvGrpSpPr/>
            <p:nvPr/>
          </p:nvGrpSpPr>
          <p:grpSpPr>
            <a:xfrm rot="-491354">
              <a:off x="253238" y="965082"/>
              <a:ext cx="1802593" cy="415576"/>
              <a:chOff x="0" y="0"/>
              <a:chExt cx="1913890" cy="441235"/>
            </a:xfrm>
          </p:grpSpPr>
          <p:sp>
            <p:nvSpPr>
              <p:cNvPr name="Freeform 16" id="16"/>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7" id="17"/>
            <p:cNvSpPr txBox="true"/>
            <p:nvPr/>
          </p:nvSpPr>
          <p:spPr>
            <a:xfrm rot="-466715">
              <a:off x="339676" y="1000867"/>
              <a:ext cx="1634340" cy="366341"/>
            </a:xfrm>
            <a:prstGeom prst="rect">
              <a:avLst/>
            </a:prstGeom>
          </p:spPr>
          <p:txBody>
            <a:bodyPr anchor="t" rtlCol="false" tIns="0" lIns="0" bIns="0" rIns="0">
              <a:spAutoFit/>
            </a:bodyPr>
            <a:lstStyle/>
            <a:p>
              <a:pPr algn="ctr" marL="0" indent="0" lvl="0">
                <a:lnSpc>
                  <a:spcPts val="1996"/>
                </a:lnSpc>
                <a:spcBef>
                  <a:spcPct val="0"/>
                </a:spcBef>
              </a:pPr>
              <a:r>
                <a:rPr lang="en-US" sz="2147">
                  <a:solidFill>
                    <a:srgbClr val="000000"/>
                  </a:solidFill>
                  <a:latin typeface="DM Serif Display"/>
                  <a:ea typeface="DM Serif Display"/>
                  <a:cs typeface="DM Serif Display"/>
                  <a:sym typeface="DM Serif Display"/>
                </a:rPr>
                <a:t>resource </a:t>
              </a:r>
            </a:p>
          </p:txBody>
        </p:sp>
        <p:sp>
          <p:nvSpPr>
            <p:cNvPr name="AutoShape 18" id="18"/>
            <p:cNvSpPr/>
            <p:nvPr/>
          </p:nvSpPr>
          <p:spPr>
            <a:xfrm>
              <a:off x="614339" y="1586944"/>
              <a:ext cx="925486" cy="73131"/>
            </a:xfrm>
            <a:prstGeom prst="line">
              <a:avLst/>
            </a:prstGeom>
            <a:ln cap="rnd" w="173574">
              <a:solidFill>
                <a:srgbClr val="FFFAEE"/>
              </a:solidFill>
              <a:prstDash val="solid"/>
              <a:headEnd type="none" len="sm" w="sm"/>
              <a:tailEnd type="none" len="sm" w="sm"/>
            </a:ln>
          </p:spPr>
        </p:sp>
        <p:sp>
          <p:nvSpPr>
            <p:cNvPr name="TextBox 19" id="19"/>
            <p:cNvSpPr txBox="true"/>
            <p:nvPr/>
          </p:nvSpPr>
          <p:spPr>
            <a:xfrm rot="271083">
              <a:off x="541371" y="1538519"/>
              <a:ext cx="1051661" cy="149641"/>
            </a:xfrm>
            <a:prstGeom prst="rect">
              <a:avLst/>
            </a:prstGeom>
          </p:spPr>
          <p:txBody>
            <a:bodyPr anchor="t" rtlCol="false" tIns="0" lIns="0" bIns="0" rIns="0">
              <a:spAutoFit/>
            </a:bodyPr>
            <a:lstStyle/>
            <a:p>
              <a:pPr algn="ctr">
                <a:lnSpc>
                  <a:spcPts val="903"/>
                </a:lnSpc>
                <a:spcBef>
                  <a:spcPct val="0"/>
                </a:spcBef>
              </a:pPr>
              <a:r>
                <a:rPr lang="en-US" sz="645">
                  <a:solidFill>
                    <a:srgbClr val="000000"/>
                  </a:solidFill>
                  <a:latin typeface="DM Serif Display"/>
                  <a:ea typeface="DM Serif Display"/>
                  <a:cs typeface="DM Serif Display"/>
                  <a:sym typeface="DM Serif Display"/>
                </a:rPr>
                <a:t>@reallygreatsite</a:t>
              </a:r>
            </a:p>
          </p:txBody>
        </p:sp>
        <p:grpSp>
          <p:nvGrpSpPr>
            <p:cNvPr name="Group 20" id="20"/>
            <p:cNvGrpSpPr/>
            <p:nvPr/>
          </p:nvGrpSpPr>
          <p:grpSpPr>
            <a:xfrm rot="-14337">
              <a:off x="191201" y="1433452"/>
              <a:ext cx="1647028" cy="438092"/>
              <a:chOff x="0" y="0"/>
              <a:chExt cx="2127719" cy="565951"/>
            </a:xfrm>
          </p:grpSpPr>
          <p:sp>
            <p:nvSpPr>
              <p:cNvPr name="Freeform 21" id="21"/>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2" id="22"/>
            <p:cNvSpPr txBox="true"/>
            <p:nvPr/>
          </p:nvSpPr>
          <p:spPr>
            <a:xfrm rot="-33250">
              <a:off x="120970" y="1370830"/>
              <a:ext cx="1717372" cy="473399"/>
            </a:xfrm>
            <a:prstGeom prst="rect">
              <a:avLst/>
            </a:prstGeom>
          </p:spPr>
          <p:txBody>
            <a:bodyPr anchor="t" rtlCol="false" tIns="0" lIns="0" bIns="0" rIns="0">
              <a:spAutoFit/>
            </a:bodyPr>
            <a:lstStyle/>
            <a:p>
              <a:pPr algn="ctr">
                <a:lnSpc>
                  <a:spcPts val="3006"/>
                </a:lnSpc>
                <a:spcBef>
                  <a:spcPct val="0"/>
                </a:spcBef>
              </a:pPr>
              <a:r>
                <a:rPr lang="en-US" sz="2147">
                  <a:solidFill>
                    <a:srgbClr val="000000"/>
                  </a:solidFill>
                  <a:latin typeface="DM Serif Display"/>
                  <a:ea typeface="DM Serif Display"/>
                  <a:cs typeface="DM Serif Display"/>
                  <a:sym typeface="DM Serif Display"/>
                </a:rPr>
                <a:t>platform</a:t>
              </a:r>
            </a:p>
          </p:txBody>
        </p:sp>
      </p:grpSp>
      <p:grpSp>
        <p:nvGrpSpPr>
          <p:cNvPr name="Group 23" id="23"/>
          <p:cNvGrpSpPr/>
          <p:nvPr/>
        </p:nvGrpSpPr>
        <p:grpSpPr>
          <a:xfrm rot="0">
            <a:off x="783374" y="8855986"/>
            <a:ext cx="2011572" cy="804629"/>
            <a:chOff x="0" y="0"/>
            <a:chExt cx="2682097" cy="1072839"/>
          </a:xfrm>
        </p:grpSpPr>
        <p:sp>
          <p:nvSpPr>
            <p:cNvPr name="Freeform 24" id="24"/>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5" id="25"/>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5.b</a:t>
              </a:r>
            </a:p>
          </p:txBody>
        </p:sp>
      </p:grpSp>
      <p:sp>
        <p:nvSpPr>
          <p:cNvPr name="TextBox 26" id="26"/>
          <p:cNvSpPr txBox="true"/>
          <p:nvPr/>
        </p:nvSpPr>
        <p:spPr>
          <a:xfrm rot="0">
            <a:off x="5242430" y="4122817"/>
            <a:ext cx="8789954" cy="3181345"/>
          </a:xfrm>
          <a:prstGeom prst="rect">
            <a:avLst/>
          </a:prstGeom>
        </p:spPr>
        <p:txBody>
          <a:bodyPr anchor="t" rtlCol="false" tIns="0" lIns="0" bIns="0" rIns="0">
            <a:spAutoFit/>
          </a:bodyPr>
          <a:lstStyle/>
          <a:p>
            <a:pPr algn="ctr">
              <a:lnSpc>
                <a:spcPts val="6300"/>
              </a:lnSpc>
              <a:spcBef>
                <a:spcPct val="0"/>
              </a:spcBef>
            </a:pPr>
            <a:r>
              <a:rPr lang="en-US" sz="4500">
                <a:solidFill>
                  <a:srgbClr val="000000"/>
                </a:solidFill>
                <a:latin typeface="More Sugar"/>
                <a:ea typeface="More Sugar"/>
                <a:cs typeface="More Sugar"/>
                <a:sym typeface="More Sugar"/>
              </a:rPr>
              <a:t>False: STIs are not spread through sitting on toilet seats. (NHS, "Sexually Transmitted Infections (STIs)")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0">
            <a:off x="838674" y="1028700"/>
            <a:ext cx="12182166" cy="2857272"/>
          </a:xfrm>
          <a:custGeom>
            <a:avLst/>
            <a:gdLst/>
            <a:ahLst/>
            <a:cxnLst/>
            <a:rect r="r" b="b" t="t" l="l"/>
            <a:pathLst>
              <a:path h="2857272" w="12182166">
                <a:moveTo>
                  <a:pt x="12182166" y="0"/>
                </a:moveTo>
                <a:lnTo>
                  <a:pt x="0" y="0"/>
                </a:lnTo>
                <a:lnTo>
                  <a:pt x="0" y="2857272"/>
                </a:lnTo>
                <a:lnTo>
                  <a:pt x="12182166" y="2857272"/>
                </a:lnTo>
                <a:lnTo>
                  <a:pt x="12182166"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5077134" y="707960"/>
            <a:ext cx="12182166" cy="2857272"/>
          </a:xfrm>
          <a:custGeom>
            <a:avLst/>
            <a:gdLst/>
            <a:ahLst/>
            <a:cxnLst/>
            <a:rect r="r" b="b" t="t" l="l"/>
            <a:pathLst>
              <a:path h="2857272" w="12182166">
                <a:moveTo>
                  <a:pt x="12182166" y="0"/>
                </a:moveTo>
                <a:lnTo>
                  <a:pt x="0" y="0"/>
                </a:lnTo>
                <a:lnTo>
                  <a:pt x="0" y="2857271"/>
                </a:lnTo>
                <a:lnTo>
                  <a:pt x="12182166" y="2857271"/>
                </a:lnTo>
                <a:lnTo>
                  <a:pt x="12182166"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108451">
            <a:off x="16050114" y="8275592"/>
            <a:ext cx="1626579" cy="1406232"/>
            <a:chOff x="0" y="0"/>
            <a:chExt cx="2168771" cy="1874977"/>
          </a:xfrm>
        </p:grpSpPr>
        <p:grpSp>
          <p:nvGrpSpPr>
            <p:cNvPr name="Group 6" id="6"/>
            <p:cNvGrpSpPr/>
            <p:nvPr/>
          </p:nvGrpSpPr>
          <p:grpSpPr>
            <a:xfrm rot="0">
              <a:off x="0" y="521041"/>
              <a:ext cx="2168771" cy="415576"/>
              <a:chOff x="0" y="0"/>
              <a:chExt cx="2302677" cy="441235"/>
            </a:xfrm>
          </p:grpSpPr>
          <p:sp>
            <p:nvSpPr>
              <p:cNvPr name="Freeform 7" id="7"/>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8" id="8"/>
            <p:cNvSpPr txBox="true"/>
            <p:nvPr/>
          </p:nvSpPr>
          <p:spPr>
            <a:xfrm rot="0">
              <a:off x="123305" y="527398"/>
              <a:ext cx="1847328" cy="693879"/>
            </a:xfrm>
            <a:prstGeom prst="rect">
              <a:avLst/>
            </a:prstGeom>
          </p:spPr>
          <p:txBody>
            <a:bodyPr anchor="t" rtlCol="false" tIns="0" lIns="0" bIns="0" rIns="0">
              <a:spAutoFit/>
            </a:bodyPr>
            <a:lstStyle/>
            <a:p>
              <a:pPr algn="ctr" marL="0" indent="0" lvl="0">
                <a:lnSpc>
                  <a:spcPts val="1953"/>
                </a:lnSpc>
                <a:spcBef>
                  <a:spcPct val="0"/>
                </a:spcBef>
              </a:pPr>
              <a:r>
                <a:rPr lang="en-US" sz="2100">
                  <a:solidFill>
                    <a:srgbClr val="000000"/>
                  </a:solidFill>
                  <a:latin typeface="DM Serif Display"/>
                  <a:ea typeface="DM Serif Display"/>
                  <a:cs typeface="DM Serif Display"/>
                  <a:sym typeface="DM Serif Display"/>
                </a:rPr>
                <a:t>therapeutic </a:t>
              </a:r>
            </a:p>
          </p:txBody>
        </p:sp>
        <p:grpSp>
          <p:nvGrpSpPr>
            <p:cNvPr name="Group 9" id="9"/>
            <p:cNvGrpSpPr/>
            <p:nvPr/>
          </p:nvGrpSpPr>
          <p:grpSpPr>
            <a:xfrm rot="-393872">
              <a:off x="139439" y="50458"/>
              <a:ext cx="867408" cy="438092"/>
              <a:chOff x="0" y="0"/>
              <a:chExt cx="1120564" cy="565951"/>
            </a:xfrm>
          </p:grpSpPr>
          <p:sp>
            <p:nvSpPr>
              <p:cNvPr name="Freeform 10" id="10"/>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1" id="11"/>
            <p:cNvSpPr txBox="true"/>
            <p:nvPr/>
          </p:nvSpPr>
          <p:spPr>
            <a:xfrm rot="-394799">
              <a:off x="298094" y="97864"/>
              <a:ext cx="573181" cy="368071"/>
            </a:xfrm>
            <a:prstGeom prst="rect">
              <a:avLst/>
            </a:prstGeom>
          </p:spPr>
          <p:txBody>
            <a:bodyPr anchor="t" rtlCol="false" tIns="0" lIns="0" bIns="0" rIns="0">
              <a:spAutoFit/>
            </a:bodyPr>
            <a:lstStyle/>
            <a:p>
              <a:pPr algn="ctr" marL="0" indent="0" lvl="0">
                <a:lnSpc>
                  <a:spcPts val="1997"/>
                </a:lnSpc>
                <a:spcBef>
                  <a:spcPct val="0"/>
                </a:spcBef>
              </a:pPr>
              <a:r>
                <a:rPr lang="en-US" sz="2147">
                  <a:solidFill>
                    <a:srgbClr val="000000"/>
                  </a:solidFill>
                  <a:latin typeface="DM Serif Display"/>
                  <a:ea typeface="DM Serif Display"/>
                  <a:cs typeface="DM Serif Display"/>
                  <a:sym typeface="DM Serif Display"/>
                </a:rPr>
                <a:t>the</a:t>
              </a:r>
            </a:p>
          </p:txBody>
        </p:sp>
        <p:grpSp>
          <p:nvGrpSpPr>
            <p:cNvPr name="Group 12" id="12"/>
            <p:cNvGrpSpPr/>
            <p:nvPr/>
          </p:nvGrpSpPr>
          <p:grpSpPr>
            <a:xfrm rot="-491354">
              <a:off x="253238" y="965082"/>
              <a:ext cx="1802593" cy="415576"/>
              <a:chOff x="0" y="0"/>
              <a:chExt cx="1913890" cy="441235"/>
            </a:xfrm>
          </p:grpSpPr>
          <p:sp>
            <p:nvSpPr>
              <p:cNvPr name="Freeform 13" id="13"/>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4" id="14"/>
            <p:cNvSpPr txBox="true"/>
            <p:nvPr/>
          </p:nvSpPr>
          <p:spPr>
            <a:xfrm rot="-466715">
              <a:off x="339676" y="1000867"/>
              <a:ext cx="1634340" cy="366341"/>
            </a:xfrm>
            <a:prstGeom prst="rect">
              <a:avLst/>
            </a:prstGeom>
          </p:spPr>
          <p:txBody>
            <a:bodyPr anchor="t" rtlCol="false" tIns="0" lIns="0" bIns="0" rIns="0">
              <a:spAutoFit/>
            </a:bodyPr>
            <a:lstStyle/>
            <a:p>
              <a:pPr algn="ctr" marL="0" indent="0" lvl="0">
                <a:lnSpc>
                  <a:spcPts val="1996"/>
                </a:lnSpc>
                <a:spcBef>
                  <a:spcPct val="0"/>
                </a:spcBef>
              </a:pPr>
              <a:r>
                <a:rPr lang="en-US" sz="2147">
                  <a:solidFill>
                    <a:srgbClr val="000000"/>
                  </a:solidFill>
                  <a:latin typeface="DM Serif Display"/>
                  <a:ea typeface="DM Serif Display"/>
                  <a:cs typeface="DM Serif Display"/>
                  <a:sym typeface="DM Serif Display"/>
                </a:rPr>
                <a:t>resource </a:t>
              </a:r>
            </a:p>
          </p:txBody>
        </p:sp>
        <p:sp>
          <p:nvSpPr>
            <p:cNvPr name="AutoShape 15" id="15"/>
            <p:cNvSpPr/>
            <p:nvPr/>
          </p:nvSpPr>
          <p:spPr>
            <a:xfrm>
              <a:off x="614339" y="1586944"/>
              <a:ext cx="925486" cy="73131"/>
            </a:xfrm>
            <a:prstGeom prst="line">
              <a:avLst/>
            </a:prstGeom>
            <a:ln cap="rnd" w="173574">
              <a:solidFill>
                <a:srgbClr val="FFFAEE"/>
              </a:solidFill>
              <a:prstDash val="solid"/>
              <a:headEnd type="none" len="sm" w="sm"/>
              <a:tailEnd type="none" len="sm" w="sm"/>
            </a:ln>
          </p:spPr>
        </p:sp>
        <p:sp>
          <p:nvSpPr>
            <p:cNvPr name="TextBox 16" id="16"/>
            <p:cNvSpPr txBox="true"/>
            <p:nvPr/>
          </p:nvSpPr>
          <p:spPr>
            <a:xfrm rot="271083">
              <a:off x="541371" y="1538519"/>
              <a:ext cx="1051661" cy="149641"/>
            </a:xfrm>
            <a:prstGeom prst="rect">
              <a:avLst/>
            </a:prstGeom>
          </p:spPr>
          <p:txBody>
            <a:bodyPr anchor="t" rtlCol="false" tIns="0" lIns="0" bIns="0" rIns="0">
              <a:spAutoFit/>
            </a:bodyPr>
            <a:lstStyle/>
            <a:p>
              <a:pPr algn="ctr">
                <a:lnSpc>
                  <a:spcPts val="903"/>
                </a:lnSpc>
                <a:spcBef>
                  <a:spcPct val="0"/>
                </a:spcBef>
              </a:pPr>
              <a:r>
                <a:rPr lang="en-US" sz="645">
                  <a:solidFill>
                    <a:srgbClr val="000000"/>
                  </a:solidFill>
                  <a:latin typeface="DM Serif Display"/>
                  <a:ea typeface="DM Serif Display"/>
                  <a:cs typeface="DM Serif Display"/>
                  <a:sym typeface="DM Serif Display"/>
                </a:rPr>
                <a:t>@reallygreatsite</a:t>
              </a:r>
            </a:p>
          </p:txBody>
        </p:sp>
        <p:grpSp>
          <p:nvGrpSpPr>
            <p:cNvPr name="Group 17" id="17"/>
            <p:cNvGrpSpPr/>
            <p:nvPr/>
          </p:nvGrpSpPr>
          <p:grpSpPr>
            <a:xfrm rot="-14337">
              <a:off x="191201" y="1433452"/>
              <a:ext cx="1647028" cy="438092"/>
              <a:chOff x="0" y="0"/>
              <a:chExt cx="2127719" cy="565951"/>
            </a:xfrm>
          </p:grpSpPr>
          <p:sp>
            <p:nvSpPr>
              <p:cNvPr name="Freeform 18" id="18"/>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19" id="19"/>
            <p:cNvSpPr txBox="true"/>
            <p:nvPr/>
          </p:nvSpPr>
          <p:spPr>
            <a:xfrm rot="-33250">
              <a:off x="120970" y="1370830"/>
              <a:ext cx="1717372" cy="473399"/>
            </a:xfrm>
            <a:prstGeom prst="rect">
              <a:avLst/>
            </a:prstGeom>
          </p:spPr>
          <p:txBody>
            <a:bodyPr anchor="t" rtlCol="false" tIns="0" lIns="0" bIns="0" rIns="0">
              <a:spAutoFit/>
            </a:bodyPr>
            <a:lstStyle/>
            <a:p>
              <a:pPr algn="ctr">
                <a:lnSpc>
                  <a:spcPts val="3006"/>
                </a:lnSpc>
                <a:spcBef>
                  <a:spcPct val="0"/>
                </a:spcBef>
              </a:pPr>
              <a:r>
                <a:rPr lang="en-US" sz="2147">
                  <a:solidFill>
                    <a:srgbClr val="000000"/>
                  </a:solidFill>
                  <a:latin typeface="DM Serif Display"/>
                  <a:ea typeface="DM Serif Display"/>
                  <a:cs typeface="DM Serif Display"/>
                  <a:sym typeface="DM Serif Display"/>
                </a:rPr>
                <a:t>platform</a:t>
              </a:r>
            </a:p>
          </p:txBody>
        </p:sp>
      </p:grpSp>
      <p:grpSp>
        <p:nvGrpSpPr>
          <p:cNvPr name="Group 20" id="20"/>
          <p:cNvGrpSpPr/>
          <p:nvPr/>
        </p:nvGrpSpPr>
        <p:grpSpPr>
          <a:xfrm rot="0">
            <a:off x="783374" y="8855986"/>
            <a:ext cx="2011572" cy="804629"/>
            <a:chOff x="0" y="0"/>
            <a:chExt cx="2682097" cy="1072839"/>
          </a:xfrm>
        </p:grpSpPr>
        <p:sp>
          <p:nvSpPr>
            <p:cNvPr name="Freeform 21" id="21"/>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2" id="22"/>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6.a</a:t>
              </a:r>
            </a:p>
          </p:txBody>
        </p:sp>
      </p:grpSp>
      <p:sp>
        <p:nvSpPr>
          <p:cNvPr name="TextBox 23" id="23"/>
          <p:cNvSpPr txBox="true"/>
          <p:nvPr/>
        </p:nvSpPr>
        <p:spPr>
          <a:xfrm rot="0">
            <a:off x="3304584" y="1466742"/>
            <a:ext cx="12168771" cy="1729685"/>
          </a:xfrm>
          <a:prstGeom prst="rect">
            <a:avLst/>
          </a:prstGeom>
        </p:spPr>
        <p:txBody>
          <a:bodyPr anchor="t" rtlCol="false" tIns="0" lIns="0" bIns="0" rIns="0">
            <a:spAutoFit/>
          </a:bodyPr>
          <a:lstStyle/>
          <a:p>
            <a:pPr algn="ctr">
              <a:lnSpc>
                <a:spcPts val="6627"/>
              </a:lnSpc>
            </a:pPr>
            <a:r>
              <a:rPr lang="en-US" sz="6497">
                <a:solidFill>
                  <a:srgbClr val="000000"/>
                </a:solidFill>
                <a:latin typeface="More Sugar"/>
                <a:ea typeface="More Sugar"/>
                <a:cs typeface="More Sugar"/>
                <a:sym typeface="More Sugar"/>
              </a:rPr>
              <a:t>Sharing sex toys without cleaning them can spread STIs</a:t>
            </a:r>
          </a:p>
        </p:txBody>
      </p:sp>
      <p:sp>
        <p:nvSpPr>
          <p:cNvPr name="Freeform 24" id="24"/>
          <p:cNvSpPr/>
          <p:nvPr/>
        </p:nvSpPr>
        <p:spPr>
          <a:xfrm flipH="false" flipV="false" rot="0">
            <a:off x="4366659" y="4020412"/>
            <a:ext cx="8000753" cy="4958296"/>
          </a:xfrm>
          <a:custGeom>
            <a:avLst/>
            <a:gdLst/>
            <a:ahLst/>
            <a:cxnLst/>
            <a:rect r="r" b="b" t="t" l="l"/>
            <a:pathLst>
              <a:path h="4958296" w="8000753">
                <a:moveTo>
                  <a:pt x="0" y="0"/>
                </a:moveTo>
                <a:lnTo>
                  <a:pt x="8000753" y="0"/>
                </a:lnTo>
                <a:lnTo>
                  <a:pt x="8000753" y="4958297"/>
                </a:lnTo>
                <a:lnTo>
                  <a:pt x="0" y="4958297"/>
                </a:lnTo>
                <a:lnTo>
                  <a:pt x="0" y="0"/>
                </a:lnTo>
                <a:close/>
              </a:path>
            </a:pathLst>
          </a:custGeom>
          <a:blipFill>
            <a:blip r:embed="rId7"/>
            <a:stretch>
              <a:fillRect l="0" t="-3753" r="0" b="-3753"/>
            </a:stretch>
          </a:blipFill>
        </p:spPr>
      </p:sp>
      <p:sp>
        <p:nvSpPr>
          <p:cNvPr name="Freeform 25" id="25"/>
          <p:cNvSpPr/>
          <p:nvPr/>
        </p:nvSpPr>
        <p:spPr>
          <a:xfrm flipH="false" flipV="false" rot="0">
            <a:off x="8574501" y="8148613"/>
            <a:ext cx="4446339" cy="1414744"/>
          </a:xfrm>
          <a:custGeom>
            <a:avLst/>
            <a:gdLst/>
            <a:ahLst/>
            <a:cxnLst/>
            <a:rect r="r" b="b" t="t" l="l"/>
            <a:pathLst>
              <a:path h="1414744" w="4446339">
                <a:moveTo>
                  <a:pt x="0" y="0"/>
                </a:moveTo>
                <a:lnTo>
                  <a:pt x="4446339" y="0"/>
                </a:lnTo>
                <a:lnTo>
                  <a:pt x="4446339" y="1414745"/>
                </a:lnTo>
                <a:lnTo>
                  <a:pt x="0" y="14147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2634486" y="3462213"/>
            <a:ext cx="13019028" cy="2494310"/>
          </a:xfrm>
          <a:custGeom>
            <a:avLst/>
            <a:gdLst/>
            <a:ahLst/>
            <a:cxnLst/>
            <a:rect r="r" b="b" t="t" l="l"/>
            <a:pathLst>
              <a:path h="2494310" w="13019028">
                <a:moveTo>
                  <a:pt x="0" y="2494311"/>
                </a:moveTo>
                <a:lnTo>
                  <a:pt x="13019028" y="2494311"/>
                </a:lnTo>
                <a:lnTo>
                  <a:pt x="13019028" y="0"/>
                </a:lnTo>
                <a:lnTo>
                  <a:pt x="0" y="0"/>
                </a:lnTo>
                <a:lnTo>
                  <a:pt x="0" y="2494311"/>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4" id="4"/>
          <p:cNvSpPr txBox="true"/>
          <p:nvPr/>
        </p:nvSpPr>
        <p:spPr>
          <a:xfrm rot="0">
            <a:off x="5912770" y="1895922"/>
            <a:ext cx="6462460" cy="1312419"/>
          </a:xfrm>
          <a:prstGeom prst="rect">
            <a:avLst/>
          </a:prstGeom>
        </p:spPr>
        <p:txBody>
          <a:bodyPr anchor="t" rtlCol="false" tIns="0" lIns="0" bIns="0" rIns="0">
            <a:spAutoFit/>
          </a:bodyPr>
          <a:lstStyle/>
          <a:p>
            <a:pPr algn="ctr">
              <a:lnSpc>
                <a:spcPts val="9629"/>
              </a:lnSpc>
            </a:pPr>
            <a:r>
              <a:rPr lang="en-US" sz="10136">
                <a:solidFill>
                  <a:srgbClr val="0C4C34"/>
                </a:solidFill>
                <a:latin typeface="More Sugar"/>
                <a:ea typeface="More Sugar"/>
                <a:cs typeface="More Sugar"/>
                <a:sym typeface="More Sugar"/>
              </a:rPr>
              <a:t>TRUE</a:t>
            </a:r>
          </a:p>
        </p:txBody>
      </p:sp>
      <p:sp>
        <p:nvSpPr>
          <p:cNvPr name="Freeform 5" id="5"/>
          <p:cNvSpPr/>
          <p:nvPr/>
        </p:nvSpPr>
        <p:spPr>
          <a:xfrm flipH="false" flipV="true" rot="0">
            <a:off x="2634486" y="5522136"/>
            <a:ext cx="13019028" cy="2494310"/>
          </a:xfrm>
          <a:custGeom>
            <a:avLst/>
            <a:gdLst/>
            <a:ahLst/>
            <a:cxnLst/>
            <a:rect r="r" b="b" t="t" l="l"/>
            <a:pathLst>
              <a:path h="2494310" w="13019028">
                <a:moveTo>
                  <a:pt x="0" y="2494310"/>
                </a:moveTo>
                <a:lnTo>
                  <a:pt x="13019028" y="2494310"/>
                </a:lnTo>
                <a:lnTo>
                  <a:pt x="13019028" y="0"/>
                </a:lnTo>
                <a:lnTo>
                  <a:pt x="0" y="0"/>
                </a:lnTo>
                <a:lnTo>
                  <a:pt x="0" y="2494310"/>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6" id="6"/>
          <p:cNvSpPr txBox="true"/>
          <p:nvPr/>
        </p:nvSpPr>
        <p:spPr>
          <a:xfrm rot="0">
            <a:off x="2774090" y="729091"/>
            <a:ext cx="12739820" cy="681056"/>
          </a:xfrm>
          <a:prstGeom prst="rect">
            <a:avLst/>
          </a:prstGeom>
        </p:spPr>
        <p:txBody>
          <a:bodyPr anchor="t" rtlCol="false" tIns="0" lIns="0" bIns="0" rIns="0">
            <a:spAutoFit/>
          </a:bodyPr>
          <a:lstStyle/>
          <a:p>
            <a:pPr algn="ctr">
              <a:lnSpc>
                <a:spcPts val="5511"/>
              </a:lnSpc>
              <a:spcBef>
                <a:spcPct val="0"/>
              </a:spcBef>
            </a:pPr>
            <a:r>
              <a:rPr lang="en-US" sz="3936">
                <a:solidFill>
                  <a:srgbClr val="FFFFFF"/>
                </a:solidFill>
                <a:latin typeface="More Sugar"/>
                <a:ea typeface="More Sugar"/>
                <a:cs typeface="More Sugar"/>
                <a:sym typeface="More Sugar"/>
              </a:rPr>
              <a:t>Sharing sex toys without cleaning them can spread STIs</a:t>
            </a:r>
          </a:p>
        </p:txBody>
      </p:sp>
      <p:grpSp>
        <p:nvGrpSpPr>
          <p:cNvPr name="Group 7" id="7"/>
          <p:cNvGrpSpPr/>
          <p:nvPr/>
        </p:nvGrpSpPr>
        <p:grpSpPr>
          <a:xfrm rot="108451">
            <a:off x="16050114" y="8275592"/>
            <a:ext cx="1626579" cy="1406232"/>
            <a:chOff x="0" y="0"/>
            <a:chExt cx="2168771" cy="1874977"/>
          </a:xfrm>
        </p:grpSpPr>
        <p:grpSp>
          <p:nvGrpSpPr>
            <p:cNvPr name="Group 8" id="8"/>
            <p:cNvGrpSpPr/>
            <p:nvPr/>
          </p:nvGrpSpPr>
          <p:grpSpPr>
            <a:xfrm rot="0">
              <a:off x="0" y="521041"/>
              <a:ext cx="2168771" cy="415576"/>
              <a:chOff x="0" y="0"/>
              <a:chExt cx="2302677" cy="441235"/>
            </a:xfrm>
          </p:grpSpPr>
          <p:sp>
            <p:nvSpPr>
              <p:cNvPr name="Freeform 9" id="9"/>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0" id="10"/>
            <p:cNvSpPr txBox="true"/>
            <p:nvPr/>
          </p:nvSpPr>
          <p:spPr>
            <a:xfrm rot="0">
              <a:off x="123305" y="527398"/>
              <a:ext cx="1847328" cy="693879"/>
            </a:xfrm>
            <a:prstGeom prst="rect">
              <a:avLst/>
            </a:prstGeom>
          </p:spPr>
          <p:txBody>
            <a:bodyPr anchor="t" rtlCol="false" tIns="0" lIns="0" bIns="0" rIns="0">
              <a:spAutoFit/>
            </a:bodyPr>
            <a:lstStyle/>
            <a:p>
              <a:pPr algn="ctr" marL="0" indent="0" lvl="0">
                <a:lnSpc>
                  <a:spcPts val="1953"/>
                </a:lnSpc>
                <a:spcBef>
                  <a:spcPct val="0"/>
                </a:spcBef>
              </a:pPr>
              <a:r>
                <a:rPr lang="en-US" sz="2100">
                  <a:solidFill>
                    <a:srgbClr val="000000"/>
                  </a:solidFill>
                  <a:latin typeface="DM Serif Display"/>
                  <a:ea typeface="DM Serif Display"/>
                  <a:cs typeface="DM Serif Display"/>
                  <a:sym typeface="DM Serif Display"/>
                </a:rPr>
                <a:t>therapeutic </a:t>
              </a:r>
            </a:p>
          </p:txBody>
        </p:sp>
        <p:grpSp>
          <p:nvGrpSpPr>
            <p:cNvPr name="Group 11" id="11"/>
            <p:cNvGrpSpPr/>
            <p:nvPr/>
          </p:nvGrpSpPr>
          <p:grpSpPr>
            <a:xfrm rot="-393872">
              <a:off x="139439" y="50458"/>
              <a:ext cx="867408" cy="438092"/>
              <a:chOff x="0" y="0"/>
              <a:chExt cx="1120564" cy="565951"/>
            </a:xfrm>
          </p:grpSpPr>
          <p:sp>
            <p:nvSpPr>
              <p:cNvPr name="Freeform 12" id="12"/>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3" id="13"/>
            <p:cNvSpPr txBox="true"/>
            <p:nvPr/>
          </p:nvSpPr>
          <p:spPr>
            <a:xfrm rot="-394799">
              <a:off x="298094" y="97864"/>
              <a:ext cx="573181" cy="368071"/>
            </a:xfrm>
            <a:prstGeom prst="rect">
              <a:avLst/>
            </a:prstGeom>
          </p:spPr>
          <p:txBody>
            <a:bodyPr anchor="t" rtlCol="false" tIns="0" lIns="0" bIns="0" rIns="0">
              <a:spAutoFit/>
            </a:bodyPr>
            <a:lstStyle/>
            <a:p>
              <a:pPr algn="ctr" marL="0" indent="0" lvl="0">
                <a:lnSpc>
                  <a:spcPts val="1997"/>
                </a:lnSpc>
                <a:spcBef>
                  <a:spcPct val="0"/>
                </a:spcBef>
              </a:pPr>
              <a:r>
                <a:rPr lang="en-US" sz="2147">
                  <a:solidFill>
                    <a:srgbClr val="000000"/>
                  </a:solidFill>
                  <a:latin typeface="DM Serif Display"/>
                  <a:ea typeface="DM Serif Display"/>
                  <a:cs typeface="DM Serif Display"/>
                  <a:sym typeface="DM Serif Display"/>
                </a:rPr>
                <a:t>the</a:t>
              </a:r>
            </a:p>
          </p:txBody>
        </p:sp>
        <p:grpSp>
          <p:nvGrpSpPr>
            <p:cNvPr name="Group 14" id="14"/>
            <p:cNvGrpSpPr/>
            <p:nvPr/>
          </p:nvGrpSpPr>
          <p:grpSpPr>
            <a:xfrm rot="-491354">
              <a:off x="253238" y="965082"/>
              <a:ext cx="1802593" cy="415576"/>
              <a:chOff x="0" y="0"/>
              <a:chExt cx="1913890" cy="441235"/>
            </a:xfrm>
          </p:grpSpPr>
          <p:sp>
            <p:nvSpPr>
              <p:cNvPr name="Freeform 15" id="15"/>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6" id="16"/>
            <p:cNvSpPr txBox="true"/>
            <p:nvPr/>
          </p:nvSpPr>
          <p:spPr>
            <a:xfrm rot="-466715">
              <a:off x="339676" y="1000867"/>
              <a:ext cx="1634340" cy="366341"/>
            </a:xfrm>
            <a:prstGeom prst="rect">
              <a:avLst/>
            </a:prstGeom>
          </p:spPr>
          <p:txBody>
            <a:bodyPr anchor="t" rtlCol="false" tIns="0" lIns="0" bIns="0" rIns="0">
              <a:spAutoFit/>
            </a:bodyPr>
            <a:lstStyle/>
            <a:p>
              <a:pPr algn="ctr" marL="0" indent="0" lvl="0">
                <a:lnSpc>
                  <a:spcPts val="1996"/>
                </a:lnSpc>
                <a:spcBef>
                  <a:spcPct val="0"/>
                </a:spcBef>
              </a:pPr>
              <a:r>
                <a:rPr lang="en-US" sz="2147">
                  <a:solidFill>
                    <a:srgbClr val="000000"/>
                  </a:solidFill>
                  <a:latin typeface="DM Serif Display"/>
                  <a:ea typeface="DM Serif Display"/>
                  <a:cs typeface="DM Serif Display"/>
                  <a:sym typeface="DM Serif Display"/>
                </a:rPr>
                <a:t>resource </a:t>
              </a:r>
            </a:p>
          </p:txBody>
        </p:sp>
        <p:sp>
          <p:nvSpPr>
            <p:cNvPr name="AutoShape 17" id="17"/>
            <p:cNvSpPr/>
            <p:nvPr/>
          </p:nvSpPr>
          <p:spPr>
            <a:xfrm>
              <a:off x="614339" y="1586944"/>
              <a:ext cx="925486" cy="73131"/>
            </a:xfrm>
            <a:prstGeom prst="line">
              <a:avLst/>
            </a:prstGeom>
            <a:ln cap="rnd" w="173574">
              <a:solidFill>
                <a:srgbClr val="FFFAEE"/>
              </a:solidFill>
              <a:prstDash val="solid"/>
              <a:headEnd type="none" len="sm" w="sm"/>
              <a:tailEnd type="none" len="sm" w="sm"/>
            </a:ln>
          </p:spPr>
        </p:sp>
        <p:sp>
          <p:nvSpPr>
            <p:cNvPr name="TextBox 18" id="18"/>
            <p:cNvSpPr txBox="true"/>
            <p:nvPr/>
          </p:nvSpPr>
          <p:spPr>
            <a:xfrm rot="271083">
              <a:off x="541371" y="1538519"/>
              <a:ext cx="1051661" cy="149641"/>
            </a:xfrm>
            <a:prstGeom prst="rect">
              <a:avLst/>
            </a:prstGeom>
          </p:spPr>
          <p:txBody>
            <a:bodyPr anchor="t" rtlCol="false" tIns="0" lIns="0" bIns="0" rIns="0">
              <a:spAutoFit/>
            </a:bodyPr>
            <a:lstStyle/>
            <a:p>
              <a:pPr algn="ctr">
                <a:lnSpc>
                  <a:spcPts val="903"/>
                </a:lnSpc>
                <a:spcBef>
                  <a:spcPct val="0"/>
                </a:spcBef>
              </a:pPr>
              <a:r>
                <a:rPr lang="en-US" sz="645">
                  <a:solidFill>
                    <a:srgbClr val="000000"/>
                  </a:solidFill>
                  <a:latin typeface="DM Serif Display"/>
                  <a:ea typeface="DM Serif Display"/>
                  <a:cs typeface="DM Serif Display"/>
                  <a:sym typeface="DM Serif Display"/>
                </a:rPr>
                <a:t>@reallygreatsite</a:t>
              </a:r>
            </a:p>
          </p:txBody>
        </p:sp>
        <p:grpSp>
          <p:nvGrpSpPr>
            <p:cNvPr name="Group 19" id="19"/>
            <p:cNvGrpSpPr/>
            <p:nvPr/>
          </p:nvGrpSpPr>
          <p:grpSpPr>
            <a:xfrm rot="-14337">
              <a:off x="191201" y="1433452"/>
              <a:ext cx="1647028" cy="438092"/>
              <a:chOff x="0" y="0"/>
              <a:chExt cx="2127719" cy="565951"/>
            </a:xfrm>
          </p:grpSpPr>
          <p:sp>
            <p:nvSpPr>
              <p:cNvPr name="Freeform 20" id="20"/>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1" id="21"/>
            <p:cNvSpPr txBox="true"/>
            <p:nvPr/>
          </p:nvSpPr>
          <p:spPr>
            <a:xfrm rot="-33250">
              <a:off x="120970" y="1370830"/>
              <a:ext cx="1717372" cy="473399"/>
            </a:xfrm>
            <a:prstGeom prst="rect">
              <a:avLst/>
            </a:prstGeom>
          </p:spPr>
          <p:txBody>
            <a:bodyPr anchor="t" rtlCol="false" tIns="0" lIns="0" bIns="0" rIns="0">
              <a:spAutoFit/>
            </a:bodyPr>
            <a:lstStyle/>
            <a:p>
              <a:pPr algn="ctr">
                <a:lnSpc>
                  <a:spcPts val="3006"/>
                </a:lnSpc>
                <a:spcBef>
                  <a:spcPct val="0"/>
                </a:spcBef>
              </a:pPr>
              <a:r>
                <a:rPr lang="en-US" sz="2147">
                  <a:solidFill>
                    <a:srgbClr val="000000"/>
                  </a:solidFill>
                  <a:latin typeface="DM Serif Display"/>
                  <a:ea typeface="DM Serif Display"/>
                  <a:cs typeface="DM Serif Display"/>
                  <a:sym typeface="DM Serif Display"/>
                </a:rPr>
                <a:t>platform</a:t>
              </a:r>
            </a:p>
          </p:txBody>
        </p:sp>
      </p:grpSp>
      <p:grpSp>
        <p:nvGrpSpPr>
          <p:cNvPr name="Group 22" id="22"/>
          <p:cNvGrpSpPr/>
          <p:nvPr/>
        </p:nvGrpSpPr>
        <p:grpSpPr>
          <a:xfrm rot="0">
            <a:off x="783374" y="8855986"/>
            <a:ext cx="2011572" cy="804629"/>
            <a:chOff x="0" y="0"/>
            <a:chExt cx="2682097" cy="1072839"/>
          </a:xfrm>
        </p:grpSpPr>
        <p:sp>
          <p:nvSpPr>
            <p:cNvPr name="Freeform 23" id="23"/>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4" id="24"/>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6.b</a:t>
              </a:r>
            </a:p>
          </p:txBody>
        </p:sp>
      </p:grpSp>
      <p:sp>
        <p:nvSpPr>
          <p:cNvPr name="Freeform 25" id="25"/>
          <p:cNvSpPr/>
          <p:nvPr/>
        </p:nvSpPr>
        <p:spPr>
          <a:xfrm flipH="false" flipV="false" rot="0">
            <a:off x="1028700" y="4905168"/>
            <a:ext cx="2961101" cy="2923414"/>
          </a:xfrm>
          <a:custGeom>
            <a:avLst/>
            <a:gdLst/>
            <a:ahLst/>
            <a:cxnLst/>
            <a:rect r="r" b="b" t="t" l="l"/>
            <a:pathLst>
              <a:path h="2923414" w="2961101">
                <a:moveTo>
                  <a:pt x="0" y="0"/>
                </a:moveTo>
                <a:lnTo>
                  <a:pt x="2961101" y="0"/>
                </a:lnTo>
                <a:lnTo>
                  <a:pt x="2961101" y="2923414"/>
                </a:lnTo>
                <a:lnTo>
                  <a:pt x="0" y="29234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6" id="26"/>
          <p:cNvSpPr txBox="true"/>
          <p:nvPr/>
        </p:nvSpPr>
        <p:spPr>
          <a:xfrm rot="0">
            <a:off x="4893965" y="3731552"/>
            <a:ext cx="8886275" cy="3981445"/>
          </a:xfrm>
          <a:prstGeom prst="rect">
            <a:avLst/>
          </a:prstGeom>
        </p:spPr>
        <p:txBody>
          <a:bodyPr anchor="t" rtlCol="false" tIns="0" lIns="0" bIns="0" rIns="0">
            <a:spAutoFit/>
          </a:bodyPr>
          <a:lstStyle/>
          <a:p>
            <a:pPr algn="ctr">
              <a:lnSpc>
                <a:spcPts val="6300"/>
              </a:lnSpc>
              <a:spcBef>
                <a:spcPct val="0"/>
              </a:spcBef>
            </a:pPr>
            <a:r>
              <a:rPr lang="en-US" sz="4500">
                <a:solidFill>
                  <a:srgbClr val="000000"/>
                </a:solidFill>
                <a:latin typeface="More Sugar"/>
                <a:ea typeface="More Sugar"/>
                <a:cs typeface="More Sugar"/>
                <a:sym typeface="More Sugar"/>
              </a:rPr>
              <a:t>True: STIs like chlamydia and gonorrhea can be transmitted through shared sex toys if they aren't cleaned properly. (NHS, "Sexual Health")</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605172" y="633279"/>
            <a:ext cx="13101633" cy="2510137"/>
          </a:xfrm>
          <a:custGeom>
            <a:avLst/>
            <a:gdLst/>
            <a:ahLst/>
            <a:cxnLst/>
            <a:rect r="r" b="b" t="t" l="l"/>
            <a:pathLst>
              <a:path h="2510137" w="13101633">
                <a:moveTo>
                  <a:pt x="0" y="2510137"/>
                </a:moveTo>
                <a:lnTo>
                  <a:pt x="13101633" y="2510137"/>
                </a:lnTo>
                <a:lnTo>
                  <a:pt x="13101633" y="0"/>
                </a:lnTo>
                <a:lnTo>
                  <a:pt x="0" y="0"/>
                </a:lnTo>
                <a:lnTo>
                  <a:pt x="0" y="2510137"/>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4" id="4"/>
          <p:cNvSpPr/>
          <p:nvPr/>
        </p:nvSpPr>
        <p:spPr>
          <a:xfrm flipH="false" flipV="true" rot="0">
            <a:off x="4730466" y="633279"/>
            <a:ext cx="13101633" cy="2510137"/>
          </a:xfrm>
          <a:custGeom>
            <a:avLst/>
            <a:gdLst/>
            <a:ahLst/>
            <a:cxnLst/>
            <a:rect r="r" b="b" t="t" l="l"/>
            <a:pathLst>
              <a:path h="2510137" w="13101633">
                <a:moveTo>
                  <a:pt x="0" y="2510137"/>
                </a:moveTo>
                <a:lnTo>
                  <a:pt x="13101633" y="2510137"/>
                </a:lnTo>
                <a:lnTo>
                  <a:pt x="13101633" y="0"/>
                </a:lnTo>
                <a:lnTo>
                  <a:pt x="0" y="0"/>
                </a:lnTo>
                <a:lnTo>
                  <a:pt x="0" y="2510137"/>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grpSp>
        <p:nvGrpSpPr>
          <p:cNvPr name="Group 5" id="5"/>
          <p:cNvGrpSpPr/>
          <p:nvPr/>
        </p:nvGrpSpPr>
        <p:grpSpPr>
          <a:xfrm rot="108451">
            <a:off x="16069164" y="8275592"/>
            <a:ext cx="1626579" cy="1406232"/>
            <a:chOff x="0" y="0"/>
            <a:chExt cx="2168771" cy="1874977"/>
          </a:xfrm>
        </p:grpSpPr>
        <p:grpSp>
          <p:nvGrpSpPr>
            <p:cNvPr name="Group 6" id="6"/>
            <p:cNvGrpSpPr/>
            <p:nvPr/>
          </p:nvGrpSpPr>
          <p:grpSpPr>
            <a:xfrm rot="0">
              <a:off x="0" y="521041"/>
              <a:ext cx="2168771" cy="415576"/>
              <a:chOff x="0" y="0"/>
              <a:chExt cx="2302677" cy="441235"/>
            </a:xfrm>
          </p:grpSpPr>
          <p:sp>
            <p:nvSpPr>
              <p:cNvPr name="Freeform 7" id="7"/>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8" id="8"/>
            <p:cNvSpPr txBox="true"/>
            <p:nvPr/>
          </p:nvSpPr>
          <p:spPr>
            <a:xfrm rot="0">
              <a:off x="123305" y="527398"/>
              <a:ext cx="1847328" cy="693879"/>
            </a:xfrm>
            <a:prstGeom prst="rect">
              <a:avLst/>
            </a:prstGeom>
          </p:spPr>
          <p:txBody>
            <a:bodyPr anchor="t" rtlCol="false" tIns="0" lIns="0" bIns="0" rIns="0">
              <a:spAutoFit/>
            </a:bodyPr>
            <a:lstStyle/>
            <a:p>
              <a:pPr algn="ctr" marL="0" indent="0" lvl="0">
                <a:lnSpc>
                  <a:spcPts val="1953"/>
                </a:lnSpc>
                <a:spcBef>
                  <a:spcPct val="0"/>
                </a:spcBef>
              </a:pPr>
              <a:r>
                <a:rPr lang="en-US" sz="2100">
                  <a:solidFill>
                    <a:srgbClr val="000000"/>
                  </a:solidFill>
                  <a:latin typeface="DM Serif Display"/>
                  <a:ea typeface="DM Serif Display"/>
                  <a:cs typeface="DM Serif Display"/>
                  <a:sym typeface="DM Serif Display"/>
                </a:rPr>
                <a:t>therapeutic </a:t>
              </a:r>
            </a:p>
          </p:txBody>
        </p:sp>
        <p:grpSp>
          <p:nvGrpSpPr>
            <p:cNvPr name="Group 9" id="9"/>
            <p:cNvGrpSpPr/>
            <p:nvPr/>
          </p:nvGrpSpPr>
          <p:grpSpPr>
            <a:xfrm rot="-393872">
              <a:off x="139439" y="50458"/>
              <a:ext cx="867408" cy="438092"/>
              <a:chOff x="0" y="0"/>
              <a:chExt cx="1120564" cy="565951"/>
            </a:xfrm>
          </p:grpSpPr>
          <p:sp>
            <p:nvSpPr>
              <p:cNvPr name="Freeform 10" id="10"/>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1" id="11"/>
            <p:cNvSpPr txBox="true"/>
            <p:nvPr/>
          </p:nvSpPr>
          <p:spPr>
            <a:xfrm rot="-394799">
              <a:off x="298094" y="97864"/>
              <a:ext cx="573181" cy="368071"/>
            </a:xfrm>
            <a:prstGeom prst="rect">
              <a:avLst/>
            </a:prstGeom>
          </p:spPr>
          <p:txBody>
            <a:bodyPr anchor="t" rtlCol="false" tIns="0" lIns="0" bIns="0" rIns="0">
              <a:spAutoFit/>
            </a:bodyPr>
            <a:lstStyle/>
            <a:p>
              <a:pPr algn="ctr" marL="0" indent="0" lvl="0">
                <a:lnSpc>
                  <a:spcPts val="1997"/>
                </a:lnSpc>
                <a:spcBef>
                  <a:spcPct val="0"/>
                </a:spcBef>
              </a:pPr>
              <a:r>
                <a:rPr lang="en-US" sz="2147">
                  <a:solidFill>
                    <a:srgbClr val="000000"/>
                  </a:solidFill>
                  <a:latin typeface="DM Serif Display"/>
                  <a:ea typeface="DM Serif Display"/>
                  <a:cs typeface="DM Serif Display"/>
                  <a:sym typeface="DM Serif Display"/>
                </a:rPr>
                <a:t>the</a:t>
              </a:r>
            </a:p>
          </p:txBody>
        </p:sp>
        <p:grpSp>
          <p:nvGrpSpPr>
            <p:cNvPr name="Group 12" id="12"/>
            <p:cNvGrpSpPr/>
            <p:nvPr/>
          </p:nvGrpSpPr>
          <p:grpSpPr>
            <a:xfrm rot="-491354">
              <a:off x="253238" y="965082"/>
              <a:ext cx="1802593" cy="415576"/>
              <a:chOff x="0" y="0"/>
              <a:chExt cx="1913890" cy="441235"/>
            </a:xfrm>
          </p:grpSpPr>
          <p:sp>
            <p:nvSpPr>
              <p:cNvPr name="Freeform 13" id="13"/>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4" id="14"/>
            <p:cNvSpPr txBox="true"/>
            <p:nvPr/>
          </p:nvSpPr>
          <p:spPr>
            <a:xfrm rot="-466715">
              <a:off x="339676" y="1000867"/>
              <a:ext cx="1634340" cy="366341"/>
            </a:xfrm>
            <a:prstGeom prst="rect">
              <a:avLst/>
            </a:prstGeom>
          </p:spPr>
          <p:txBody>
            <a:bodyPr anchor="t" rtlCol="false" tIns="0" lIns="0" bIns="0" rIns="0">
              <a:spAutoFit/>
            </a:bodyPr>
            <a:lstStyle/>
            <a:p>
              <a:pPr algn="ctr" marL="0" indent="0" lvl="0">
                <a:lnSpc>
                  <a:spcPts val="1996"/>
                </a:lnSpc>
                <a:spcBef>
                  <a:spcPct val="0"/>
                </a:spcBef>
              </a:pPr>
              <a:r>
                <a:rPr lang="en-US" sz="2147">
                  <a:solidFill>
                    <a:srgbClr val="000000"/>
                  </a:solidFill>
                  <a:latin typeface="DM Serif Display"/>
                  <a:ea typeface="DM Serif Display"/>
                  <a:cs typeface="DM Serif Display"/>
                  <a:sym typeface="DM Serif Display"/>
                </a:rPr>
                <a:t>resource </a:t>
              </a:r>
            </a:p>
          </p:txBody>
        </p:sp>
        <p:sp>
          <p:nvSpPr>
            <p:cNvPr name="AutoShape 15" id="15"/>
            <p:cNvSpPr/>
            <p:nvPr/>
          </p:nvSpPr>
          <p:spPr>
            <a:xfrm>
              <a:off x="614339" y="1586944"/>
              <a:ext cx="925486" cy="73131"/>
            </a:xfrm>
            <a:prstGeom prst="line">
              <a:avLst/>
            </a:prstGeom>
            <a:ln cap="rnd" w="173574">
              <a:solidFill>
                <a:srgbClr val="FFFAEE"/>
              </a:solidFill>
              <a:prstDash val="solid"/>
              <a:headEnd type="none" len="sm" w="sm"/>
              <a:tailEnd type="none" len="sm" w="sm"/>
            </a:ln>
          </p:spPr>
        </p:sp>
        <p:sp>
          <p:nvSpPr>
            <p:cNvPr name="TextBox 16" id="16"/>
            <p:cNvSpPr txBox="true"/>
            <p:nvPr/>
          </p:nvSpPr>
          <p:spPr>
            <a:xfrm rot="271083">
              <a:off x="541371" y="1538519"/>
              <a:ext cx="1051661" cy="149641"/>
            </a:xfrm>
            <a:prstGeom prst="rect">
              <a:avLst/>
            </a:prstGeom>
          </p:spPr>
          <p:txBody>
            <a:bodyPr anchor="t" rtlCol="false" tIns="0" lIns="0" bIns="0" rIns="0">
              <a:spAutoFit/>
            </a:bodyPr>
            <a:lstStyle/>
            <a:p>
              <a:pPr algn="ctr">
                <a:lnSpc>
                  <a:spcPts val="903"/>
                </a:lnSpc>
                <a:spcBef>
                  <a:spcPct val="0"/>
                </a:spcBef>
              </a:pPr>
              <a:r>
                <a:rPr lang="en-US" sz="645">
                  <a:solidFill>
                    <a:srgbClr val="000000"/>
                  </a:solidFill>
                  <a:latin typeface="DM Serif Display"/>
                  <a:ea typeface="DM Serif Display"/>
                  <a:cs typeface="DM Serif Display"/>
                  <a:sym typeface="DM Serif Display"/>
                </a:rPr>
                <a:t>@reallygreatsite</a:t>
              </a:r>
            </a:p>
          </p:txBody>
        </p:sp>
        <p:grpSp>
          <p:nvGrpSpPr>
            <p:cNvPr name="Group 17" id="17"/>
            <p:cNvGrpSpPr/>
            <p:nvPr/>
          </p:nvGrpSpPr>
          <p:grpSpPr>
            <a:xfrm rot="-14337">
              <a:off x="191201" y="1433452"/>
              <a:ext cx="1647028" cy="438092"/>
              <a:chOff x="0" y="0"/>
              <a:chExt cx="2127719" cy="565951"/>
            </a:xfrm>
          </p:grpSpPr>
          <p:sp>
            <p:nvSpPr>
              <p:cNvPr name="Freeform 18" id="18"/>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19" id="19"/>
            <p:cNvSpPr txBox="true"/>
            <p:nvPr/>
          </p:nvSpPr>
          <p:spPr>
            <a:xfrm rot="-33250">
              <a:off x="120970" y="1370830"/>
              <a:ext cx="1717372" cy="473399"/>
            </a:xfrm>
            <a:prstGeom prst="rect">
              <a:avLst/>
            </a:prstGeom>
          </p:spPr>
          <p:txBody>
            <a:bodyPr anchor="t" rtlCol="false" tIns="0" lIns="0" bIns="0" rIns="0">
              <a:spAutoFit/>
            </a:bodyPr>
            <a:lstStyle/>
            <a:p>
              <a:pPr algn="ctr">
                <a:lnSpc>
                  <a:spcPts val="3006"/>
                </a:lnSpc>
                <a:spcBef>
                  <a:spcPct val="0"/>
                </a:spcBef>
              </a:pPr>
              <a:r>
                <a:rPr lang="en-US" sz="2147">
                  <a:solidFill>
                    <a:srgbClr val="000000"/>
                  </a:solidFill>
                  <a:latin typeface="DM Serif Display"/>
                  <a:ea typeface="DM Serif Display"/>
                  <a:cs typeface="DM Serif Display"/>
                  <a:sym typeface="DM Serif Display"/>
                </a:rPr>
                <a:t>platform</a:t>
              </a:r>
            </a:p>
          </p:txBody>
        </p:sp>
      </p:grpSp>
      <p:grpSp>
        <p:nvGrpSpPr>
          <p:cNvPr name="Group 20" id="20"/>
          <p:cNvGrpSpPr/>
          <p:nvPr/>
        </p:nvGrpSpPr>
        <p:grpSpPr>
          <a:xfrm rot="0">
            <a:off x="935774" y="9008386"/>
            <a:ext cx="2011572" cy="804629"/>
            <a:chOff x="0" y="0"/>
            <a:chExt cx="2682097" cy="1072839"/>
          </a:xfrm>
        </p:grpSpPr>
        <p:sp>
          <p:nvSpPr>
            <p:cNvPr name="Freeform 21" id="21"/>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2" id="22"/>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7.a</a:t>
              </a:r>
            </a:p>
          </p:txBody>
        </p:sp>
      </p:grpSp>
      <p:sp>
        <p:nvSpPr>
          <p:cNvPr name="Freeform 23" id="23"/>
          <p:cNvSpPr/>
          <p:nvPr/>
        </p:nvSpPr>
        <p:spPr>
          <a:xfrm flipH="false" flipV="false" rot="0">
            <a:off x="4959575" y="3682554"/>
            <a:ext cx="8368849" cy="5575746"/>
          </a:xfrm>
          <a:custGeom>
            <a:avLst/>
            <a:gdLst/>
            <a:ahLst/>
            <a:cxnLst/>
            <a:rect r="r" b="b" t="t" l="l"/>
            <a:pathLst>
              <a:path h="5575746" w="8368849">
                <a:moveTo>
                  <a:pt x="0" y="0"/>
                </a:moveTo>
                <a:lnTo>
                  <a:pt x="8368850" y="0"/>
                </a:lnTo>
                <a:lnTo>
                  <a:pt x="8368850" y="5575746"/>
                </a:lnTo>
                <a:lnTo>
                  <a:pt x="0" y="5575746"/>
                </a:lnTo>
                <a:lnTo>
                  <a:pt x="0" y="0"/>
                </a:lnTo>
                <a:close/>
              </a:path>
            </a:pathLst>
          </a:custGeom>
          <a:blipFill>
            <a:blip r:embed="rId7"/>
            <a:stretch>
              <a:fillRect l="0" t="0" r="0" b="0"/>
            </a:stretch>
          </a:blipFill>
        </p:spPr>
      </p:sp>
      <p:sp>
        <p:nvSpPr>
          <p:cNvPr name="TextBox 24" id="24"/>
          <p:cNvSpPr txBox="true"/>
          <p:nvPr/>
        </p:nvSpPr>
        <p:spPr>
          <a:xfrm rot="0">
            <a:off x="4083950" y="1145744"/>
            <a:ext cx="11050029" cy="1637607"/>
          </a:xfrm>
          <a:prstGeom prst="rect">
            <a:avLst/>
          </a:prstGeom>
        </p:spPr>
        <p:txBody>
          <a:bodyPr anchor="t" rtlCol="false" tIns="0" lIns="0" bIns="0" rIns="0">
            <a:spAutoFit/>
          </a:bodyPr>
          <a:lstStyle/>
          <a:p>
            <a:pPr algn="ctr">
              <a:lnSpc>
                <a:spcPts val="6249"/>
              </a:lnSpc>
            </a:pPr>
            <a:r>
              <a:rPr lang="en-US" sz="6578">
                <a:solidFill>
                  <a:srgbClr val="000000"/>
                </a:solidFill>
                <a:latin typeface="More Sugar"/>
                <a:ea typeface="More Sugar"/>
                <a:cs typeface="More Sugar"/>
                <a:sym typeface="More Sugar"/>
              </a:rPr>
              <a:t>You can’t get an STI if you only have oral sex.</a:t>
            </a:r>
          </a:p>
        </p:txBody>
      </p:sp>
      <p:sp>
        <p:nvSpPr>
          <p:cNvPr name="Freeform 25" id="25"/>
          <p:cNvSpPr/>
          <p:nvPr/>
        </p:nvSpPr>
        <p:spPr>
          <a:xfrm flipH="false" flipV="false" rot="0">
            <a:off x="3433390" y="3915916"/>
            <a:ext cx="11190051" cy="4476020"/>
          </a:xfrm>
          <a:custGeom>
            <a:avLst/>
            <a:gdLst/>
            <a:ahLst/>
            <a:cxnLst/>
            <a:rect r="r" b="b" t="t" l="l"/>
            <a:pathLst>
              <a:path h="4476020" w="11190051">
                <a:moveTo>
                  <a:pt x="0" y="0"/>
                </a:moveTo>
                <a:lnTo>
                  <a:pt x="11190051" y="0"/>
                </a:lnTo>
                <a:lnTo>
                  <a:pt x="11190051" y="4476020"/>
                </a:lnTo>
                <a:lnTo>
                  <a:pt x="0" y="44760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6" id="26"/>
          <p:cNvSpPr/>
          <p:nvPr/>
        </p:nvSpPr>
        <p:spPr>
          <a:xfrm flipH="false" flipV="false" rot="0">
            <a:off x="3433390" y="4232417"/>
            <a:ext cx="11190051" cy="4476020"/>
          </a:xfrm>
          <a:custGeom>
            <a:avLst/>
            <a:gdLst/>
            <a:ahLst/>
            <a:cxnLst/>
            <a:rect r="r" b="b" t="t" l="l"/>
            <a:pathLst>
              <a:path h="4476020" w="11190051">
                <a:moveTo>
                  <a:pt x="0" y="0"/>
                </a:moveTo>
                <a:lnTo>
                  <a:pt x="11190051" y="0"/>
                </a:lnTo>
                <a:lnTo>
                  <a:pt x="11190051" y="4476020"/>
                </a:lnTo>
                <a:lnTo>
                  <a:pt x="0" y="44760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2634486" y="3462213"/>
            <a:ext cx="13019028" cy="2494310"/>
          </a:xfrm>
          <a:custGeom>
            <a:avLst/>
            <a:gdLst/>
            <a:ahLst/>
            <a:cxnLst/>
            <a:rect r="r" b="b" t="t" l="l"/>
            <a:pathLst>
              <a:path h="2494310" w="13019028">
                <a:moveTo>
                  <a:pt x="0" y="2494311"/>
                </a:moveTo>
                <a:lnTo>
                  <a:pt x="13019028" y="2494311"/>
                </a:lnTo>
                <a:lnTo>
                  <a:pt x="13019028" y="0"/>
                </a:lnTo>
                <a:lnTo>
                  <a:pt x="0" y="0"/>
                </a:lnTo>
                <a:lnTo>
                  <a:pt x="0" y="2494311"/>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4" id="4"/>
          <p:cNvSpPr txBox="true"/>
          <p:nvPr/>
        </p:nvSpPr>
        <p:spPr>
          <a:xfrm rot="0">
            <a:off x="5912770" y="1895922"/>
            <a:ext cx="6462460" cy="1312419"/>
          </a:xfrm>
          <a:prstGeom prst="rect">
            <a:avLst/>
          </a:prstGeom>
        </p:spPr>
        <p:txBody>
          <a:bodyPr anchor="t" rtlCol="false" tIns="0" lIns="0" bIns="0" rIns="0">
            <a:spAutoFit/>
          </a:bodyPr>
          <a:lstStyle/>
          <a:p>
            <a:pPr algn="ctr">
              <a:lnSpc>
                <a:spcPts val="9629"/>
              </a:lnSpc>
            </a:pPr>
            <a:r>
              <a:rPr lang="en-US" sz="10136">
                <a:solidFill>
                  <a:srgbClr val="841414"/>
                </a:solidFill>
                <a:latin typeface="More Sugar"/>
                <a:ea typeface="More Sugar"/>
                <a:cs typeface="More Sugar"/>
                <a:sym typeface="More Sugar"/>
              </a:rPr>
              <a:t>FALSE</a:t>
            </a:r>
          </a:p>
        </p:txBody>
      </p:sp>
      <p:sp>
        <p:nvSpPr>
          <p:cNvPr name="Freeform 5" id="5"/>
          <p:cNvSpPr/>
          <p:nvPr/>
        </p:nvSpPr>
        <p:spPr>
          <a:xfrm flipH="false" flipV="true" rot="0">
            <a:off x="2634486" y="5522136"/>
            <a:ext cx="13019028" cy="2494310"/>
          </a:xfrm>
          <a:custGeom>
            <a:avLst/>
            <a:gdLst/>
            <a:ahLst/>
            <a:cxnLst/>
            <a:rect r="r" b="b" t="t" l="l"/>
            <a:pathLst>
              <a:path h="2494310" w="13019028">
                <a:moveTo>
                  <a:pt x="0" y="2494310"/>
                </a:moveTo>
                <a:lnTo>
                  <a:pt x="13019028" y="2494310"/>
                </a:lnTo>
                <a:lnTo>
                  <a:pt x="13019028" y="0"/>
                </a:lnTo>
                <a:lnTo>
                  <a:pt x="0" y="0"/>
                </a:lnTo>
                <a:lnTo>
                  <a:pt x="0" y="2494310"/>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6" id="6"/>
          <p:cNvSpPr/>
          <p:nvPr/>
        </p:nvSpPr>
        <p:spPr>
          <a:xfrm flipH="false" flipV="false" rot="0">
            <a:off x="706102" y="4863909"/>
            <a:ext cx="3658431" cy="4114800"/>
          </a:xfrm>
          <a:custGeom>
            <a:avLst/>
            <a:gdLst/>
            <a:ahLst/>
            <a:cxnLst/>
            <a:rect r="r" b="b" t="t" l="l"/>
            <a:pathLst>
              <a:path h="4114800" w="3658431">
                <a:moveTo>
                  <a:pt x="0" y="0"/>
                </a:moveTo>
                <a:lnTo>
                  <a:pt x="3658432" y="0"/>
                </a:lnTo>
                <a:lnTo>
                  <a:pt x="36584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3907829" y="729091"/>
            <a:ext cx="10472341" cy="681056"/>
          </a:xfrm>
          <a:prstGeom prst="rect">
            <a:avLst/>
          </a:prstGeom>
        </p:spPr>
        <p:txBody>
          <a:bodyPr anchor="t" rtlCol="false" tIns="0" lIns="0" bIns="0" rIns="0">
            <a:spAutoFit/>
          </a:bodyPr>
          <a:lstStyle/>
          <a:p>
            <a:pPr algn="ctr">
              <a:lnSpc>
                <a:spcPts val="5511"/>
              </a:lnSpc>
              <a:spcBef>
                <a:spcPct val="0"/>
              </a:spcBef>
            </a:pPr>
            <a:r>
              <a:rPr lang="en-US" sz="3936">
                <a:solidFill>
                  <a:srgbClr val="FFFFFF"/>
                </a:solidFill>
                <a:latin typeface="More Sugar"/>
                <a:ea typeface="More Sugar"/>
                <a:cs typeface="More Sugar"/>
                <a:sym typeface="More Sugar"/>
              </a:rPr>
              <a:t>You can’t get an STI if you only have oral sex.</a:t>
            </a:r>
          </a:p>
        </p:txBody>
      </p:sp>
      <p:grpSp>
        <p:nvGrpSpPr>
          <p:cNvPr name="Group 8" id="8"/>
          <p:cNvGrpSpPr/>
          <p:nvPr/>
        </p:nvGrpSpPr>
        <p:grpSpPr>
          <a:xfrm rot="108451">
            <a:off x="16050114" y="8275592"/>
            <a:ext cx="1626579" cy="1406232"/>
            <a:chOff x="0" y="0"/>
            <a:chExt cx="2168771" cy="1874977"/>
          </a:xfrm>
        </p:grpSpPr>
        <p:grpSp>
          <p:nvGrpSpPr>
            <p:cNvPr name="Group 9" id="9"/>
            <p:cNvGrpSpPr/>
            <p:nvPr/>
          </p:nvGrpSpPr>
          <p:grpSpPr>
            <a:xfrm rot="0">
              <a:off x="0" y="521041"/>
              <a:ext cx="2168771" cy="415576"/>
              <a:chOff x="0" y="0"/>
              <a:chExt cx="2302677" cy="441235"/>
            </a:xfrm>
          </p:grpSpPr>
          <p:sp>
            <p:nvSpPr>
              <p:cNvPr name="Freeform 10" id="10"/>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1" id="11"/>
            <p:cNvSpPr txBox="true"/>
            <p:nvPr/>
          </p:nvSpPr>
          <p:spPr>
            <a:xfrm rot="0">
              <a:off x="123305" y="527398"/>
              <a:ext cx="1847328" cy="693879"/>
            </a:xfrm>
            <a:prstGeom prst="rect">
              <a:avLst/>
            </a:prstGeom>
          </p:spPr>
          <p:txBody>
            <a:bodyPr anchor="t" rtlCol="false" tIns="0" lIns="0" bIns="0" rIns="0">
              <a:spAutoFit/>
            </a:bodyPr>
            <a:lstStyle/>
            <a:p>
              <a:pPr algn="ctr" marL="0" indent="0" lvl="0">
                <a:lnSpc>
                  <a:spcPts val="1953"/>
                </a:lnSpc>
                <a:spcBef>
                  <a:spcPct val="0"/>
                </a:spcBef>
              </a:pPr>
              <a:r>
                <a:rPr lang="en-US" sz="2100">
                  <a:solidFill>
                    <a:srgbClr val="000000"/>
                  </a:solidFill>
                  <a:latin typeface="DM Serif Display"/>
                  <a:ea typeface="DM Serif Display"/>
                  <a:cs typeface="DM Serif Display"/>
                  <a:sym typeface="DM Serif Display"/>
                </a:rPr>
                <a:t>therapeutic </a:t>
              </a:r>
            </a:p>
          </p:txBody>
        </p:sp>
        <p:grpSp>
          <p:nvGrpSpPr>
            <p:cNvPr name="Group 12" id="12"/>
            <p:cNvGrpSpPr/>
            <p:nvPr/>
          </p:nvGrpSpPr>
          <p:grpSpPr>
            <a:xfrm rot="-393872">
              <a:off x="139439" y="50458"/>
              <a:ext cx="867408" cy="438092"/>
              <a:chOff x="0" y="0"/>
              <a:chExt cx="1120564" cy="565951"/>
            </a:xfrm>
          </p:grpSpPr>
          <p:sp>
            <p:nvSpPr>
              <p:cNvPr name="Freeform 13" id="13"/>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4" id="14"/>
            <p:cNvSpPr txBox="true"/>
            <p:nvPr/>
          </p:nvSpPr>
          <p:spPr>
            <a:xfrm rot="-394799">
              <a:off x="298094" y="97864"/>
              <a:ext cx="573181" cy="368071"/>
            </a:xfrm>
            <a:prstGeom prst="rect">
              <a:avLst/>
            </a:prstGeom>
          </p:spPr>
          <p:txBody>
            <a:bodyPr anchor="t" rtlCol="false" tIns="0" lIns="0" bIns="0" rIns="0">
              <a:spAutoFit/>
            </a:bodyPr>
            <a:lstStyle/>
            <a:p>
              <a:pPr algn="ctr" marL="0" indent="0" lvl="0">
                <a:lnSpc>
                  <a:spcPts val="1997"/>
                </a:lnSpc>
                <a:spcBef>
                  <a:spcPct val="0"/>
                </a:spcBef>
              </a:pPr>
              <a:r>
                <a:rPr lang="en-US" sz="2147">
                  <a:solidFill>
                    <a:srgbClr val="000000"/>
                  </a:solidFill>
                  <a:latin typeface="DM Serif Display"/>
                  <a:ea typeface="DM Serif Display"/>
                  <a:cs typeface="DM Serif Display"/>
                  <a:sym typeface="DM Serif Display"/>
                </a:rPr>
                <a:t>the</a:t>
              </a:r>
            </a:p>
          </p:txBody>
        </p:sp>
        <p:grpSp>
          <p:nvGrpSpPr>
            <p:cNvPr name="Group 15" id="15"/>
            <p:cNvGrpSpPr/>
            <p:nvPr/>
          </p:nvGrpSpPr>
          <p:grpSpPr>
            <a:xfrm rot="-491354">
              <a:off x="253238" y="965082"/>
              <a:ext cx="1802593" cy="415576"/>
              <a:chOff x="0" y="0"/>
              <a:chExt cx="1913890" cy="441235"/>
            </a:xfrm>
          </p:grpSpPr>
          <p:sp>
            <p:nvSpPr>
              <p:cNvPr name="Freeform 16" id="16"/>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7" id="17"/>
            <p:cNvSpPr txBox="true"/>
            <p:nvPr/>
          </p:nvSpPr>
          <p:spPr>
            <a:xfrm rot="-466715">
              <a:off x="339676" y="1000867"/>
              <a:ext cx="1634340" cy="366341"/>
            </a:xfrm>
            <a:prstGeom prst="rect">
              <a:avLst/>
            </a:prstGeom>
          </p:spPr>
          <p:txBody>
            <a:bodyPr anchor="t" rtlCol="false" tIns="0" lIns="0" bIns="0" rIns="0">
              <a:spAutoFit/>
            </a:bodyPr>
            <a:lstStyle/>
            <a:p>
              <a:pPr algn="ctr" marL="0" indent="0" lvl="0">
                <a:lnSpc>
                  <a:spcPts val="1996"/>
                </a:lnSpc>
                <a:spcBef>
                  <a:spcPct val="0"/>
                </a:spcBef>
              </a:pPr>
              <a:r>
                <a:rPr lang="en-US" sz="2147">
                  <a:solidFill>
                    <a:srgbClr val="000000"/>
                  </a:solidFill>
                  <a:latin typeface="DM Serif Display"/>
                  <a:ea typeface="DM Serif Display"/>
                  <a:cs typeface="DM Serif Display"/>
                  <a:sym typeface="DM Serif Display"/>
                </a:rPr>
                <a:t>resource </a:t>
              </a:r>
            </a:p>
          </p:txBody>
        </p:sp>
        <p:sp>
          <p:nvSpPr>
            <p:cNvPr name="AutoShape 18" id="18"/>
            <p:cNvSpPr/>
            <p:nvPr/>
          </p:nvSpPr>
          <p:spPr>
            <a:xfrm>
              <a:off x="614339" y="1586944"/>
              <a:ext cx="925486" cy="73131"/>
            </a:xfrm>
            <a:prstGeom prst="line">
              <a:avLst/>
            </a:prstGeom>
            <a:ln cap="rnd" w="173574">
              <a:solidFill>
                <a:srgbClr val="FFFAEE"/>
              </a:solidFill>
              <a:prstDash val="solid"/>
              <a:headEnd type="none" len="sm" w="sm"/>
              <a:tailEnd type="none" len="sm" w="sm"/>
            </a:ln>
          </p:spPr>
        </p:sp>
        <p:sp>
          <p:nvSpPr>
            <p:cNvPr name="TextBox 19" id="19"/>
            <p:cNvSpPr txBox="true"/>
            <p:nvPr/>
          </p:nvSpPr>
          <p:spPr>
            <a:xfrm rot="271083">
              <a:off x="541371" y="1538519"/>
              <a:ext cx="1051661" cy="149641"/>
            </a:xfrm>
            <a:prstGeom prst="rect">
              <a:avLst/>
            </a:prstGeom>
          </p:spPr>
          <p:txBody>
            <a:bodyPr anchor="t" rtlCol="false" tIns="0" lIns="0" bIns="0" rIns="0">
              <a:spAutoFit/>
            </a:bodyPr>
            <a:lstStyle/>
            <a:p>
              <a:pPr algn="ctr">
                <a:lnSpc>
                  <a:spcPts val="903"/>
                </a:lnSpc>
                <a:spcBef>
                  <a:spcPct val="0"/>
                </a:spcBef>
              </a:pPr>
              <a:r>
                <a:rPr lang="en-US" sz="645">
                  <a:solidFill>
                    <a:srgbClr val="000000"/>
                  </a:solidFill>
                  <a:latin typeface="DM Serif Display"/>
                  <a:ea typeface="DM Serif Display"/>
                  <a:cs typeface="DM Serif Display"/>
                  <a:sym typeface="DM Serif Display"/>
                </a:rPr>
                <a:t>@reallygreatsite</a:t>
              </a:r>
            </a:p>
          </p:txBody>
        </p:sp>
        <p:grpSp>
          <p:nvGrpSpPr>
            <p:cNvPr name="Group 20" id="20"/>
            <p:cNvGrpSpPr/>
            <p:nvPr/>
          </p:nvGrpSpPr>
          <p:grpSpPr>
            <a:xfrm rot="-14337">
              <a:off x="191201" y="1433452"/>
              <a:ext cx="1647028" cy="438092"/>
              <a:chOff x="0" y="0"/>
              <a:chExt cx="2127719" cy="565951"/>
            </a:xfrm>
          </p:grpSpPr>
          <p:sp>
            <p:nvSpPr>
              <p:cNvPr name="Freeform 21" id="21"/>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2" id="22"/>
            <p:cNvSpPr txBox="true"/>
            <p:nvPr/>
          </p:nvSpPr>
          <p:spPr>
            <a:xfrm rot="-33250">
              <a:off x="120970" y="1370830"/>
              <a:ext cx="1717372" cy="473399"/>
            </a:xfrm>
            <a:prstGeom prst="rect">
              <a:avLst/>
            </a:prstGeom>
          </p:spPr>
          <p:txBody>
            <a:bodyPr anchor="t" rtlCol="false" tIns="0" lIns="0" bIns="0" rIns="0">
              <a:spAutoFit/>
            </a:bodyPr>
            <a:lstStyle/>
            <a:p>
              <a:pPr algn="ctr">
                <a:lnSpc>
                  <a:spcPts val="3006"/>
                </a:lnSpc>
                <a:spcBef>
                  <a:spcPct val="0"/>
                </a:spcBef>
              </a:pPr>
              <a:r>
                <a:rPr lang="en-US" sz="2147">
                  <a:solidFill>
                    <a:srgbClr val="000000"/>
                  </a:solidFill>
                  <a:latin typeface="DM Serif Display"/>
                  <a:ea typeface="DM Serif Display"/>
                  <a:cs typeface="DM Serif Display"/>
                  <a:sym typeface="DM Serif Display"/>
                </a:rPr>
                <a:t>platform</a:t>
              </a:r>
            </a:p>
          </p:txBody>
        </p:sp>
      </p:grpSp>
      <p:sp>
        <p:nvSpPr>
          <p:cNvPr name="TextBox 23" id="23"/>
          <p:cNvSpPr txBox="true"/>
          <p:nvPr/>
        </p:nvSpPr>
        <p:spPr>
          <a:xfrm rot="0">
            <a:off x="5385251" y="3687090"/>
            <a:ext cx="8349086" cy="4211950"/>
          </a:xfrm>
          <a:prstGeom prst="rect">
            <a:avLst/>
          </a:prstGeom>
        </p:spPr>
        <p:txBody>
          <a:bodyPr anchor="t" rtlCol="false" tIns="0" lIns="0" bIns="0" rIns="0">
            <a:spAutoFit/>
          </a:bodyPr>
          <a:lstStyle/>
          <a:p>
            <a:pPr algn="ctr">
              <a:lnSpc>
                <a:spcPts val="6720"/>
              </a:lnSpc>
              <a:spcBef>
                <a:spcPct val="0"/>
              </a:spcBef>
            </a:pPr>
            <a:r>
              <a:rPr lang="en-US" sz="4800">
                <a:solidFill>
                  <a:srgbClr val="000000"/>
                </a:solidFill>
                <a:latin typeface="More Sugar"/>
                <a:ea typeface="More Sugar"/>
                <a:cs typeface="More Sugar"/>
                <a:sym typeface="More Sugar"/>
              </a:rPr>
              <a:t>False: STIs like herpes, gonorrhea, and syphilis can be transmitted through oral sex. (NHS, "Oral Sex and STIs")</a:t>
            </a:r>
          </a:p>
        </p:txBody>
      </p:sp>
      <p:grpSp>
        <p:nvGrpSpPr>
          <p:cNvPr name="Group 24" id="24"/>
          <p:cNvGrpSpPr/>
          <p:nvPr/>
        </p:nvGrpSpPr>
        <p:grpSpPr>
          <a:xfrm rot="0">
            <a:off x="857005" y="9141521"/>
            <a:ext cx="2011572" cy="804629"/>
            <a:chOff x="0" y="0"/>
            <a:chExt cx="2682097" cy="1072839"/>
          </a:xfrm>
        </p:grpSpPr>
        <p:sp>
          <p:nvSpPr>
            <p:cNvPr name="Freeform 25" id="25"/>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6" id="26"/>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7.b</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0">
            <a:off x="838674" y="1028700"/>
            <a:ext cx="12182166" cy="2857272"/>
          </a:xfrm>
          <a:custGeom>
            <a:avLst/>
            <a:gdLst/>
            <a:ahLst/>
            <a:cxnLst/>
            <a:rect r="r" b="b" t="t" l="l"/>
            <a:pathLst>
              <a:path h="2857272" w="12182166">
                <a:moveTo>
                  <a:pt x="12182166" y="0"/>
                </a:moveTo>
                <a:lnTo>
                  <a:pt x="0" y="0"/>
                </a:lnTo>
                <a:lnTo>
                  <a:pt x="0" y="2857272"/>
                </a:lnTo>
                <a:lnTo>
                  <a:pt x="12182166" y="2857272"/>
                </a:lnTo>
                <a:lnTo>
                  <a:pt x="12182166"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5077134" y="707960"/>
            <a:ext cx="12182166" cy="2857272"/>
          </a:xfrm>
          <a:custGeom>
            <a:avLst/>
            <a:gdLst/>
            <a:ahLst/>
            <a:cxnLst/>
            <a:rect r="r" b="b" t="t" l="l"/>
            <a:pathLst>
              <a:path h="2857272" w="12182166">
                <a:moveTo>
                  <a:pt x="12182166" y="0"/>
                </a:moveTo>
                <a:lnTo>
                  <a:pt x="0" y="0"/>
                </a:lnTo>
                <a:lnTo>
                  <a:pt x="0" y="2857271"/>
                </a:lnTo>
                <a:lnTo>
                  <a:pt x="12182166" y="2857271"/>
                </a:lnTo>
                <a:lnTo>
                  <a:pt x="12182166"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5000185" y="8250289"/>
            <a:ext cx="7315200" cy="372410"/>
          </a:xfrm>
          <a:custGeom>
            <a:avLst/>
            <a:gdLst/>
            <a:ahLst/>
            <a:cxnLst/>
            <a:rect r="r" b="b" t="t" l="l"/>
            <a:pathLst>
              <a:path h="372410" w="7315200">
                <a:moveTo>
                  <a:pt x="0" y="0"/>
                </a:moveTo>
                <a:lnTo>
                  <a:pt x="7315200" y="0"/>
                </a:lnTo>
                <a:lnTo>
                  <a:pt x="7315200" y="372411"/>
                </a:lnTo>
                <a:lnTo>
                  <a:pt x="0" y="3724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108451">
            <a:off x="16050114" y="8275592"/>
            <a:ext cx="1626579" cy="1406232"/>
            <a:chOff x="0" y="0"/>
            <a:chExt cx="2168771" cy="1874977"/>
          </a:xfrm>
        </p:grpSpPr>
        <p:grpSp>
          <p:nvGrpSpPr>
            <p:cNvPr name="Group 7" id="7"/>
            <p:cNvGrpSpPr/>
            <p:nvPr/>
          </p:nvGrpSpPr>
          <p:grpSpPr>
            <a:xfrm rot="0">
              <a:off x="0" y="521041"/>
              <a:ext cx="2168771" cy="415576"/>
              <a:chOff x="0" y="0"/>
              <a:chExt cx="2302677" cy="441235"/>
            </a:xfrm>
          </p:grpSpPr>
          <p:sp>
            <p:nvSpPr>
              <p:cNvPr name="Freeform 8" id="8"/>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9" id="9"/>
            <p:cNvSpPr txBox="true"/>
            <p:nvPr/>
          </p:nvSpPr>
          <p:spPr>
            <a:xfrm rot="0">
              <a:off x="123305" y="527398"/>
              <a:ext cx="1847328" cy="693879"/>
            </a:xfrm>
            <a:prstGeom prst="rect">
              <a:avLst/>
            </a:prstGeom>
          </p:spPr>
          <p:txBody>
            <a:bodyPr anchor="t" rtlCol="false" tIns="0" lIns="0" bIns="0" rIns="0">
              <a:spAutoFit/>
            </a:bodyPr>
            <a:lstStyle/>
            <a:p>
              <a:pPr algn="ctr" marL="0" indent="0" lvl="0">
                <a:lnSpc>
                  <a:spcPts val="1953"/>
                </a:lnSpc>
                <a:spcBef>
                  <a:spcPct val="0"/>
                </a:spcBef>
              </a:pPr>
              <a:r>
                <a:rPr lang="en-US" sz="2100">
                  <a:solidFill>
                    <a:srgbClr val="000000"/>
                  </a:solidFill>
                  <a:latin typeface="DM Serif Display"/>
                  <a:ea typeface="DM Serif Display"/>
                  <a:cs typeface="DM Serif Display"/>
                  <a:sym typeface="DM Serif Display"/>
                </a:rPr>
                <a:t>therapeutic </a:t>
              </a:r>
            </a:p>
          </p:txBody>
        </p:sp>
        <p:grpSp>
          <p:nvGrpSpPr>
            <p:cNvPr name="Group 10" id="10"/>
            <p:cNvGrpSpPr/>
            <p:nvPr/>
          </p:nvGrpSpPr>
          <p:grpSpPr>
            <a:xfrm rot="-393872">
              <a:off x="139439" y="50458"/>
              <a:ext cx="867408" cy="438092"/>
              <a:chOff x="0" y="0"/>
              <a:chExt cx="1120564" cy="565951"/>
            </a:xfrm>
          </p:grpSpPr>
          <p:sp>
            <p:nvSpPr>
              <p:cNvPr name="Freeform 11" id="11"/>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2" id="12"/>
            <p:cNvSpPr txBox="true"/>
            <p:nvPr/>
          </p:nvSpPr>
          <p:spPr>
            <a:xfrm rot="-394799">
              <a:off x="298094" y="97864"/>
              <a:ext cx="573181" cy="368071"/>
            </a:xfrm>
            <a:prstGeom prst="rect">
              <a:avLst/>
            </a:prstGeom>
          </p:spPr>
          <p:txBody>
            <a:bodyPr anchor="t" rtlCol="false" tIns="0" lIns="0" bIns="0" rIns="0">
              <a:spAutoFit/>
            </a:bodyPr>
            <a:lstStyle/>
            <a:p>
              <a:pPr algn="ctr" marL="0" indent="0" lvl="0">
                <a:lnSpc>
                  <a:spcPts val="1997"/>
                </a:lnSpc>
                <a:spcBef>
                  <a:spcPct val="0"/>
                </a:spcBef>
              </a:pPr>
              <a:r>
                <a:rPr lang="en-US" sz="2147">
                  <a:solidFill>
                    <a:srgbClr val="000000"/>
                  </a:solidFill>
                  <a:latin typeface="DM Serif Display"/>
                  <a:ea typeface="DM Serif Display"/>
                  <a:cs typeface="DM Serif Display"/>
                  <a:sym typeface="DM Serif Display"/>
                </a:rPr>
                <a:t>the</a:t>
              </a:r>
            </a:p>
          </p:txBody>
        </p:sp>
        <p:grpSp>
          <p:nvGrpSpPr>
            <p:cNvPr name="Group 13" id="13"/>
            <p:cNvGrpSpPr/>
            <p:nvPr/>
          </p:nvGrpSpPr>
          <p:grpSpPr>
            <a:xfrm rot="-491354">
              <a:off x="253238" y="965082"/>
              <a:ext cx="1802593" cy="415576"/>
              <a:chOff x="0" y="0"/>
              <a:chExt cx="1913890" cy="441235"/>
            </a:xfrm>
          </p:grpSpPr>
          <p:sp>
            <p:nvSpPr>
              <p:cNvPr name="Freeform 14" id="14"/>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5" id="15"/>
            <p:cNvSpPr txBox="true"/>
            <p:nvPr/>
          </p:nvSpPr>
          <p:spPr>
            <a:xfrm rot="-466715">
              <a:off x="339676" y="1000867"/>
              <a:ext cx="1634340" cy="366341"/>
            </a:xfrm>
            <a:prstGeom prst="rect">
              <a:avLst/>
            </a:prstGeom>
          </p:spPr>
          <p:txBody>
            <a:bodyPr anchor="t" rtlCol="false" tIns="0" lIns="0" bIns="0" rIns="0">
              <a:spAutoFit/>
            </a:bodyPr>
            <a:lstStyle/>
            <a:p>
              <a:pPr algn="ctr" marL="0" indent="0" lvl="0">
                <a:lnSpc>
                  <a:spcPts val="1996"/>
                </a:lnSpc>
                <a:spcBef>
                  <a:spcPct val="0"/>
                </a:spcBef>
              </a:pPr>
              <a:r>
                <a:rPr lang="en-US" sz="2147">
                  <a:solidFill>
                    <a:srgbClr val="000000"/>
                  </a:solidFill>
                  <a:latin typeface="DM Serif Display"/>
                  <a:ea typeface="DM Serif Display"/>
                  <a:cs typeface="DM Serif Display"/>
                  <a:sym typeface="DM Serif Display"/>
                </a:rPr>
                <a:t>resource </a:t>
              </a:r>
            </a:p>
          </p:txBody>
        </p:sp>
        <p:sp>
          <p:nvSpPr>
            <p:cNvPr name="AutoShape 16" id="16"/>
            <p:cNvSpPr/>
            <p:nvPr/>
          </p:nvSpPr>
          <p:spPr>
            <a:xfrm>
              <a:off x="614339" y="1586944"/>
              <a:ext cx="925486" cy="73131"/>
            </a:xfrm>
            <a:prstGeom prst="line">
              <a:avLst/>
            </a:prstGeom>
            <a:ln cap="rnd" w="173574">
              <a:solidFill>
                <a:srgbClr val="FFFAEE"/>
              </a:solidFill>
              <a:prstDash val="solid"/>
              <a:headEnd type="none" len="sm" w="sm"/>
              <a:tailEnd type="none" len="sm" w="sm"/>
            </a:ln>
          </p:spPr>
        </p:sp>
        <p:sp>
          <p:nvSpPr>
            <p:cNvPr name="TextBox 17" id="17"/>
            <p:cNvSpPr txBox="true"/>
            <p:nvPr/>
          </p:nvSpPr>
          <p:spPr>
            <a:xfrm rot="271083">
              <a:off x="541371" y="1538519"/>
              <a:ext cx="1051661" cy="149641"/>
            </a:xfrm>
            <a:prstGeom prst="rect">
              <a:avLst/>
            </a:prstGeom>
          </p:spPr>
          <p:txBody>
            <a:bodyPr anchor="t" rtlCol="false" tIns="0" lIns="0" bIns="0" rIns="0">
              <a:spAutoFit/>
            </a:bodyPr>
            <a:lstStyle/>
            <a:p>
              <a:pPr algn="ctr">
                <a:lnSpc>
                  <a:spcPts val="903"/>
                </a:lnSpc>
                <a:spcBef>
                  <a:spcPct val="0"/>
                </a:spcBef>
              </a:pPr>
              <a:r>
                <a:rPr lang="en-US" sz="645">
                  <a:solidFill>
                    <a:srgbClr val="000000"/>
                  </a:solidFill>
                  <a:latin typeface="DM Serif Display"/>
                  <a:ea typeface="DM Serif Display"/>
                  <a:cs typeface="DM Serif Display"/>
                  <a:sym typeface="DM Serif Display"/>
                </a:rPr>
                <a:t>@reallygreatsite</a:t>
              </a:r>
            </a:p>
          </p:txBody>
        </p:sp>
        <p:grpSp>
          <p:nvGrpSpPr>
            <p:cNvPr name="Group 18" id="18"/>
            <p:cNvGrpSpPr/>
            <p:nvPr/>
          </p:nvGrpSpPr>
          <p:grpSpPr>
            <a:xfrm rot="-14337">
              <a:off x="191201" y="1433452"/>
              <a:ext cx="1647028" cy="438092"/>
              <a:chOff x="0" y="0"/>
              <a:chExt cx="2127719" cy="565951"/>
            </a:xfrm>
          </p:grpSpPr>
          <p:sp>
            <p:nvSpPr>
              <p:cNvPr name="Freeform 19" id="19"/>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0" id="20"/>
            <p:cNvSpPr txBox="true"/>
            <p:nvPr/>
          </p:nvSpPr>
          <p:spPr>
            <a:xfrm rot="-33250">
              <a:off x="120970" y="1370830"/>
              <a:ext cx="1717372" cy="473399"/>
            </a:xfrm>
            <a:prstGeom prst="rect">
              <a:avLst/>
            </a:prstGeom>
          </p:spPr>
          <p:txBody>
            <a:bodyPr anchor="t" rtlCol="false" tIns="0" lIns="0" bIns="0" rIns="0">
              <a:spAutoFit/>
            </a:bodyPr>
            <a:lstStyle/>
            <a:p>
              <a:pPr algn="ctr">
                <a:lnSpc>
                  <a:spcPts val="3006"/>
                </a:lnSpc>
                <a:spcBef>
                  <a:spcPct val="0"/>
                </a:spcBef>
              </a:pPr>
              <a:r>
                <a:rPr lang="en-US" sz="2147">
                  <a:solidFill>
                    <a:srgbClr val="000000"/>
                  </a:solidFill>
                  <a:latin typeface="DM Serif Display"/>
                  <a:ea typeface="DM Serif Display"/>
                  <a:cs typeface="DM Serif Display"/>
                  <a:sym typeface="DM Serif Display"/>
                </a:rPr>
                <a:t>platform</a:t>
              </a:r>
            </a:p>
          </p:txBody>
        </p:sp>
      </p:grpSp>
      <p:grpSp>
        <p:nvGrpSpPr>
          <p:cNvPr name="Group 21" id="21"/>
          <p:cNvGrpSpPr/>
          <p:nvPr/>
        </p:nvGrpSpPr>
        <p:grpSpPr>
          <a:xfrm rot="0">
            <a:off x="783374" y="8855986"/>
            <a:ext cx="2011572" cy="804629"/>
            <a:chOff x="0" y="0"/>
            <a:chExt cx="2682097" cy="1072839"/>
          </a:xfrm>
        </p:grpSpPr>
        <p:sp>
          <p:nvSpPr>
            <p:cNvPr name="Freeform 22" id="22"/>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3" id="23"/>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8.a</a:t>
              </a:r>
            </a:p>
          </p:txBody>
        </p:sp>
      </p:grpSp>
      <p:sp>
        <p:nvSpPr>
          <p:cNvPr name="Freeform 24" id="24"/>
          <p:cNvSpPr/>
          <p:nvPr/>
        </p:nvSpPr>
        <p:spPr>
          <a:xfrm flipH="false" flipV="false" rot="0">
            <a:off x="5077134" y="4115169"/>
            <a:ext cx="7719522" cy="5143131"/>
          </a:xfrm>
          <a:custGeom>
            <a:avLst/>
            <a:gdLst/>
            <a:ahLst/>
            <a:cxnLst/>
            <a:rect r="r" b="b" t="t" l="l"/>
            <a:pathLst>
              <a:path h="5143131" w="7719522">
                <a:moveTo>
                  <a:pt x="0" y="0"/>
                </a:moveTo>
                <a:lnTo>
                  <a:pt x="7719522" y="0"/>
                </a:lnTo>
                <a:lnTo>
                  <a:pt x="7719522" y="5143131"/>
                </a:lnTo>
                <a:lnTo>
                  <a:pt x="0" y="5143131"/>
                </a:lnTo>
                <a:lnTo>
                  <a:pt x="0" y="0"/>
                </a:lnTo>
                <a:close/>
              </a:path>
            </a:pathLst>
          </a:custGeom>
          <a:blipFill>
            <a:blip r:embed="rId9"/>
            <a:stretch>
              <a:fillRect l="0" t="0" r="0" b="0"/>
            </a:stretch>
          </a:blipFill>
        </p:spPr>
      </p:sp>
      <p:sp>
        <p:nvSpPr>
          <p:cNvPr name="TextBox 25" id="25"/>
          <p:cNvSpPr txBox="true"/>
          <p:nvPr/>
        </p:nvSpPr>
        <p:spPr>
          <a:xfrm rot="0">
            <a:off x="3728393" y="1319378"/>
            <a:ext cx="11201897" cy="1729685"/>
          </a:xfrm>
          <a:prstGeom prst="rect">
            <a:avLst/>
          </a:prstGeom>
        </p:spPr>
        <p:txBody>
          <a:bodyPr anchor="t" rtlCol="false" tIns="0" lIns="0" bIns="0" rIns="0">
            <a:spAutoFit/>
          </a:bodyPr>
          <a:lstStyle/>
          <a:p>
            <a:pPr algn="l">
              <a:lnSpc>
                <a:spcPts val="6627"/>
              </a:lnSpc>
            </a:pPr>
            <a:r>
              <a:rPr lang="en-US" sz="6497">
                <a:solidFill>
                  <a:srgbClr val="000000"/>
                </a:solidFill>
                <a:latin typeface="More Sugar"/>
                <a:ea typeface="More Sugar"/>
                <a:cs typeface="More Sugar"/>
                <a:sym typeface="More Sugar"/>
              </a:rPr>
              <a:t>Using a condom always eliminates the risk of STIs.</a:t>
            </a:r>
          </a:p>
        </p:txBody>
      </p:sp>
      <p:sp>
        <p:nvSpPr>
          <p:cNvPr name="Freeform 26" id="26"/>
          <p:cNvSpPr/>
          <p:nvPr/>
        </p:nvSpPr>
        <p:spPr>
          <a:xfrm flipH="false" flipV="false" rot="0">
            <a:off x="2794947" y="8493489"/>
            <a:ext cx="9244966" cy="1529622"/>
          </a:xfrm>
          <a:custGeom>
            <a:avLst/>
            <a:gdLst/>
            <a:ahLst/>
            <a:cxnLst/>
            <a:rect r="r" b="b" t="t" l="l"/>
            <a:pathLst>
              <a:path h="1529622" w="9244966">
                <a:moveTo>
                  <a:pt x="0" y="0"/>
                </a:moveTo>
                <a:lnTo>
                  <a:pt x="9244965" y="0"/>
                </a:lnTo>
                <a:lnTo>
                  <a:pt x="9244965" y="1529622"/>
                </a:lnTo>
                <a:lnTo>
                  <a:pt x="0" y="15296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2634486" y="3462213"/>
            <a:ext cx="13019028" cy="2494310"/>
          </a:xfrm>
          <a:custGeom>
            <a:avLst/>
            <a:gdLst/>
            <a:ahLst/>
            <a:cxnLst/>
            <a:rect r="r" b="b" t="t" l="l"/>
            <a:pathLst>
              <a:path h="2494310" w="13019028">
                <a:moveTo>
                  <a:pt x="0" y="2494311"/>
                </a:moveTo>
                <a:lnTo>
                  <a:pt x="13019028" y="2494311"/>
                </a:lnTo>
                <a:lnTo>
                  <a:pt x="13019028" y="0"/>
                </a:lnTo>
                <a:lnTo>
                  <a:pt x="0" y="0"/>
                </a:lnTo>
                <a:lnTo>
                  <a:pt x="0" y="2494311"/>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4" id="4"/>
          <p:cNvSpPr txBox="true"/>
          <p:nvPr/>
        </p:nvSpPr>
        <p:spPr>
          <a:xfrm rot="0">
            <a:off x="5912770" y="1895922"/>
            <a:ext cx="6462460" cy="1312419"/>
          </a:xfrm>
          <a:prstGeom prst="rect">
            <a:avLst/>
          </a:prstGeom>
        </p:spPr>
        <p:txBody>
          <a:bodyPr anchor="t" rtlCol="false" tIns="0" lIns="0" bIns="0" rIns="0">
            <a:spAutoFit/>
          </a:bodyPr>
          <a:lstStyle/>
          <a:p>
            <a:pPr algn="ctr">
              <a:lnSpc>
                <a:spcPts val="9629"/>
              </a:lnSpc>
            </a:pPr>
            <a:r>
              <a:rPr lang="en-US" sz="10136">
                <a:solidFill>
                  <a:srgbClr val="841414"/>
                </a:solidFill>
                <a:latin typeface="More Sugar"/>
                <a:ea typeface="More Sugar"/>
                <a:cs typeface="More Sugar"/>
                <a:sym typeface="More Sugar"/>
              </a:rPr>
              <a:t>FALSE</a:t>
            </a:r>
          </a:p>
        </p:txBody>
      </p:sp>
      <p:sp>
        <p:nvSpPr>
          <p:cNvPr name="Freeform 5" id="5"/>
          <p:cNvSpPr/>
          <p:nvPr/>
        </p:nvSpPr>
        <p:spPr>
          <a:xfrm flipH="false" flipV="true" rot="0">
            <a:off x="2634486" y="5522136"/>
            <a:ext cx="13019028" cy="2494310"/>
          </a:xfrm>
          <a:custGeom>
            <a:avLst/>
            <a:gdLst/>
            <a:ahLst/>
            <a:cxnLst/>
            <a:rect r="r" b="b" t="t" l="l"/>
            <a:pathLst>
              <a:path h="2494310" w="13019028">
                <a:moveTo>
                  <a:pt x="0" y="2494310"/>
                </a:moveTo>
                <a:lnTo>
                  <a:pt x="13019028" y="2494310"/>
                </a:lnTo>
                <a:lnTo>
                  <a:pt x="13019028" y="0"/>
                </a:lnTo>
                <a:lnTo>
                  <a:pt x="0" y="0"/>
                </a:lnTo>
                <a:lnTo>
                  <a:pt x="0" y="2494310"/>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6" id="6"/>
          <p:cNvSpPr/>
          <p:nvPr/>
        </p:nvSpPr>
        <p:spPr>
          <a:xfrm flipH="false" flipV="false" rot="0">
            <a:off x="706102" y="4863909"/>
            <a:ext cx="3658431" cy="4114800"/>
          </a:xfrm>
          <a:custGeom>
            <a:avLst/>
            <a:gdLst/>
            <a:ahLst/>
            <a:cxnLst/>
            <a:rect r="r" b="b" t="t" l="l"/>
            <a:pathLst>
              <a:path h="4114800" w="3658431">
                <a:moveTo>
                  <a:pt x="0" y="0"/>
                </a:moveTo>
                <a:lnTo>
                  <a:pt x="3658432" y="0"/>
                </a:lnTo>
                <a:lnTo>
                  <a:pt x="36584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3392289" y="729091"/>
            <a:ext cx="11503422" cy="681056"/>
          </a:xfrm>
          <a:prstGeom prst="rect">
            <a:avLst/>
          </a:prstGeom>
        </p:spPr>
        <p:txBody>
          <a:bodyPr anchor="t" rtlCol="false" tIns="0" lIns="0" bIns="0" rIns="0">
            <a:spAutoFit/>
          </a:bodyPr>
          <a:lstStyle/>
          <a:p>
            <a:pPr algn="ctr">
              <a:lnSpc>
                <a:spcPts val="5511"/>
              </a:lnSpc>
              <a:spcBef>
                <a:spcPct val="0"/>
              </a:spcBef>
            </a:pPr>
            <a:r>
              <a:rPr lang="en-US" sz="3936">
                <a:solidFill>
                  <a:srgbClr val="FFFFFF"/>
                </a:solidFill>
                <a:latin typeface="More Sugar"/>
                <a:ea typeface="More Sugar"/>
                <a:cs typeface="More Sugar"/>
                <a:sym typeface="More Sugar"/>
              </a:rPr>
              <a:t>Using a condom always eliminates the risk of STIs.</a:t>
            </a:r>
          </a:p>
        </p:txBody>
      </p:sp>
      <p:grpSp>
        <p:nvGrpSpPr>
          <p:cNvPr name="Group 8" id="8"/>
          <p:cNvGrpSpPr/>
          <p:nvPr/>
        </p:nvGrpSpPr>
        <p:grpSpPr>
          <a:xfrm rot="108451">
            <a:off x="16050114" y="8275592"/>
            <a:ext cx="1626579" cy="1406232"/>
            <a:chOff x="0" y="0"/>
            <a:chExt cx="2168771" cy="1874977"/>
          </a:xfrm>
        </p:grpSpPr>
        <p:grpSp>
          <p:nvGrpSpPr>
            <p:cNvPr name="Group 9" id="9"/>
            <p:cNvGrpSpPr/>
            <p:nvPr/>
          </p:nvGrpSpPr>
          <p:grpSpPr>
            <a:xfrm rot="0">
              <a:off x="0" y="521041"/>
              <a:ext cx="2168771" cy="415576"/>
              <a:chOff x="0" y="0"/>
              <a:chExt cx="2302677" cy="441235"/>
            </a:xfrm>
          </p:grpSpPr>
          <p:sp>
            <p:nvSpPr>
              <p:cNvPr name="Freeform 10" id="10"/>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1" id="11"/>
            <p:cNvSpPr txBox="true"/>
            <p:nvPr/>
          </p:nvSpPr>
          <p:spPr>
            <a:xfrm rot="0">
              <a:off x="123305" y="527398"/>
              <a:ext cx="1847328" cy="693879"/>
            </a:xfrm>
            <a:prstGeom prst="rect">
              <a:avLst/>
            </a:prstGeom>
          </p:spPr>
          <p:txBody>
            <a:bodyPr anchor="t" rtlCol="false" tIns="0" lIns="0" bIns="0" rIns="0">
              <a:spAutoFit/>
            </a:bodyPr>
            <a:lstStyle/>
            <a:p>
              <a:pPr algn="ctr" marL="0" indent="0" lvl="0">
                <a:lnSpc>
                  <a:spcPts val="1953"/>
                </a:lnSpc>
                <a:spcBef>
                  <a:spcPct val="0"/>
                </a:spcBef>
              </a:pPr>
              <a:r>
                <a:rPr lang="en-US" sz="2100">
                  <a:solidFill>
                    <a:srgbClr val="000000"/>
                  </a:solidFill>
                  <a:latin typeface="DM Serif Display"/>
                  <a:ea typeface="DM Serif Display"/>
                  <a:cs typeface="DM Serif Display"/>
                  <a:sym typeface="DM Serif Display"/>
                </a:rPr>
                <a:t>therapeutic </a:t>
              </a:r>
            </a:p>
          </p:txBody>
        </p:sp>
        <p:grpSp>
          <p:nvGrpSpPr>
            <p:cNvPr name="Group 12" id="12"/>
            <p:cNvGrpSpPr/>
            <p:nvPr/>
          </p:nvGrpSpPr>
          <p:grpSpPr>
            <a:xfrm rot="-393872">
              <a:off x="139439" y="50458"/>
              <a:ext cx="867408" cy="438092"/>
              <a:chOff x="0" y="0"/>
              <a:chExt cx="1120564" cy="565951"/>
            </a:xfrm>
          </p:grpSpPr>
          <p:sp>
            <p:nvSpPr>
              <p:cNvPr name="Freeform 13" id="13"/>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4" id="14"/>
            <p:cNvSpPr txBox="true"/>
            <p:nvPr/>
          </p:nvSpPr>
          <p:spPr>
            <a:xfrm rot="-394799">
              <a:off x="298094" y="97864"/>
              <a:ext cx="573181" cy="368071"/>
            </a:xfrm>
            <a:prstGeom prst="rect">
              <a:avLst/>
            </a:prstGeom>
          </p:spPr>
          <p:txBody>
            <a:bodyPr anchor="t" rtlCol="false" tIns="0" lIns="0" bIns="0" rIns="0">
              <a:spAutoFit/>
            </a:bodyPr>
            <a:lstStyle/>
            <a:p>
              <a:pPr algn="ctr" marL="0" indent="0" lvl="0">
                <a:lnSpc>
                  <a:spcPts val="1997"/>
                </a:lnSpc>
                <a:spcBef>
                  <a:spcPct val="0"/>
                </a:spcBef>
              </a:pPr>
              <a:r>
                <a:rPr lang="en-US" sz="2147">
                  <a:solidFill>
                    <a:srgbClr val="000000"/>
                  </a:solidFill>
                  <a:latin typeface="DM Serif Display"/>
                  <a:ea typeface="DM Serif Display"/>
                  <a:cs typeface="DM Serif Display"/>
                  <a:sym typeface="DM Serif Display"/>
                </a:rPr>
                <a:t>the</a:t>
              </a:r>
            </a:p>
          </p:txBody>
        </p:sp>
        <p:grpSp>
          <p:nvGrpSpPr>
            <p:cNvPr name="Group 15" id="15"/>
            <p:cNvGrpSpPr/>
            <p:nvPr/>
          </p:nvGrpSpPr>
          <p:grpSpPr>
            <a:xfrm rot="-491354">
              <a:off x="253238" y="965082"/>
              <a:ext cx="1802593" cy="415576"/>
              <a:chOff x="0" y="0"/>
              <a:chExt cx="1913890" cy="441235"/>
            </a:xfrm>
          </p:grpSpPr>
          <p:sp>
            <p:nvSpPr>
              <p:cNvPr name="Freeform 16" id="16"/>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7" id="17"/>
            <p:cNvSpPr txBox="true"/>
            <p:nvPr/>
          </p:nvSpPr>
          <p:spPr>
            <a:xfrm rot="-466715">
              <a:off x="339676" y="1000867"/>
              <a:ext cx="1634340" cy="366341"/>
            </a:xfrm>
            <a:prstGeom prst="rect">
              <a:avLst/>
            </a:prstGeom>
          </p:spPr>
          <p:txBody>
            <a:bodyPr anchor="t" rtlCol="false" tIns="0" lIns="0" bIns="0" rIns="0">
              <a:spAutoFit/>
            </a:bodyPr>
            <a:lstStyle/>
            <a:p>
              <a:pPr algn="ctr" marL="0" indent="0" lvl="0">
                <a:lnSpc>
                  <a:spcPts val="1996"/>
                </a:lnSpc>
                <a:spcBef>
                  <a:spcPct val="0"/>
                </a:spcBef>
              </a:pPr>
              <a:r>
                <a:rPr lang="en-US" sz="2147">
                  <a:solidFill>
                    <a:srgbClr val="000000"/>
                  </a:solidFill>
                  <a:latin typeface="DM Serif Display"/>
                  <a:ea typeface="DM Serif Display"/>
                  <a:cs typeface="DM Serif Display"/>
                  <a:sym typeface="DM Serif Display"/>
                </a:rPr>
                <a:t>resource </a:t>
              </a:r>
            </a:p>
          </p:txBody>
        </p:sp>
        <p:sp>
          <p:nvSpPr>
            <p:cNvPr name="AutoShape 18" id="18"/>
            <p:cNvSpPr/>
            <p:nvPr/>
          </p:nvSpPr>
          <p:spPr>
            <a:xfrm>
              <a:off x="614339" y="1586944"/>
              <a:ext cx="925486" cy="73131"/>
            </a:xfrm>
            <a:prstGeom prst="line">
              <a:avLst/>
            </a:prstGeom>
            <a:ln cap="rnd" w="173574">
              <a:solidFill>
                <a:srgbClr val="FFFAEE"/>
              </a:solidFill>
              <a:prstDash val="solid"/>
              <a:headEnd type="none" len="sm" w="sm"/>
              <a:tailEnd type="none" len="sm" w="sm"/>
            </a:ln>
          </p:spPr>
        </p:sp>
        <p:sp>
          <p:nvSpPr>
            <p:cNvPr name="TextBox 19" id="19"/>
            <p:cNvSpPr txBox="true"/>
            <p:nvPr/>
          </p:nvSpPr>
          <p:spPr>
            <a:xfrm rot="271083">
              <a:off x="541371" y="1538519"/>
              <a:ext cx="1051661" cy="149641"/>
            </a:xfrm>
            <a:prstGeom prst="rect">
              <a:avLst/>
            </a:prstGeom>
          </p:spPr>
          <p:txBody>
            <a:bodyPr anchor="t" rtlCol="false" tIns="0" lIns="0" bIns="0" rIns="0">
              <a:spAutoFit/>
            </a:bodyPr>
            <a:lstStyle/>
            <a:p>
              <a:pPr algn="ctr">
                <a:lnSpc>
                  <a:spcPts val="903"/>
                </a:lnSpc>
                <a:spcBef>
                  <a:spcPct val="0"/>
                </a:spcBef>
              </a:pPr>
              <a:r>
                <a:rPr lang="en-US" sz="645">
                  <a:solidFill>
                    <a:srgbClr val="000000"/>
                  </a:solidFill>
                  <a:latin typeface="DM Serif Display"/>
                  <a:ea typeface="DM Serif Display"/>
                  <a:cs typeface="DM Serif Display"/>
                  <a:sym typeface="DM Serif Display"/>
                </a:rPr>
                <a:t>@reallygreatsite</a:t>
              </a:r>
            </a:p>
          </p:txBody>
        </p:sp>
        <p:grpSp>
          <p:nvGrpSpPr>
            <p:cNvPr name="Group 20" id="20"/>
            <p:cNvGrpSpPr/>
            <p:nvPr/>
          </p:nvGrpSpPr>
          <p:grpSpPr>
            <a:xfrm rot="-14337">
              <a:off x="191201" y="1433452"/>
              <a:ext cx="1647028" cy="438092"/>
              <a:chOff x="0" y="0"/>
              <a:chExt cx="2127719" cy="565951"/>
            </a:xfrm>
          </p:grpSpPr>
          <p:sp>
            <p:nvSpPr>
              <p:cNvPr name="Freeform 21" id="21"/>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2" id="22"/>
            <p:cNvSpPr txBox="true"/>
            <p:nvPr/>
          </p:nvSpPr>
          <p:spPr>
            <a:xfrm rot="-33250">
              <a:off x="120970" y="1370830"/>
              <a:ext cx="1717372" cy="473399"/>
            </a:xfrm>
            <a:prstGeom prst="rect">
              <a:avLst/>
            </a:prstGeom>
          </p:spPr>
          <p:txBody>
            <a:bodyPr anchor="t" rtlCol="false" tIns="0" lIns="0" bIns="0" rIns="0">
              <a:spAutoFit/>
            </a:bodyPr>
            <a:lstStyle/>
            <a:p>
              <a:pPr algn="ctr">
                <a:lnSpc>
                  <a:spcPts val="3006"/>
                </a:lnSpc>
                <a:spcBef>
                  <a:spcPct val="0"/>
                </a:spcBef>
              </a:pPr>
              <a:r>
                <a:rPr lang="en-US" sz="2147">
                  <a:solidFill>
                    <a:srgbClr val="000000"/>
                  </a:solidFill>
                  <a:latin typeface="DM Serif Display"/>
                  <a:ea typeface="DM Serif Display"/>
                  <a:cs typeface="DM Serif Display"/>
                  <a:sym typeface="DM Serif Display"/>
                </a:rPr>
                <a:t>platform</a:t>
              </a:r>
            </a:p>
          </p:txBody>
        </p:sp>
      </p:grpSp>
      <p:grpSp>
        <p:nvGrpSpPr>
          <p:cNvPr name="Group 23" id="23"/>
          <p:cNvGrpSpPr/>
          <p:nvPr/>
        </p:nvGrpSpPr>
        <p:grpSpPr>
          <a:xfrm rot="0">
            <a:off x="783374" y="8855986"/>
            <a:ext cx="2011572" cy="804629"/>
            <a:chOff x="0" y="0"/>
            <a:chExt cx="2682097" cy="1072839"/>
          </a:xfrm>
        </p:grpSpPr>
        <p:sp>
          <p:nvSpPr>
            <p:cNvPr name="Freeform 24" id="24"/>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5" id="25"/>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8.b</a:t>
              </a:r>
            </a:p>
          </p:txBody>
        </p:sp>
      </p:grpSp>
      <p:sp>
        <p:nvSpPr>
          <p:cNvPr name="TextBox 26" id="26"/>
          <p:cNvSpPr txBox="true"/>
          <p:nvPr/>
        </p:nvSpPr>
        <p:spPr>
          <a:xfrm rot="0">
            <a:off x="5090030" y="3979942"/>
            <a:ext cx="8789954" cy="3322950"/>
          </a:xfrm>
          <a:prstGeom prst="rect">
            <a:avLst/>
          </a:prstGeom>
        </p:spPr>
        <p:txBody>
          <a:bodyPr anchor="t" rtlCol="false" tIns="0" lIns="0" bIns="0" rIns="0">
            <a:spAutoFit/>
          </a:bodyPr>
          <a:lstStyle/>
          <a:p>
            <a:pPr algn="ctr">
              <a:lnSpc>
                <a:spcPts val="5320"/>
              </a:lnSpc>
              <a:spcBef>
                <a:spcPct val="0"/>
              </a:spcBef>
            </a:pPr>
            <a:r>
              <a:rPr lang="en-US" sz="3800">
                <a:solidFill>
                  <a:srgbClr val="000000"/>
                </a:solidFill>
                <a:latin typeface="More Sugar"/>
                <a:ea typeface="More Sugar"/>
                <a:cs typeface="More Sugar"/>
                <a:sym typeface="More Sugar"/>
              </a:rPr>
              <a:t>False: Condoms significantly reduce the risk but do not offer 100% protection, especially against skin-to-skin infections like herpes and HPV. (NHS, "Contraception Guide")</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605172" y="633279"/>
            <a:ext cx="13101633" cy="2510137"/>
          </a:xfrm>
          <a:custGeom>
            <a:avLst/>
            <a:gdLst/>
            <a:ahLst/>
            <a:cxnLst/>
            <a:rect r="r" b="b" t="t" l="l"/>
            <a:pathLst>
              <a:path h="2510137" w="13101633">
                <a:moveTo>
                  <a:pt x="0" y="2510137"/>
                </a:moveTo>
                <a:lnTo>
                  <a:pt x="13101633" y="2510137"/>
                </a:lnTo>
                <a:lnTo>
                  <a:pt x="13101633" y="0"/>
                </a:lnTo>
                <a:lnTo>
                  <a:pt x="0" y="0"/>
                </a:lnTo>
                <a:lnTo>
                  <a:pt x="0" y="2510137"/>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4" id="4"/>
          <p:cNvSpPr/>
          <p:nvPr/>
        </p:nvSpPr>
        <p:spPr>
          <a:xfrm flipH="false" flipV="true" rot="0">
            <a:off x="4730466" y="633279"/>
            <a:ext cx="13101633" cy="2510137"/>
          </a:xfrm>
          <a:custGeom>
            <a:avLst/>
            <a:gdLst/>
            <a:ahLst/>
            <a:cxnLst/>
            <a:rect r="r" b="b" t="t" l="l"/>
            <a:pathLst>
              <a:path h="2510137" w="13101633">
                <a:moveTo>
                  <a:pt x="0" y="2510137"/>
                </a:moveTo>
                <a:lnTo>
                  <a:pt x="13101633" y="2510137"/>
                </a:lnTo>
                <a:lnTo>
                  <a:pt x="13101633" y="0"/>
                </a:lnTo>
                <a:lnTo>
                  <a:pt x="0" y="0"/>
                </a:lnTo>
                <a:lnTo>
                  <a:pt x="0" y="2510137"/>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grpSp>
        <p:nvGrpSpPr>
          <p:cNvPr name="Group 5" id="5"/>
          <p:cNvGrpSpPr/>
          <p:nvPr/>
        </p:nvGrpSpPr>
        <p:grpSpPr>
          <a:xfrm rot="108451">
            <a:off x="16069164" y="8275592"/>
            <a:ext cx="1626579" cy="1406232"/>
            <a:chOff x="0" y="0"/>
            <a:chExt cx="2168771" cy="1874977"/>
          </a:xfrm>
        </p:grpSpPr>
        <p:grpSp>
          <p:nvGrpSpPr>
            <p:cNvPr name="Group 6" id="6"/>
            <p:cNvGrpSpPr/>
            <p:nvPr/>
          </p:nvGrpSpPr>
          <p:grpSpPr>
            <a:xfrm rot="0">
              <a:off x="0" y="521041"/>
              <a:ext cx="2168771" cy="415576"/>
              <a:chOff x="0" y="0"/>
              <a:chExt cx="2302677" cy="441235"/>
            </a:xfrm>
          </p:grpSpPr>
          <p:sp>
            <p:nvSpPr>
              <p:cNvPr name="Freeform 7" id="7"/>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8" id="8"/>
            <p:cNvSpPr txBox="true"/>
            <p:nvPr/>
          </p:nvSpPr>
          <p:spPr>
            <a:xfrm rot="0">
              <a:off x="123305" y="527398"/>
              <a:ext cx="1847328" cy="693879"/>
            </a:xfrm>
            <a:prstGeom prst="rect">
              <a:avLst/>
            </a:prstGeom>
          </p:spPr>
          <p:txBody>
            <a:bodyPr anchor="t" rtlCol="false" tIns="0" lIns="0" bIns="0" rIns="0">
              <a:spAutoFit/>
            </a:bodyPr>
            <a:lstStyle/>
            <a:p>
              <a:pPr algn="ctr" marL="0" indent="0" lvl="0">
                <a:lnSpc>
                  <a:spcPts val="1953"/>
                </a:lnSpc>
                <a:spcBef>
                  <a:spcPct val="0"/>
                </a:spcBef>
              </a:pPr>
              <a:r>
                <a:rPr lang="en-US" sz="2100">
                  <a:solidFill>
                    <a:srgbClr val="000000"/>
                  </a:solidFill>
                  <a:latin typeface="DM Serif Display"/>
                  <a:ea typeface="DM Serif Display"/>
                  <a:cs typeface="DM Serif Display"/>
                  <a:sym typeface="DM Serif Display"/>
                </a:rPr>
                <a:t>therapeutic </a:t>
              </a:r>
            </a:p>
          </p:txBody>
        </p:sp>
        <p:grpSp>
          <p:nvGrpSpPr>
            <p:cNvPr name="Group 9" id="9"/>
            <p:cNvGrpSpPr/>
            <p:nvPr/>
          </p:nvGrpSpPr>
          <p:grpSpPr>
            <a:xfrm rot="-393872">
              <a:off x="139439" y="50458"/>
              <a:ext cx="867408" cy="438092"/>
              <a:chOff x="0" y="0"/>
              <a:chExt cx="1120564" cy="565951"/>
            </a:xfrm>
          </p:grpSpPr>
          <p:sp>
            <p:nvSpPr>
              <p:cNvPr name="Freeform 10" id="10"/>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1" id="11"/>
            <p:cNvSpPr txBox="true"/>
            <p:nvPr/>
          </p:nvSpPr>
          <p:spPr>
            <a:xfrm rot="-394799">
              <a:off x="298094" y="97864"/>
              <a:ext cx="573181" cy="368071"/>
            </a:xfrm>
            <a:prstGeom prst="rect">
              <a:avLst/>
            </a:prstGeom>
          </p:spPr>
          <p:txBody>
            <a:bodyPr anchor="t" rtlCol="false" tIns="0" lIns="0" bIns="0" rIns="0">
              <a:spAutoFit/>
            </a:bodyPr>
            <a:lstStyle/>
            <a:p>
              <a:pPr algn="ctr" marL="0" indent="0" lvl="0">
                <a:lnSpc>
                  <a:spcPts val="1997"/>
                </a:lnSpc>
                <a:spcBef>
                  <a:spcPct val="0"/>
                </a:spcBef>
              </a:pPr>
              <a:r>
                <a:rPr lang="en-US" sz="2147">
                  <a:solidFill>
                    <a:srgbClr val="000000"/>
                  </a:solidFill>
                  <a:latin typeface="DM Serif Display"/>
                  <a:ea typeface="DM Serif Display"/>
                  <a:cs typeface="DM Serif Display"/>
                  <a:sym typeface="DM Serif Display"/>
                </a:rPr>
                <a:t>the</a:t>
              </a:r>
            </a:p>
          </p:txBody>
        </p:sp>
        <p:grpSp>
          <p:nvGrpSpPr>
            <p:cNvPr name="Group 12" id="12"/>
            <p:cNvGrpSpPr/>
            <p:nvPr/>
          </p:nvGrpSpPr>
          <p:grpSpPr>
            <a:xfrm rot="-491354">
              <a:off x="253238" y="965082"/>
              <a:ext cx="1802593" cy="415576"/>
              <a:chOff x="0" y="0"/>
              <a:chExt cx="1913890" cy="441235"/>
            </a:xfrm>
          </p:grpSpPr>
          <p:sp>
            <p:nvSpPr>
              <p:cNvPr name="Freeform 13" id="13"/>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4" id="14"/>
            <p:cNvSpPr txBox="true"/>
            <p:nvPr/>
          </p:nvSpPr>
          <p:spPr>
            <a:xfrm rot="-466715">
              <a:off x="339676" y="1000867"/>
              <a:ext cx="1634340" cy="366341"/>
            </a:xfrm>
            <a:prstGeom prst="rect">
              <a:avLst/>
            </a:prstGeom>
          </p:spPr>
          <p:txBody>
            <a:bodyPr anchor="t" rtlCol="false" tIns="0" lIns="0" bIns="0" rIns="0">
              <a:spAutoFit/>
            </a:bodyPr>
            <a:lstStyle/>
            <a:p>
              <a:pPr algn="ctr" marL="0" indent="0" lvl="0">
                <a:lnSpc>
                  <a:spcPts val="1996"/>
                </a:lnSpc>
                <a:spcBef>
                  <a:spcPct val="0"/>
                </a:spcBef>
              </a:pPr>
              <a:r>
                <a:rPr lang="en-US" sz="2147">
                  <a:solidFill>
                    <a:srgbClr val="000000"/>
                  </a:solidFill>
                  <a:latin typeface="DM Serif Display"/>
                  <a:ea typeface="DM Serif Display"/>
                  <a:cs typeface="DM Serif Display"/>
                  <a:sym typeface="DM Serif Display"/>
                </a:rPr>
                <a:t>resource </a:t>
              </a:r>
            </a:p>
          </p:txBody>
        </p:sp>
        <p:sp>
          <p:nvSpPr>
            <p:cNvPr name="AutoShape 15" id="15"/>
            <p:cNvSpPr/>
            <p:nvPr/>
          </p:nvSpPr>
          <p:spPr>
            <a:xfrm>
              <a:off x="614339" y="1586944"/>
              <a:ext cx="925486" cy="73131"/>
            </a:xfrm>
            <a:prstGeom prst="line">
              <a:avLst/>
            </a:prstGeom>
            <a:ln cap="rnd" w="173574">
              <a:solidFill>
                <a:srgbClr val="FFFAEE"/>
              </a:solidFill>
              <a:prstDash val="solid"/>
              <a:headEnd type="none" len="sm" w="sm"/>
              <a:tailEnd type="none" len="sm" w="sm"/>
            </a:ln>
          </p:spPr>
        </p:sp>
        <p:sp>
          <p:nvSpPr>
            <p:cNvPr name="TextBox 16" id="16"/>
            <p:cNvSpPr txBox="true"/>
            <p:nvPr/>
          </p:nvSpPr>
          <p:spPr>
            <a:xfrm rot="271083">
              <a:off x="541371" y="1538519"/>
              <a:ext cx="1051661" cy="149641"/>
            </a:xfrm>
            <a:prstGeom prst="rect">
              <a:avLst/>
            </a:prstGeom>
          </p:spPr>
          <p:txBody>
            <a:bodyPr anchor="t" rtlCol="false" tIns="0" lIns="0" bIns="0" rIns="0">
              <a:spAutoFit/>
            </a:bodyPr>
            <a:lstStyle/>
            <a:p>
              <a:pPr algn="ctr">
                <a:lnSpc>
                  <a:spcPts val="903"/>
                </a:lnSpc>
                <a:spcBef>
                  <a:spcPct val="0"/>
                </a:spcBef>
              </a:pPr>
              <a:r>
                <a:rPr lang="en-US" sz="645">
                  <a:solidFill>
                    <a:srgbClr val="000000"/>
                  </a:solidFill>
                  <a:latin typeface="DM Serif Display"/>
                  <a:ea typeface="DM Serif Display"/>
                  <a:cs typeface="DM Serif Display"/>
                  <a:sym typeface="DM Serif Display"/>
                </a:rPr>
                <a:t>@reallygreatsite</a:t>
              </a:r>
            </a:p>
          </p:txBody>
        </p:sp>
        <p:grpSp>
          <p:nvGrpSpPr>
            <p:cNvPr name="Group 17" id="17"/>
            <p:cNvGrpSpPr/>
            <p:nvPr/>
          </p:nvGrpSpPr>
          <p:grpSpPr>
            <a:xfrm rot="-14337">
              <a:off x="191201" y="1433452"/>
              <a:ext cx="1647028" cy="438092"/>
              <a:chOff x="0" y="0"/>
              <a:chExt cx="2127719" cy="565951"/>
            </a:xfrm>
          </p:grpSpPr>
          <p:sp>
            <p:nvSpPr>
              <p:cNvPr name="Freeform 18" id="18"/>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19" id="19"/>
            <p:cNvSpPr txBox="true"/>
            <p:nvPr/>
          </p:nvSpPr>
          <p:spPr>
            <a:xfrm rot="-33250">
              <a:off x="120970" y="1370830"/>
              <a:ext cx="1717372" cy="473399"/>
            </a:xfrm>
            <a:prstGeom prst="rect">
              <a:avLst/>
            </a:prstGeom>
          </p:spPr>
          <p:txBody>
            <a:bodyPr anchor="t" rtlCol="false" tIns="0" lIns="0" bIns="0" rIns="0">
              <a:spAutoFit/>
            </a:bodyPr>
            <a:lstStyle/>
            <a:p>
              <a:pPr algn="ctr">
                <a:lnSpc>
                  <a:spcPts val="3006"/>
                </a:lnSpc>
                <a:spcBef>
                  <a:spcPct val="0"/>
                </a:spcBef>
              </a:pPr>
              <a:r>
                <a:rPr lang="en-US" sz="2147">
                  <a:solidFill>
                    <a:srgbClr val="000000"/>
                  </a:solidFill>
                  <a:latin typeface="DM Serif Display"/>
                  <a:ea typeface="DM Serif Display"/>
                  <a:cs typeface="DM Serif Display"/>
                  <a:sym typeface="DM Serif Display"/>
                </a:rPr>
                <a:t>platform</a:t>
              </a:r>
            </a:p>
          </p:txBody>
        </p:sp>
      </p:grpSp>
      <p:grpSp>
        <p:nvGrpSpPr>
          <p:cNvPr name="Group 20" id="20"/>
          <p:cNvGrpSpPr/>
          <p:nvPr/>
        </p:nvGrpSpPr>
        <p:grpSpPr>
          <a:xfrm rot="0">
            <a:off x="935774" y="9008386"/>
            <a:ext cx="2011572" cy="804629"/>
            <a:chOff x="0" y="0"/>
            <a:chExt cx="2682097" cy="1072839"/>
          </a:xfrm>
        </p:grpSpPr>
        <p:sp>
          <p:nvSpPr>
            <p:cNvPr name="Freeform 21" id="21"/>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2" id="22"/>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9.a</a:t>
              </a:r>
            </a:p>
          </p:txBody>
        </p:sp>
      </p:grpSp>
      <p:sp>
        <p:nvSpPr>
          <p:cNvPr name="Freeform 23" id="23"/>
          <p:cNvSpPr/>
          <p:nvPr/>
        </p:nvSpPr>
        <p:spPr>
          <a:xfrm flipH="false" flipV="false" rot="0">
            <a:off x="5194871" y="3716864"/>
            <a:ext cx="8301777" cy="5541436"/>
          </a:xfrm>
          <a:custGeom>
            <a:avLst/>
            <a:gdLst/>
            <a:ahLst/>
            <a:cxnLst/>
            <a:rect r="r" b="b" t="t" l="l"/>
            <a:pathLst>
              <a:path h="5541436" w="8301777">
                <a:moveTo>
                  <a:pt x="0" y="0"/>
                </a:moveTo>
                <a:lnTo>
                  <a:pt x="8301777" y="0"/>
                </a:lnTo>
                <a:lnTo>
                  <a:pt x="8301777" y="5541436"/>
                </a:lnTo>
                <a:lnTo>
                  <a:pt x="0" y="5541436"/>
                </a:lnTo>
                <a:lnTo>
                  <a:pt x="0" y="0"/>
                </a:lnTo>
                <a:close/>
              </a:path>
            </a:pathLst>
          </a:custGeom>
          <a:blipFill>
            <a:blip r:embed="rId7"/>
            <a:stretch>
              <a:fillRect l="0" t="0" r="0" b="0"/>
            </a:stretch>
          </a:blipFill>
        </p:spPr>
      </p:sp>
      <p:sp>
        <p:nvSpPr>
          <p:cNvPr name="Freeform 24" id="24"/>
          <p:cNvSpPr/>
          <p:nvPr/>
        </p:nvSpPr>
        <p:spPr>
          <a:xfrm flipH="false" flipV="false" rot="0">
            <a:off x="10519453" y="5886591"/>
            <a:ext cx="2363698" cy="2363698"/>
          </a:xfrm>
          <a:custGeom>
            <a:avLst/>
            <a:gdLst/>
            <a:ahLst/>
            <a:cxnLst/>
            <a:rect r="r" b="b" t="t" l="l"/>
            <a:pathLst>
              <a:path h="2363698" w="2363698">
                <a:moveTo>
                  <a:pt x="0" y="0"/>
                </a:moveTo>
                <a:lnTo>
                  <a:pt x="2363698" y="0"/>
                </a:lnTo>
                <a:lnTo>
                  <a:pt x="2363698" y="2363698"/>
                </a:lnTo>
                <a:lnTo>
                  <a:pt x="0" y="2363698"/>
                </a:lnTo>
                <a:lnTo>
                  <a:pt x="0" y="0"/>
                </a:lnTo>
                <a:close/>
              </a:path>
            </a:pathLst>
          </a:custGeom>
          <a:blipFill>
            <a:blip r:embed="rId8"/>
            <a:stretch>
              <a:fillRect l="0" t="0" r="0" b="0"/>
            </a:stretch>
          </a:blipFill>
        </p:spPr>
      </p:sp>
      <p:sp>
        <p:nvSpPr>
          <p:cNvPr name="TextBox 25" id="25"/>
          <p:cNvSpPr txBox="true"/>
          <p:nvPr/>
        </p:nvSpPr>
        <p:spPr>
          <a:xfrm rot="0">
            <a:off x="4083950" y="1145744"/>
            <a:ext cx="11050029" cy="1637607"/>
          </a:xfrm>
          <a:prstGeom prst="rect">
            <a:avLst/>
          </a:prstGeom>
        </p:spPr>
        <p:txBody>
          <a:bodyPr anchor="t" rtlCol="false" tIns="0" lIns="0" bIns="0" rIns="0">
            <a:spAutoFit/>
          </a:bodyPr>
          <a:lstStyle/>
          <a:p>
            <a:pPr algn="ctr">
              <a:lnSpc>
                <a:spcPts val="6249"/>
              </a:lnSpc>
            </a:pPr>
            <a:r>
              <a:rPr lang="en-US" sz="6578">
                <a:solidFill>
                  <a:srgbClr val="000000"/>
                </a:solidFill>
                <a:latin typeface="More Sugar"/>
                <a:ea typeface="More Sugar"/>
                <a:cs typeface="More Sugar"/>
                <a:sym typeface="More Sugar"/>
              </a:rPr>
              <a:t>You can have an STI without showing any symptoms.</a:t>
            </a:r>
          </a:p>
        </p:txBody>
      </p:sp>
      <p:sp>
        <p:nvSpPr>
          <p:cNvPr name="Freeform 26" id="26"/>
          <p:cNvSpPr/>
          <p:nvPr/>
        </p:nvSpPr>
        <p:spPr>
          <a:xfrm flipH="false" flipV="false" rot="0">
            <a:off x="3396901" y="7710435"/>
            <a:ext cx="7122552" cy="2266267"/>
          </a:xfrm>
          <a:custGeom>
            <a:avLst/>
            <a:gdLst/>
            <a:ahLst/>
            <a:cxnLst/>
            <a:rect r="r" b="b" t="t" l="l"/>
            <a:pathLst>
              <a:path h="2266267" w="7122552">
                <a:moveTo>
                  <a:pt x="0" y="0"/>
                </a:moveTo>
                <a:lnTo>
                  <a:pt x="7122552" y="0"/>
                </a:lnTo>
                <a:lnTo>
                  <a:pt x="7122552" y="2266266"/>
                </a:lnTo>
                <a:lnTo>
                  <a:pt x="0" y="226626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156245">
            <a:off x="1256717" y="3996410"/>
            <a:ext cx="16392696" cy="3844832"/>
          </a:xfrm>
          <a:custGeom>
            <a:avLst/>
            <a:gdLst/>
            <a:ahLst/>
            <a:cxnLst/>
            <a:rect r="r" b="b" t="t" l="l"/>
            <a:pathLst>
              <a:path h="3844832" w="16392696">
                <a:moveTo>
                  <a:pt x="0" y="0"/>
                </a:moveTo>
                <a:lnTo>
                  <a:pt x="16392696" y="0"/>
                </a:lnTo>
                <a:lnTo>
                  <a:pt x="16392696" y="3844832"/>
                </a:lnTo>
                <a:lnTo>
                  <a:pt x="0" y="38448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56245">
            <a:off x="1104317" y="2377115"/>
            <a:ext cx="16392696" cy="3844832"/>
          </a:xfrm>
          <a:custGeom>
            <a:avLst/>
            <a:gdLst/>
            <a:ahLst/>
            <a:cxnLst/>
            <a:rect r="r" b="b" t="t" l="l"/>
            <a:pathLst>
              <a:path h="3844832" w="16392696">
                <a:moveTo>
                  <a:pt x="0" y="0"/>
                </a:moveTo>
                <a:lnTo>
                  <a:pt x="16392696" y="0"/>
                </a:lnTo>
                <a:lnTo>
                  <a:pt x="16392696" y="3844832"/>
                </a:lnTo>
                <a:lnTo>
                  <a:pt x="0" y="38448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234792">
            <a:off x="2556138" y="3137501"/>
            <a:ext cx="14029117" cy="3507464"/>
          </a:xfrm>
          <a:prstGeom prst="rect">
            <a:avLst/>
          </a:prstGeom>
        </p:spPr>
        <p:txBody>
          <a:bodyPr anchor="t" rtlCol="false" tIns="0" lIns="0" bIns="0" rIns="0">
            <a:spAutoFit/>
          </a:bodyPr>
          <a:lstStyle/>
          <a:p>
            <a:pPr algn="ctr">
              <a:lnSpc>
                <a:spcPts val="9325"/>
              </a:lnSpc>
            </a:pPr>
            <a:r>
              <a:rPr lang="en-US" sz="6660">
                <a:solidFill>
                  <a:srgbClr val="000000"/>
                </a:solidFill>
                <a:latin typeface="More Sugar"/>
                <a:ea typeface="More Sugar"/>
                <a:cs typeface="More Sugar"/>
                <a:sym typeface="More Sugar"/>
              </a:rPr>
              <a:t>SEXUALLY TRANSMITTED INFECTIONS (STI): TRUE OR FALSE, MYTH BUSTERS </a:t>
            </a:r>
          </a:p>
        </p:txBody>
      </p:sp>
      <p:sp>
        <p:nvSpPr>
          <p:cNvPr name="Freeform 6" id="6"/>
          <p:cNvSpPr/>
          <p:nvPr/>
        </p:nvSpPr>
        <p:spPr>
          <a:xfrm flipH="false" flipV="false" rot="0">
            <a:off x="15058395" y="4541697"/>
            <a:ext cx="3260380" cy="4425361"/>
          </a:xfrm>
          <a:custGeom>
            <a:avLst/>
            <a:gdLst/>
            <a:ahLst/>
            <a:cxnLst/>
            <a:rect r="r" b="b" t="t" l="l"/>
            <a:pathLst>
              <a:path h="4425361" w="3260380">
                <a:moveTo>
                  <a:pt x="0" y="0"/>
                </a:moveTo>
                <a:lnTo>
                  <a:pt x="3260380" y="0"/>
                </a:lnTo>
                <a:lnTo>
                  <a:pt x="3260380" y="4425360"/>
                </a:lnTo>
                <a:lnTo>
                  <a:pt x="0" y="4425360"/>
                </a:lnTo>
                <a:lnTo>
                  <a:pt x="0" y="0"/>
                </a:lnTo>
                <a:close/>
              </a:path>
            </a:pathLst>
          </a:custGeom>
          <a:blipFill>
            <a:blip r:embed="rId5">
              <a:extLst>
                <a:ext uri="{96DAC541-7B7A-43D3-8B79-37D633B846F1}">
                  <asvg:svgBlip xmlns:asvg="http://schemas.microsoft.com/office/drawing/2016/SVG/main" r:embed="rId6"/>
                </a:ext>
              </a:extLst>
            </a:blip>
            <a:stretch>
              <a:fillRect l="0" t="-3471" r="-60256" b="0"/>
            </a:stretch>
          </a:blipFill>
        </p:spPr>
      </p:sp>
      <p:sp>
        <p:nvSpPr>
          <p:cNvPr name="Freeform 7" id="7"/>
          <p:cNvSpPr/>
          <p:nvPr/>
        </p:nvSpPr>
        <p:spPr>
          <a:xfrm flipH="false" flipV="false" rot="-1441925">
            <a:off x="460025" y="1079362"/>
            <a:ext cx="3194772" cy="2939190"/>
          </a:xfrm>
          <a:custGeom>
            <a:avLst/>
            <a:gdLst/>
            <a:ahLst/>
            <a:cxnLst/>
            <a:rect r="r" b="b" t="t" l="l"/>
            <a:pathLst>
              <a:path h="2939190" w="3194772">
                <a:moveTo>
                  <a:pt x="0" y="0"/>
                </a:moveTo>
                <a:lnTo>
                  <a:pt x="3194772" y="0"/>
                </a:lnTo>
                <a:lnTo>
                  <a:pt x="3194772" y="2939190"/>
                </a:lnTo>
                <a:lnTo>
                  <a:pt x="0" y="293919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2786045" y="3757083"/>
            <a:ext cx="13019028" cy="2494310"/>
          </a:xfrm>
          <a:custGeom>
            <a:avLst/>
            <a:gdLst/>
            <a:ahLst/>
            <a:cxnLst/>
            <a:rect r="r" b="b" t="t" l="l"/>
            <a:pathLst>
              <a:path h="2494310" w="13019028">
                <a:moveTo>
                  <a:pt x="0" y="2494311"/>
                </a:moveTo>
                <a:lnTo>
                  <a:pt x="13019028" y="2494311"/>
                </a:lnTo>
                <a:lnTo>
                  <a:pt x="13019028" y="0"/>
                </a:lnTo>
                <a:lnTo>
                  <a:pt x="0" y="0"/>
                </a:lnTo>
                <a:lnTo>
                  <a:pt x="0" y="2494311"/>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4" id="4"/>
          <p:cNvSpPr/>
          <p:nvPr/>
        </p:nvSpPr>
        <p:spPr>
          <a:xfrm flipH="false" flipV="true" rot="0">
            <a:off x="2670460" y="5855534"/>
            <a:ext cx="13019028" cy="2494310"/>
          </a:xfrm>
          <a:custGeom>
            <a:avLst/>
            <a:gdLst/>
            <a:ahLst/>
            <a:cxnLst/>
            <a:rect r="r" b="b" t="t" l="l"/>
            <a:pathLst>
              <a:path h="2494310" w="13019028">
                <a:moveTo>
                  <a:pt x="0" y="2494311"/>
                </a:moveTo>
                <a:lnTo>
                  <a:pt x="13019029" y="2494311"/>
                </a:lnTo>
                <a:lnTo>
                  <a:pt x="13019029" y="0"/>
                </a:lnTo>
                <a:lnTo>
                  <a:pt x="0" y="0"/>
                </a:lnTo>
                <a:lnTo>
                  <a:pt x="0" y="2494311"/>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5" id="5"/>
          <p:cNvSpPr txBox="true"/>
          <p:nvPr/>
        </p:nvSpPr>
        <p:spPr>
          <a:xfrm rot="0">
            <a:off x="3120297" y="729091"/>
            <a:ext cx="12047405" cy="681056"/>
          </a:xfrm>
          <a:prstGeom prst="rect">
            <a:avLst/>
          </a:prstGeom>
        </p:spPr>
        <p:txBody>
          <a:bodyPr anchor="t" rtlCol="false" tIns="0" lIns="0" bIns="0" rIns="0">
            <a:spAutoFit/>
          </a:bodyPr>
          <a:lstStyle/>
          <a:p>
            <a:pPr algn="ctr">
              <a:lnSpc>
                <a:spcPts val="5511"/>
              </a:lnSpc>
              <a:spcBef>
                <a:spcPct val="0"/>
              </a:spcBef>
            </a:pPr>
            <a:r>
              <a:rPr lang="en-US" sz="3936">
                <a:solidFill>
                  <a:srgbClr val="FFFFFF"/>
                </a:solidFill>
                <a:latin typeface="More Sugar"/>
                <a:ea typeface="More Sugar"/>
                <a:cs typeface="More Sugar"/>
                <a:sym typeface="More Sugar"/>
              </a:rPr>
              <a:t>You can have an STI without showing any symptoms.</a:t>
            </a:r>
          </a:p>
        </p:txBody>
      </p:sp>
      <p:grpSp>
        <p:nvGrpSpPr>
          <p:cNvPr name="Group 6" id="6"/>
          <p:cNvGrpSpPr/>
          <p:nvPr/>
        </p:nvGrpSpPr>
        <p:grpSpPr>
          <a:xfrm rot="108451">
            <a:off x="16050114" y="8275592"/>
            <a:ext cx="1626579" cy="1406232"/>
            <a:chOff x="0" y="0"/>
            <a:chExt cx="2168771" cy="1874977"/>
          </a:xfrm>
        </p:grpSpPr>
        <p:grpSp>
          <p:nvGrpSpPr>
            <p:cNvPr name="Group 7" id="7"/>
            <p:cNvGrpSpPr/>
            <p:nvPr/>
          </p:nvGrpSpPr>
          <p:grpSpPr>
            <a:xfrm rot="0">
              <a:off x="0" y="521041"/>
              <a:ext cx="2168771" cy="415576"/>
              <a:chOff x="0" y="0"/>
              <a:chExt cx="2302677" cy="441235"/>
            </a:xfrm>
          </p:grpSpPr>
          <p:sp>
            <p:nvSpPr>
              <p:cNvPr name="Freeform 8" id="8"/>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9" id="9"/>
            <p:cNvSpPr txBox="true"/>
            <p:nvPr/>
          </p:nvSpPr>
          <p:spPr>
            <a:xfrm rot="0">
              <a:off x="123305" y="527398"/>
              <a:ext cx="1847328" cy="693879"/>
            </a:xfrm>
            <a:prstGeom prst="rect">
              <a:avLst/>
            </a:prstGeom>
          </p:spPr>
          <p:txBody>
            <a:bodyPr anchor="t" rtlCol="false" tIns="0" lIns="0" bIns="0" rIns="0">
              <a:spAutoFit/>
            </a:bodyPr>
            <a:lstStyle/>
            <a:p>
              <a:pPr algn="ctr" marL="0" indent="0" lvl="0">
                <a:lnSpc>
                  <a:spcPts val="1953"/>
                </a:lnSpc>
                <a:spcBef>
                  <a:spcPct val="0"/>
                </a:spcBef>
              </a:pPr>
              <a:r>
                <a:rPr lang="en-US" sz="2100">
                  <a:solidFill>
                    <a:srgbClr val="000000"/>
                  </a:solidFill>
                  <a:latin typeface="DM Serif Display"/>
                  <a:ea typeface="DM Serif Display"/>
                  <a:cs typeface="DM Serif Display"/>
                  <a:sym typeface="DM Serif Display"/>
                </a:rPr>
                <a:t>therapeutic </a:t>
              </a:r>
            </a:p>
          </p:txBody>
        </p:sp>
        <p:grpSp>
          <p:nvGrpSpPr>
            <p:cNvPr name="Group 10" id="10"/>
            <p:cNvGrpSpPr/>
            <p:nvPr/>
          </p:nvGrpSpPr>
          <p:grpSpPr>
            <a:xfrm rot="-393872">
              <a:off x="139439" y="50458"/>
              <a:ext cx="867408" cy="438092"/>
              <a:chOff x="0" y="0"/>
              <a:chExt cx="1120564" cy="565951"/>
            </a:xfrm>
          </p:grpSpPr>
          <p:sp>
            <p:nvSpPr>
              <p:cNvPr name="Freeform 11" id="11"/>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2" id="12"/>
            <p:cNvSpPr txBox="true"/>
            <p:nvPr/>
          </p:nvSpPr>
          <p:spPr>
            <a:xfrm rot="-394799">
              <a:off x="298094" y="97864"/>
              <a:ext cx="573181" cy="368071"/>
            </a:xfrm>
            <a:prstGeom prst="rect">
              <a:avLst/>
            </a:prstGeom>
          </p:spPr>
          <p:txBody>
            <a:bodyPr anchor="t" rtlCol="false" tIns="0" lIns="0" bIns="0" rIns="0">
              <a:spAutoFit/>
            </a:bodyPr>
            <a:lstStyle/>
            <a:p>
              <a:pPr algn="ctr" marL="0" indent="0" lvl="0">
                <a:lnSpc>
                  <a:spcPts val="1997"/>
                </a:lnSpc>
                <a:spcBef>
                  <a:spcPct val="0"/>
                </a:spcBef>
              </a:pPr>
              <a:r>
                <a:rPr lang="en-US" sz="2147">
                  <a:solidFill>
                    <a:srgbClr val="000000"/>
                  </a:solidFill>
                  <a:latin typeface="DM Serif Display"/>
                  <a:ea typeface="DM Serif Display"/>
                  <a:cs typeface="DM Serif Display"/>
                  <a:sym typeface="DM Serif Display"/>
                </a:rPr>
                <a:t>the</a:t>
              </a:r>
            </a:p>
          </p:txBody>
        </p:sp>
        <p:grpSp>
          <p:nvGrpSpPr>
            <p:cNvPr name="Group 13" id="13"/>
            <p:cNvGrpSpPr/>
            <p:nvPr/>
          </p:nvGrpSpPr>
          <p:grpSpPr>
            <a:xfrm rot="-491354">
              <a:off x="253238" y="965082"/>
              <a:ext cx="1802593" cy="415576"/>
              <a:chOff x="0" y="0"/>
              <a:chExt cx="1913890" cy="441235"/>
            </a:xfrm>
          </p:grpSpPr>
          <p:sp>
            <p:nvSpPr>
              <p:cNvPr name="Freeform 14" id="14"/>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5" id="15"/>
            <p:cNvSpPr txBox="true"/>
            <p:nvPr/>
          </p:nvSpPr>
          <p:spPr>
            <a:xfrm rot="-466715">
              <a:off x="339676" y="1000867"/>
              <a:ext cx="1634340" cy="366341"/>
            </a:xfrm>
            <a:prstGeom prst="rect">
              <a:avLst/>
            </a:prstGeom>
          </p:spPr>
          <p:txBody>
            <a:bodyPr anchor="t" rtlCol="false" tIns="0" lIns="0" bIns="0" rIns="0">
              <a:spAutoFit/>
            </a:bodyPr>
            <a:lstStyle/>
            <a:p>
              <a:pPr algn="ctr" marL="0" indent="0" lvl="0">
                <a:lnSpc>
                  <a:spcPts val="1996"/>
                </a:lnSpc>
                <a:spcBef>
                  <a:spcPct val="0"/>
                </a:spcBef>
              </a:pPr>
              <a:r>
                <a:rPr lang="en-US" sz="2147">
                  <a:solidFill>
                    <a:srgbClr val="000000"/>
                  </a:solidFill>
                  <a:latin typeface="DM Serif Display"/>
                  <a:ea typeface="DM Serif Display"/>
                  <a:cs typeface="DM Serif Display"/>
                  <a:sym typeface="DM Serif Display"/>
                </a:rPr>
                <a:t>resource </a:t>
              </a:r>
            </a:p>
          </p:txBody>
        </p:sp>
        <p:sp>
          <p:nvSpPr>
            <p:cNvPr name="AutoShape 16" id="16"/>
            <p:cNvSpPr/>
            <p:nvPr/>
          </p:nvSpPr>
          <p:spPr>
            <a:xfrm>
              <a:off x="614339" y="1586944"/>
              <a:ext cx="925486" cy="73131"/>
            </a:xfrm>
            <a:prstGeom prst="line">
              <a:avLst/>
            </a:prstGeom>
            <a:ln cap="rnd" w="173574">
              <a:solidFill>
                <a:srgbClr val="FFFAEE"/>
              </a:solidFill>
              <a:prstDash val="solid"/>
              <a:headEnd type="none" len="sm" w="sm"/>
              <a:tailEnd type="none" len="sm" w="sm"/>
            </a:ln>
          </p:spPr>
        </p:sp>
        <p:sp>
          <p:nvSpPr>
            <p:cNvPr name="TextBox 17" id="17"/>
            <p:cNvSpPr txBox="true"/>
            <p:nvPr/>
          </p:nvSpPr>
          <p:spPr>
            <a:xfrm rot="271083">
              <a:off x="541371" y="1538519"/>
              <a:ext cx="1051661" cy="149641"/>
            </a:xfrm>
            <a:prstGeom prst="rect">
              <a:avLst/>
            </a:prstGeom>
          </p:spPr>
          <p:txBody>
            <a:bodyPr anchor="t" rtlCol="false" tIns="0" lIns="0" bIns="0" rIns="0">
              <a:spAutoFit/>
            </a:bodyPr>
            <a:lstStyle/>
            <a:p>
              <a:pPr algn="ctr">
                <a:lnSpc>
                  <a:spcPts val="903"/>
                </a:lnSpc>
                <a:spcBef>
                  <a:spcPct val="0"/>
                </a:spcBef>
              </a:pPr>
              <a:r>
                <a:rPr lang="en-US" sz="645">
                  <a:solidFill>
                    <a:srgbClr val="000000"/>
                  </a:solidFill>
                  <a:latin typeface="DM Serif Display"/>
                  <a:ea typeface="DM Serif Display"/>
                  <a:cs typeface="DM Serif Display"/>
                  <a:sym typeface="DM Serif Display"/>
                </a:rPr>
                <a:t>@reallygreatsite</a:t>
              </a:r>
            </a:p>
          </p:txBody>
        </p:sp>
        <p:grpSp>
          <p:nvGrpSpPr>
            <p:cNvPr name="Group 18" id="18"/>
            <p:cNvGrpSpPr/>
            <p:nvPr/>
          </p:nvGrpSpPr>
          <p:grpSpPr>
            <a:xfrm rot="-14337">
              <a:off x="191201" y="1433452"/>
              <a:ext cx="1647028" cy="438092"/>
              <a:chOff x="0" y="0"/>
              <a:chExt cx="2127719" cy="565951"/>
            </a:xfrm>
          </p:grpSpPr>
          <p:sp>
            <p:nvSpPr>
              <p:cNvPr name="Freeform 19" id="19"/>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0" id="20"/>
            <p:cNvSpPr txBox="true"/>
            <p:nvPr/>
          </p:nvSpPr>
          <p:spPr>
            <a:xfrm rot="-33250">
              <a:off x="120970" y="1370830"/>
              <a:ext cx="1717372" cy="473399"/>
            </a:xfrm>
            <a:prstGeom prst="rect">
              <a:avLst/>
            </a:prstGeom>
          </p:spPr>
          <p:txBody>
            <a:bodyPr anchor="t" rtlCol="false" tIns="0" lIns="0" bIns="0" rIns="0">
              <a:spAutoFit/>
            </a:bodyPr>
            <a:lstStyle/>
            <a:p>
              <a:pPr algn="ctr">
                <a:lnSpc>
                  <a:spcPts val="3006"/>
                </a:lnSpc>
                <a:spcBef>
                  <a:spcPct val="0"/>
                </a:spcBef>
              </a:pPr>
              <a:r>
                <a:rPr lang="en-US" sz="2147">
                  <a:solidFill>
                    <a:srgbClr val="000000"/>
                  </a:solidFill>
                  <a:latin typeface="DM Serif Display"/>
                  <a:ea typeface="DM Serif Display"/>
                  <a:cs typeface="DM Serif Display"/>
                  <a:sym typeface="DM Serif Display"/>
                </a:rPr>
                <a:t>platform</a:t>
              </a:r>
            </a:p>
          </p:txBody>
        </p:sp>
      </p:grpSp>
      <p:sp>
        <p:nvSpPr>
          <p:cNvPr name="TextBox 21" id="21"/>
          <p:cNvSpPr txBox="true"/>
          <p:nvPr/>
        </p:nvSpPr>
        <p:spPr>
          <a:xfrm rot="0">
            <a:off x="5517546" y="4261182"/>
            <a:ext cx="8349086" cy="3693790"/>
          </a:xfrm>
          <a:prstGeom prst="rect">
            <a:avLst/>
          </a:prstGeom>
        </p:spPr>
        <p:txBody>
          <a:bodyPr anchor="t" rtlCol="false" tIns="0" lIns="0" bIns="0" rIns="0">
            <a:spAutoFit/>
          </a:bodyPr>
          <a:lstStyle/>
          <a:p>
            <a:pPr algn="ctr">
              <a:lnSpc>
                <a:spcPts val="5880"/>
              </a:lnSpc>
              <a:spcBef>
                <a:spcPct val="0"/>
              </a:spcBef>
            </a:pPr>
            <a:r>
              <a:rPr lang="en-US" sz="4200">
                <a:solidFill>
                  <a:srgbClr val="000000"/>
                </a:solidFill>
                <a:latin typeface="More Sugar"/>
                <a:ea typeface="More Sugar"/>
                <a:cs typeface="More Sugar"/>
                <a:sym typeface="More Sugar"/>
              </a:rPr>
              <a:t>True: Many STIs, such as chlamydia, may not cause noticeable symptoms but can still be transmitted. (NHS, "STI Symptoms")</a:t>
            </a:r>
          </a:p>
        </p:txBody>
      </p:sp>
      <p:grpSp>
        <p:nvGrpSpPr>
          <p:cNvPr name="Group 22" id="22"/>
          <p:cNvGrpSpPr/>
          <p:nvPr/>
        </p:nvGrpSpPr>
        <p:grpSpPr>
          <a:xfrm rot="0">
            <a:off x="857005" y="9141521"/>
            <a:ext cx="2011572" cy="804629"/>
            <a:chOff x="0" y="0"/>
            <a:chExt cx="2682097" cy="1072839"/>
          </a:xfrm>
        </p:grpSpPr>
        <p:sp>
          <p:nvSpPr>
            <p:cNvPr name="Freeform 23" id="23"/>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4" id="24"/>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9.b</a:t>
              </a:r>
            </a:p>
          </p:txBody>
        </p:sp>
      </p:grpSp>
      <p:sp>
        <p:nvSpPr>
          <p:cNvPr name="TextBox 25" id="25"/>
          <p:cNvSpPr txBox="true"/>
          <p:nvPr/>
        </p:nvSpPr>
        <p:spPr>
          <a:xfrm rot="0">
            <a:off x="5995149" y="2225862"/>
            <a:ext cx="6600820" cy="1943100"/>
          </a:xfrm>
          <a:prstGeom prst="rect">
            <a:avLst/>
          </a:prstGeom>
        </p:spPr>
        <p:txBody>
          <a:bodyPr anchor="t" rtlCol="false" tIns="0" lIns="0" bIns="0" rIns="0">
            <a:spAutoFit/>
          </a:bodyPr>
          <a:lstStyle/>
          <a:p>
            <a:pPr algn="ctr">
              <a:lnSpc>
                <a:spcPts val="14250"/>
              </a:lnSpc>
            </a:pPr>
            <a:r>
              <a:rPr lang="en-US" sz="15000">
                <a:solidFill>
                  <a:srgbClr val="0C4C34"/>
                </a:solidFill>
                <a:latin typeface="More Sugar"/>
                <a:ea typeface="More Sugar"/>
                <a:cs typeface="More Sugar"/>
                <a:sym typeface="More Sugar"/>
              </a:rPr>
              <a:t>TRUE</a:t>
            </a:r>
          </a:p>
        </p:txBody>
      </p:sp>
      <p:sp>
        <p:nvSpPr>
          <p:cNvPr name="Freeform 26" id="26"/>
          <p:cNvSpPr/>
          <p:nvPr/>
        </p:nvSpPr>
        <p:spPr>
          <a:xfrm flipH="false" flipV="false" rot="0">
            <a:off x="1582939" y="5004238"/>
            <a:ext cx="3711708" cy="3664468"/>
          </a:xfrm>
          <a:custGeom>
            <a:avLst/>
            <a:gdLst/>
            <a:ahLst/>
            <a:cxnLst/>
            <a:rect r="r" b="b" t="t" l="l"/>
            <a:pathLst>
              <a:path h="3664468" w="3711708">
                <a:moveTo>
                  <a:pt x="0" y="0"/>
                </a:moveTo>
                <a:lnTo>
                  <a:pt x="3711708" y="0"/>
                </a:lnTo>
                <a:lnTo>
                  <a:pt x="3711708" y="3664468"/>
                </a:lnTo>
                <a:lnTo>
                  <a:pt x="0" y="366446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5912770" y="1371600"/>
            <a:ext cx="6462460" cy="1943100"/>
          </a:xfrm>
          <a:prstGeom prst="rect">
            <a:avLst/>
          </a:prstGeom>
        </p:spPr>
        <p:txBody>
          <a:bodyPr anchor="t" rtlCol="false" tIns="0" lIns="0" bIns="0" rIns="0">
            <a:spAutoFit/>
          </a:bodyPr>
          <a:lstStyle/>
          <a:p>
            <a:pPr algn="ctr">
              <a:lnSpc>
                <a:spcPts val="14250"/>
              </a:lnSpc>
            </a:pPr>
            <a:r>
              <a:rPr lang="en-US" sz="15000">
                <a:solidFill>
                  <a:srgbClr val="841414"/>
                </a:solidFill>
                <a:latin typeface="More Sugar"/>
                <a:ea typeface="More Sugar"/>
                <a:cs typeface="More Sugar"/>
                <a:sym typeface="More Sugar"/>
              </a:rPr>
              <a:t>FALSE</a:t>
            </a:r>
          </a:p>
        </p:txBody>
      </p:sp>
      <p:sp>
        <p:nvSpPr>
          <p:cNvPr name="Freeform 4" id="4"/>
          <p:cNvSpPr/>
          <p:nvPr/>
        </p:nvSpPr>
        <p:spPr>
          <a:xfrm flipH="false" flipV="false" rot="0">
            <a:off x="6542457" y="3580832"/>
            <a:ext cx="5203085" cy="5852141"/>
          </a:xfrm>
          <a:custGeom>
            <a:avLst/>
            <a:gdLst/>
            <a:ahLst/>
            <a:cxnLst/>
            <a:rect r="r" b="b" t="t" l="l"/>
            <a:pathLst>
              <a:path h="5852141" w="5203085">
                <a:moveTo>
                  <a:pt x="0" y="0"/>
                </a:moveTo>
                <a:lnTo>
                  <a:pt x="5203086" y="0"/>
                </a:lnTo>
                <a:lnTo>
                  <a:pt x="5203086" y="5852141"/>
                </a:lnTo>
                <a:lnTo>
                  <a:pt x="0" y="585214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108451">
            <a:off x="16050114" y="8275592"/>
            <a:ext cx="1626579" cy="1406232"/>
            <a:chOff x="0" y="0"/>
            <a:chExt cx="2168771" cy="1874977"/>
          </a:xfrm>
        </p:grpSpPr>
        <p:grpSp>
          <p:nvGrpSpPr>
            <p:cNvPr name="Group 6" id="6"/>
            <p:cNvGrpSpPr/>
            <p:nvPr/>
          </p:nvGrpSpPr>
          <p:grpSpPr>
            <a:xfrm rot="0">
              <a:off x="0" y="521041"/>
              <a:ext cx="2168771" cy="415576"/>
              <a:chOff x="0" y="0"/>
              <a:chExt cx="2302677" cy="441235"/>
            </a:xfrm>
          </p:grpSpPr>
          <p:sp>
            <p:nvSpPr>
              <p:cNvPr name="Freeform 7" id="7"/>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8" id="8"/>
            <p:cNvSpPr txBox="true"/>
            <p:nvPr/>
          </p:nvSpPr>
          <p:spPr>
            <a:xfrm rot="0">
              <a:off x="123305" y="527398"/>
              <a:ext cx="1847328" cy="693879"/>
            </a:xfrm>
            <a:prstGeom prst="rect">
              <a:avLst/>
            </a:prstGeom>
          </p:spPr>
          <p:txBody>
            <a:bodyPr anchor="t" rtlCol="false" tIns="0" lIns="0" bIns="0" rIns="0">
              <a:spAutoFit/>
            </a:bodyPr>
            <a:lstStyle/>
            <a:p>
              <a:pPr algn="ctr" marL="0" indent="0" lvl="0">
                <a:lnSpc>
                  <a:spcPts val="1953"/>
                </a:lnSpc>
                <a:spcBef>
                  <a:spcPct val="0"/>
                </a:spcBef>
              </a:pPr>
              <a:r>
                <a:rPr lang="en-US" sz="2100">
                  <a:solidFill>
                    <a:srgbClr val="000000"/>
                  </a:solidFill>
                  <a:latin typeface="DM Serif Display"/>
                  <a:ea typeface="DM Serif Display"/>
                  <a:cs typeface="DM Serif Display"/>
                  <a:sym typeface="DM Serif Display"/>
                </a:rPr>
                <a:t>therapeutic </a:t>
              </a:r>
            </a:p>
          </p:txBody>
        </p:sp>
        <p:grpSp>
          <p:nvGrpSpPr>
            <p:cNvPr name="Group 9" id="9"/>
            <p:cNvGrpSpPr/>
            <p:nvPr/>
          </p:nvGrpSpPr>
          <p:grpSpPr>
            <a:xfrm rot="-393872">
              <a:off x="139439" y="50458"/>
              <a:ext cx="867408" cy="438092"/>
              <a:chOff x="0" y="0"/>
              <a:chExt cx="1120564" cy="565951"/>
            </a:xfrm>
          </p:grpSpPr>
          <p:sp>
            <p:nvSpPr>
              <p:cNvPr name="Freeform 10" id="10"/>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1" id="11"/>
            <p:cNvSpPr txBox="true"/>
            <p:nvPr/>
          </p:nvSpPr>
          <p:spPr>
            <a:xfrm rot="-394799">
              <a:off x="298094" y="97864"/>
              <a:ext cx="573181" cy="368071"/>
            </a:xfrm>
            <a:prstGeom prst="rect">
              <a:avLst/>
            </a:prstGeom>
          </p:spPr>
          <p:txBody>
            <a:bodyPr anchor="t" rtlCol="false" tIns="0" lIns="0" bIns="0" rIns="0">
              <a:spAutoFit/>
            </a:bodyPr>
            <a:lstStyle/>
            <a:p>
              <a:pPr algn="ctr" marL="0" indent="0" lvl="0">
                <a:lnSpc>
                  <a:spcPts val="1997"/>
                </a:lnSpc>
                <a:spcBef>
                  <a:spcPct val="0"/>
                </a:spcBef>
              </a:pPr>
              <a:r>
                <a:rPr lang="en-US" sz="2147">
                  <a:solidFill>
                    <a:srgbClr val="000000"/>
                  </a:solidFill>
                  <a:latin typeface="DM Serif Display"/>
                  <a:ea typeface="DM Serif Display"/>
                  <a:cs typeface="DM Serif Display"/>
                  <a:sym typeface="DM Serif Display"/>
                </a:rPr>
                <a:t>the</a:t>
              </a:r>
            </a:p>
          </p:txBody>
        </p:sp>
        <p:grpSp>
          <p:nvGrpSpPr>
            <p:cNvPr name="Group 12" id="12"/>
            <p:cNvGrpSpPr/>
            <p:nvPr/>
          </p:nvGrpSpPr>
          <p:grpSpPr>
            <a:xfrm rot="-491354">
              <a:off x="253238" y="965082"/>
              <a:ext cx="1802593" cy="415576"/>
              <a:chOff x="0" y="0"/>
              <a:chExt cx="1913890" cy="441235"/>
            </a:xfrm>
          </p:grpSpPr>
          <p:sp>
            <p:nvSpPr>
              <p:cNvPr name="Freeform 13" id="13"/>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4" id="14"/>
            <p:cNvSpPr txBox="true"/>
            <p:nvPr/>
          </p:nvSpPr>
          <p:spPr>
            <a:xfrm rot="-466715">
              <a:off x="339676" y="1000867"/>
              <a:ext cx="1634340" cy="366341"/>
            </a:xfrm>
            <a:prstGeom prst="rect">
              <a:avLst/>
            </a:prstGeom>
          </p:spPr>
          <p:txBody>
            <a:bodyPr anchor="t" rtlCol="false" tIns="0" lIns="0" bIns="0" rIns="0">
              <a:spAutoFit/>
            </a:bodyPr>
            <a:lstStyle/>
            <a:p>
              <a:pPr algn="ctr" marL="0" indent="0" lvl="0">
                <a:lnSpc>
                  <a:spcPts val="1996"/>
                </a:lnSpc>
                <a:spcBef>
                  <a:spcPct val="0"/>
                </a:spcBef>
              </a:pPr>
              <a:r>
                <a:rPr lang="en-US" sz="2147">
                  <a:solidFill>
                    <a:srgbClr val="000000"/>
                  </a:solidFill>
                  <a:latin typeface="DM Serif Display"/>
                  <a:ea typeface="DM Serif Display"/>
                  <a:cs typeface="DM Serif Display"/>
                  <a:sym typeface="DM Serif Display"/>
                </a:rPr>
                <a:t>resource </a:t>
              </a:r>
            </a:p>
          </p:txBody>
        </p:sp>
        <p:sp>
          <p:nvSpPr>
            <p:cNvPr name="AutoShape 15" id="15"/>
            <p:cNvSpPr/>
            <p:nvPr/>
          </p:nvSpPr>
          <p:spPr>
            <a:xfrm>
              <a:off x="614339" y="1586944"/>
              <a:ext cx="925486" cy="73131"/>
            </a:xfrm>
            <a:prstGeom prst="line">
              <a:avLst/>
            </a:prstGeom>
            <a:ln cap="rnd" w="173574">
              <a:solidFill>
                <a:srgbClr val="FFFAEE"/>
              </a:solidFill>
              <a:prstDash val="solid"/>
              <a:headEnd type="none" len="sm" w="sm"/>
              <a:tailEnd type="none" len="sm" w="sm"/>
            </a:ln>
          </p:spPr>
        </p:sp>
        <p:sp>
          <p:nvSpPr>
            <p:cNvPr name="TextBox 16" id="16"/>
            <p:cNvSpPr txBox="true"/>
            <p:nvPr/>
          </p:nvSpPr>
          <p:spPr>
            <a:xfrm rot="271083">
              <a:off x="541371" y="1538519"/>
              <a:ext cx="1051661" cy="149641"/>
            </a:xfrm>
            <a:prstGeom prst="rect">
              <a:avLst/>
            </a:prstGeom>
          </p:spPr>
          <p:txBody>
            <a:bodyPr anchor="t" rtlCol="false" tIns="0" lIns="0" bIns="0" rIns="0">
              <a:spAutoFit/>
            </a:bodyPr>
            <a:lstStyle/>
            <a:p>
              <a:pPr algn="ctr">
                <a:lnSpc>
                  <a:spcPts val="903"/>
                </a:lnSpc>
                <a:spcBef>
                  <a:spcPct val="0"/>
                </a:spcBef>
              </a:pPr>
              <a:r>
                <a:rPr lang="en-US" sz="645">
                  <a:solidFill>
                    <a:srgbClr val="000000"/>
                  </a:solidFill>
                  <a:latin typeface="DM Serif Display"/>
                  <a:ea typeface="DM Serif Display"/>
                  <a:cs typeface="DM Serif Display"/>
                  <a:sym typeface="DM Serif Display"/>
                </a:rPr>
                <a:t>@reallygreatsite</a:t>
              </a:r>
            </a:p>
          </p:txBody>
        </p:sp>
        <p:grpSp>
          <p:nvGrpSpPr>
            <p:cNvPr name="Group 17" id="17"/>
            <p:cNvGrpSpPr/>
            <p:nvPr/>
          </p:nvGrpSpPr>
          <p:grpSpPr>
            <a:xfrm rot="-14337">
              <a:off x="191201" y="1433452"/>
              <a:ext cx="1647028" cy="438092"/>
              <a:chOff x="0" y="0"/>
              <a:chExt cx="2127719" cy="565951"/>
            </a:xfrm>
          </p:grpSpPr>
          <p:sp>
            <p:nvSpPr>
              <p:cNvPr name="Freeform 18" id="18"/>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19" id="19"/>
            <p:cNvSpPr txBox="true"/>
            <p:nvPr/>
          </p:nvSpPr>
          <p:spPr>
            <a:xfrm rot="-33250">
              <a:off x="120970" y="1370830"/>
              <a:ext cx="1717372" cy="473399"/>
            </a:xfrm>
            <a:prstGeom prst="rect">
              <a:avLst/>
            </a:prstGeom>
          </p:spPr>
          <p:txBody>
            <a:bodyPr anchor="t" rtlCol="false" tIns="0" lIns="0" bIns="0" rIns="0">
              <a:spAutoFit/>
            </a:bodyPr>
            <a:lstStyle/>
            <a:p>
              <a:pPr algn="ctr">
                <a:lnSpc>
                  <a:spcPts val="3006"/>
                </a:lnSpc>
                <a:spcBef>
                  <a:spcPct val="0"/>
                </a:spcBef>
              </a:pPr>
              <a:r>
                <a:rPr lang="en-US" sz="214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5774410" y="1637732"/>
            <a:ext cx="6600820" cy="1943100"/>
          </a:xfrm>
          <a:prstGeom prst="rect">
            <a:avLst/>
          </a:prstGeom>
        </p:spPr>
        <p:txBody>
          <a:bodyPr anchor="t" rtlCol="false" tIns="0" lIns="0" bIns="0" rIns="0">
            <a:spAutoFit/>
          </a:bodyPr>
          <a:lstStyle/>
          <a:p>
            <a:pPr algn="ctr">
              <a:lnSpc>
                <a:spcPts val="14250"/>
              </a:lnSpc>
            </a:pPr>
            <a:r>
              <a:rPr lang="en-US" sz="15000">
                <a:solidFill>
                  <a:srgbClr val="0C4C34"/>
                </a:solidFill>
                <a:latin typeface="More Sugar"/>
                <a:ea typeface="More Sugar"/>
                <a:cs typeface="More Sugar"/>
                <a:sym typeface="More Sugar"/>
              </a:rPr>
              <a:t>TRUE</a:t>
            </a:r>
          </a:p>
        </p:txBody>
      </p:sp>
      <p:sp>
        <p:nvSpPr>
          <p:cNvPr name="Freeform 4" id="4"/>
          <p:cNvSpPr/>
          <p:nvPr/>
        </p:nvSpPr>
        <p:spPr>
          <a:xfrm flipH="false" flipV="false" rot="0">
            <a:off x="6615121" y="3571501"/>
            <a:ext cx="5760110" cy="5686799"/>
          </a:xfrm>
          <a:custGeom>
            <a:avLst/>
            <a:gdLst/>
            <a:ahLst/>
            <a:cxnLst/>
            <a:rect r="r" b="b" t="t" l="l"/>
            <a:pathLst>
              <a:path h="5686799" w="5760110">
                <a:moveTo>
                  <a:pt x="0" y="0"/>
                </a:moveTo>
                <a:lnTo>
                  <a:pt x="5760109" y="0"/>
                </a:lnTo>
                <a:lnTo>
                  <a:pt x="5760109" y="5686799"/>
                </a:lnTo>
                <a:lnTo>
                  <a:pt x="0" y="56867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108451">
            <a:off x="16050114" y="8275592"/>
            <a:ext cx="1626579" cy="1406232"/>
            <a:chOff x="0" y="0"/>
            <a:chExt cx="2168771" cy="1874977"/>
          </a:xfrm>
        </p:grpSpPr>
        <p:grpSp>
          <p:nvGrpSpPr>
            <p:cNvPr name="Group 6" id="6"/>
            <p:cNvGrpSpPr/>
            <p:nvPr/>
          </p:nvGrpSpPr>
          <p:grpSpPr>
            <a:xfrm rot="0">
              <a:off x="0" y="521041"/>
              <a:ext cx="2168771" cy="415576"/>
              <a:chOff x="0" y="0"/>
              <a:chExt cx="2302677" cy="441235"/>
            </a:xfrm>
          </p:grpSpPr>
          <p:sp>
            <p:nvSpPr>
              <p:cNvPr name="Freeform 7" id="7"/>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8" id="8"/>
            <p:cNvSpPr txBox="true"/>
            <p:nvPr/>
          </p:nvSpPr>
          <p:spPr>
            <a:xfrm rot="0">
              <a:off x="123305" y="527398"/>
              <a:ext cx="1847328" cy="693879"/>
            </a:xfrm>
            <a:prstGeom prst="rect">
              <a:avLst/>
            </a:prstGeom>
          </p:spPr>
          <p:txBody>
            <a:bodyPr anchor="t" rtlCol="false" tIns="0" lIns="0" bIns="0" rIns="0">
              <a:spAutoFit/>
            </a:bodyPr>
            <a:lstStyle/>
            <a:p>
              <a:pPr algn="ctr" marL="0" indent="0" lvl="0">
                <a:lnSpc>
                  <a:spcPts val="1953"/>
                </a:lnSpc>
                <a:spcBef>
                  <a:spcPct val="0"/>
                </a:spcBef>
              </a:pPr>
              <a:r>
                <a:rPr lang="en-US" sz="2100">
                  <a:solidFill>
                    <a:srgbClr val="000000"/>
                  </a:solidFill>
                  <a:latin typeface="DM Serif Display"/>
                  <a:ea typeface="DM Serif Display"/>
                  <a:cs typeface="DM Serif Display"/>
                  <a:sym typeface="DM Serif Display"/>
                </a:rPr>
                <a:t>therapeutic </a:t>
              </a:r>
            </a:p>
          </p:txBody>
        </p:sp>
        <p:grpSp>
          <p:nvGrpSpPr>
            <p:cNvPr name="Group 9" id="9"/>
            <p:cNvGrpSpPr/>
            <p:nvPr/>
          </p:nvGrpSpPr>
          <p:grpSpPr>
            <a:xfrm rot="-393872">
              <a:off x="139439" y="50458"/>
              <a:ext cx="867408" cy="438092"/>
              <a:chOff x="0" y="0"/>
              <a:chExt cx="1120564" cy="565951"/>
            </a:xfrm>
          </p:grpSpPr>
          <p:sp>
            <p:nvSpPr>
              <p:cNvPr name="Freeform 10" id="10"/>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1" id="11"/>
            <p:cNvSpPr txBox="true"/>
            <p:nvPr/>
          </p:nvSpPr>
          <p:spPr>
            <a:xfrm rot="-394799">
              <a:off x="298094" y="97864"/>
              <a:ext cx="573181" cy="368071"/>
            </a:xfrm>
            <a:prstGeom prst="rect">
              <a:avLst/>
            </a:prstGeom>
          </p:spPr>
          <p:txBody>
            <a:bodyPr anchor="t" rtlCol="false" tIns="0" lIns="0" bIns="0" rIns="0">
              <a:spAutoFit/>
            </a:bodyPr>
            <a:lstStyle/>
            <a:p>
              <a:pPr algn="ctr" marL="0" indent="0" lvl="0">
                <a:lnSpc>
                  <a:spcPts val="1997"/>
                </a:lnSpc>
                <a:spcBef>
                  <a:spcPct val="0"/>
                </a:spcBef>
              </a:pPr>
              <a:r>
                <a:rPr lang="en-US" sz="2147">
                  <a:solidFill>
                    <a:srgbClr val="000000"/>
                  </a:solidFill>
                  <a:latin typeface="DM Serif Display"/>
                  <a:ea typeface="DM Serif Display"/>
                  <a:cs typeface="DM Serif Display"/>
                  <a:sym typeface="DM Serif Display"/>
                </a:rPr>
                <a:t>the</a:t>
              </a:r>
            </a:p>
          </p:txBody>
        </p:sp>
        <p:grpSp>
          <p:nvGrpSpPr>
            <p:cNvPr name="Group 12" id="12"/>
            <p:cNvGrpSpPr/>
            <p:nvPr/>
          </p:nvGrpSpPr>
          <p:grpSpPr>
            <a:xfrm rot="-491354">
              <a:off x="253238" y="965082"/>
              <a:ext cx="1802593" cy="415576"/>
              <a:chOff x="0" y="0"/>
              <a:chExt cx="1913890" cy="441235"/>
            </a:xfrm>
          </p:grpSpPr>
          <p:sp>
            <p:nvSpPr>
              <p:cNvPr name="Freeform 13" id="13"/>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4" id="14"/>
            <p:cNvSpPr txBox="true"/>
            <p:nvPr/>
          </p:nvSpPr>
          <p:spPr>
            <a:xfrm rot="-466715">
              <a:off x="339676" y="1000867"/>
              <a:ext cx="1634340" cy="366341"/>
            </a:xfrm>
            <a:prstGeom prst="rect">
              <a:avLst/>
            </a:prstGeom>
          </p:spPr>
          <p:txBody>
            <a:bodyPr anchor="t" rtlCol="false" tIns="0" lIns="0" bIns="0" rIns="0">
              <a:spAutoFit/>
            </a:bodyPr>
            <a:lstStyle/>
            <a:p>
              <a:pPr algn="ctr" marL="0" indent="0" lvl="0">
                <a:lnSpc>
                  <a:spcPts val="1996"/>
                </a:lnSpc>
                <a:spcBef>
                  <a:spcPct val="0"/>
                </a:spcBef>
              </a:pPr>
              <a:r>
                <a:rPr lang="en-US" sz="2147">
                  <a:solidFill>
                    <a:srgbClr val="000000"/>
                  </a:solidFill>
                  <a:latin typeface="DM Serif Display"/>
                  <a:ea typeface="DM Serif Display"/>
                  <a:cs typeface="DM Serif Display"/>
                  <a:sym typeface="DM Serif Display"/>
                </a:rPr>
                <a:t>resource </a:t>
              </a:r>
            </a:p>
          </p:txBody>
        </p:sp>
        <p:sp>
          <p:nvSpPr>
            <p:cNvPr name="AutoShape 15" id="15"/>
            <p:cNvSpPr/>
            <p:nvPr/>
          </p:nvSpPr>
          <p:spPr>
            <a:xfrm>
              <a:off x="614339" y="1586944"/>
              <a:ext cx="925486" cy="73131"/>
            </a:xfrm>
            <a:prstGeom prst="line">
              <a:avLst/>
            </a:prstGeom>
            <a:ln cap="rnd" w="173574">
              <a:solidFill>
                <a:srgbClr val="FFFAEE"/>
              </a:solidFill>
              <a:prstDash val="solid"/>
              <a:headEnd type="none" len="sm" w="sm"/>
              <a:tailEnd type="none" len="sm" w="sm"/>
            </a:ln>
          </p:spPr>
        </p:sp>
        <p:sp>
          <p:nvSpPr>
            <p:cNvPr name="TextBox 16" id="16"/>
            <p:cNvSpPr txBox="true"/>
            <p:nvPr/>
          </p:nvSpPr>
          <p:spPr>
            <a:xfrm rot="271083">
              <a:off x="541371" y="1538519"/>
              <a:ext cx="1051661" cy="149641"/>
            </a:xfrm>
            <a:prstGeom prst="rect">
              <a:avLst/>
            </a:prstGeom>
          </p:spPr>
          <p:txBody>
            <a:bodyPr anchor="t" rtlCol="false" tIns="0" lIns="0" bIns="0" rIns="0">
              <a:spAutoFit/>
            </a:bodyPr>
            <a:lstStyle/>
            <a:p>
              <a:pPr algn="ctr">
                <a:lnSpc>
                  <a:spcPts val="903"/>
                </a:lnSpc>
                <a:spcBef>
                  <a:spcPct val="0"/>
                </a:spcBef>
              </a:pPr>
              <a:r>
                <a:rPr lang="en-US" sz="645">
                  <a:solidFill>
                    <a:srgbClr val="000000"/>
                  </a:solidFill>
                  <a:latin typeface="DM Serif Display"/>
                  <a:ea typeface="DM Serif Display"/>
                  <a:cs typeface="DM Serif Display"/>
                  <a:sym typeface="DM Serif Display"/>
                </a:rPr>
                <a:t>@reallygreatsite</a:t>
              </a:r>
            </a:p>
          </p:txBody>
        </p:sp>
        <p:grpSp>
          <p:nvGrpSpPr>
            <p:cNvPr name="Group 17" id="17"/>
            <p:cNvGrpSpPr/>
            <p:nvPr/>
          </p:nvGrpSpPr>
          <p:grpSpPr>
            <a:xfrm rot="-14337">
              <a:off x="191201" y="1433452"/>
              <a:ext cx="1647028" cy="438092"/>
              <a:chOff x="0" y="0"/>
              <a:chExt cx="2127719" cy="565951"/>
            </a:xfrm>
          </p:grpSpPr>
          <p:sp>
            <p:nvSpPr>
              <p:cNvPr name="Freeform 18" id="18"/>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19" id="19"/>
            <p:cNvSpPr txBox="true"/>
            <p:nvPr/>
          </p:nvSpPr>
          <p:spPr>
            <a:xfrm rot="-33250">
              <a:off x="120970" y="1370830"/>
              <a:ext cx="1717372" cy="473399"/>
            </a:xfrm>
            <a:prstGeom prst="rect">
              <a:avLst/>
            </a:prstGeom>
          </p:spPr>
          <p:txBody>
            <a:bodyPr anchor="t" rtlCol="false" tIns="0" lIns="0" bIns="0" rIns="0">
              <a:spAutoFit/>
            </a:bodyPr>
            <a:lstStyle/>
            <a:p>
              <a:pPr algn="ctr">
                <a:lnSpc>
                  <a:spcPts val="3006"/>
                </a:lnSpc>
                <a:spcBef>
                  <a:spcPct val="0"/>
                </a:spcBef>
              </a:pPr>
              <a:r>
                <a:rPr lang="en-US" sz="214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5268972" y="901175"/>
            <a:ext cx="13019028" cy="2494310"/>
          </a:xfrm>
          <a:custGeom>
            <a:avLst/>
            <a:gdLst/>
            <a:ahLst/>
            <a:cxnLst/>
            <a:rect r="r" b="b" t="t" l="l"/>
            <a:pathLst>
              <a:path h="2494310" w="13019028">
                <a:moveTo>
                  <a:pt x="0" y="2494310"/>
                </a:moveTo>
                <a:lnTo>
                  <a:pt x="13019028" y="2494310"/>
                </a:lnTo>
                <a:lnTo>
                  <a:pt x="13019028" y="0"/>
                </a:lnTo>
                <a:lnTo>
                  <a:pt x="0" y="0"/>
                </a:lnTo>
                <a:lnTo>
                  <a:pt x="0" y="2494310"/>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4" id="4"/>
          <p:cNvSpPr/>
          <p:nvPr/>
        </p:nvSpPr>
        <p:spPr>
          <a:xfrm flipH="false" flipV="true" rot="0">
            <a:off x="512662" y="901175"/>
            <a:ext cx="13019028" cy="2494310"/>
          </a:xfrm>
          <a:custGeom>
            <a:avLst/>
            <a:gdLst/>
            <a:ahLst/>
            <a:cxnLst/>
            <a:rect r="r" b="b" t="t" l="l"/>
            <a:pathLst>
              <a:path h="2494310" w="13019028">
                <a:moveTo>
                  <a:pt x="0" y="2494310"/>
                </a:moveTo>
                <a:lnTo>
                  <a:pt x="13019029" y="2494310"/>
                </a:lnTo>
                <a:lnTo>
                  <a:pt x="13019029" y="0"/>
                </a:lnTo>
                <a:lnTo>
                  <a:pt x="0" y="0"/>
                </a:lnTo>
                <a:lnTo>
                  <a:pt x="0" y="2494310"/>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5" id="5"/>
          <p:cNvSpPr/>
          <p:nvPr/>
        </p:nvSpPr>
        <p:spPr>
          <a:xfrm flipH="false" flipV="false" rot="0">
            <a:off x="5589013" y="3658619"/>
            <a:ext cx="7864314" cy="5239599"/>
          </a:xfrm>
          <a:custGeom>
            <a:avLst/>
            <a:gdLst/>
            <a:ahLst/>
            <a:cxnLst/>
            <a:rect r="r" b="b" t="t" l="l"/>
            <a:pathLst>
              <a:path h="5239599" w="7864314">
                <a:moveTo>
                  <a:pt x="0" y="0"/>
                </a:moveTo>
                <a:lnTo>
                  <a:pt x="7864314" y="0"/>
                </a:lnTo>
                <a:lnTo>
                  <a:pt x="7864314" y="5239599"/>
                </a:lnTo>
                <a:lnTo>
                  <a:pt x="0" y="5239599"/>
                </a:lnTo>
                <a:lnTo>
                  <a:pt x="0" y="0"/>
                </a:lnTo>
                <a:close/>
              </a:path>
            </a:pathLst>
          </a:custGeom>
          <a:blipFill>
            <a:blip r:embed="rId5"/>
            <a:stretch>
              <a:fillRect l="0" t="0" r="0" b="0"/>
            </a:stretch>
          </a:blipFill>
        </p:spPr>
      </p:sp>
      <p:sp>
        <p:nvSpPr>
          <p:cNvPr name="Freeform 6" id="6"/>
          <p:cNvSpPr/>
          <p:nvPr/>
        </p:nvSpPr>
        <p:spPr>
          <a:xfrm flipH="false" flipV="false" rot="3133259">
            <a:off x="12186606" y="2304273"/>
            <a:ext cx="3209544" cy="4114800"/>
          </a:xfrm>
          <a:custGeom>
            <a:avLst/>
            <a:gdLst/>
            <a:ahLst/>
            <a:cxnLst/>
            <a:rect r="r" b="b" t="t" l="l"/>
            <a:pathLst>
              <a:path h="4114800" w="3209544">
                <a:moveTo>
                  <a:pt x="0" y="0"/>
                </a:moveTo>
                <a:lnTo>
                  <a:pt x="3209544" y="0"/>
                </a:lnTo>
                <a:lnTo>
                  <a:pt x="320954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2581688" y="7894094"/>
            <a:ext cx="9244966" cy="1529622"/>
          </a:xfrm>
          <a:custGeom>
            <a:avLst/>
            <a:gdLst/>
            <a:ahLst/>
            <a:cxnLst/>
            <a:rect r="r" b="b" t="t" l="l"/>
            <a:pathLst>
              <a:path h="1529622" w="9244966">
                <a:moveTo>
                  <a:pt x="0" y="0"/>
                </a:moveTo>
                <a:lnTo>
                  <a:pt x="9244966" y="0"/>
                </a:lnTo>
                <a:lnTo>
                  <a:pt x="9244966" y="1529621"/>
                </a:lnTo>
                <a:lnTo>
                  <a:pt x="0" y="152962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3136640" y="1406385"/>
            <a:ext cx="13004913" cy="1626765"/>
          </a:xfrm>
          <a:prstGeom prst="rect">
            <a:avLst/>
          </a:prstGeom>
        </p:spPr>
        <p:txBody>
          <a:bodyPr anchor="t" rtlCol="false" tIns="0" lIns="0" bIns="0" rIns="0">
            <a:spAutoFit/>
          </a:bodyPr>
          <a:lstStyle/>
          <a:p>
            <a:pPr algn="ctr">
              <a:lnSpc>
                <a:spcPts val="6209"/>
              </a:lnSpc>
            </a:pPr>
            <a:r>
              <a:rPr lang="en-US" sz="6536">
                <a:solidFill>
                  <a:srgbClr val="000000"/>
                </a:solidFill>
                <a:latin typeface="More Sugar"/>
                <a:ea typeface="More Sugar"/>
                <a:cs typeface="More Sugar"/>
                <a:sym typeface="More Sugar"/>
              </a:rPr>
              <a:t>Only gay men can contract HIV in the Uk.</a:t>
            </a:r>
          </a:p>
        </p:txBody>
      </p:sp>
      <p:grpSp>
        <p:nvGrpSpPr>
          <p:cNvPr name="Group 9" id="9"/>
          <p:cNvGrpSpPr/>
          <p:nvPr/>
        </p:nvGrpSpPr>
        <p:grpSpPr>
          <a:xfrm rot="108451">
            <a:off x="16050114" y="8275592"/>
            <a:ext cx="1626579" cy="1406232"/>
            <a:chOff x="0" y="0"/>
            <a:chExt cx="2168771" cy="1874977"/>
          </a:xfrm>
        </p:grpSpPr>
        <p:grpSp>
          <p:nvGrpSpPr>
            <p:cNvPr name="Group 10" id="10"/>
            <p:cNvGrpSpPr/>
            <p:nvPr/>
          </p:nvGrpSpPr>
          <p:grpSpPr>
            <a:xfrm rot="0">
              <a:off x="0" y="521041"/>
              <a:ext cx="2168771" cy="415576"/>
              <a:chOff x="0" y="0"/>
              <a:chExt cx="2302677" cy="441235"/>
            </a:xfrm>
          </p:grpSpPr>
          <p:sp>
            <p:nvSpPr>
              <p:cNvPr name="Freeform 11" id="11"/>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2" id="12"/>
            <p:cNvSpPr txBox="true"/>
            <p:nvPr/>
          </p:nvSpPr>
          <p:spPr>
            <a:xfrm rot="0">
              <a:off x="123305" y="527398"/>
              <a:ext cx="1847328" cy="693879"/>
            </a:xfrm>
            <a:prstGeom prst="rect">
              <a:avLst/>
            </a:prstGeom>
          </p:spPr>
          <p:txBody>
            <a:bodyPr anchor="t" rtlCol="false" tIns="0" lIns="0" bIns="0" rIns="0">
              <a:spAutoFit/>
            </a:bodyPr>
            <a:lstStyle/>
            <a:p>
              <a:pPr algn="ctr" marL="0" indent="0" lvl="0">
                <a:lnSpc>
                  <a:spcPts val="1953"/>
                </a:lnSpc>
                <a:spcBef>
                  <a:spcPct val="0"/>
                </a:spcBef>
              </a:pPr>
              <a:r>
                <a:rPr lang="en-US" sz="2100">
                  <a:solidFill>
                    <a:srgbClr val="000000"/>
                  </a:solidFill>
                  <a:latin typeface="DM Serif Display"/>
                  <a:ea typeface="DM Serif Display"/>
                  <a:cs typeface="DM Serif Display"/>
                  <a:sym typeface="DM Serif Display"/>
                </a:rPr>
                <a:t>therapeutic </a:t>
              </a:r>
            </a:p>
          </p:txBody>
        </p:sp>
        <p:grpSp>
          <p:nvGrpSpPr>
            <p:cNvPr name="Group 13" id="13"/>
            <p:cNvGrpSpPr/>
            <p:nvPr/>
          </p:nvGrpSpPr>
          <p:grpSpPr>
            <a:xfrm rot="-393872">
              <a:off x="139439" y="50458"/>
              <a:ext cx="867408" cy="438092"/>
              <a:chOff x="0" y="0"/>
              <a:chExt cx="1120564" cy="565951"/>
            </a:xfrm>
          </p:grpSpPr>
          <p:sp>
            <p:nvSpPr>
              <p:cNvPr name="Freeform 14" id="14"/>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5" id="15"/>
            <p:cNvSpPr txBox="true"/>
            <p:nvPr/>
          </p:nvSpPr>
          <p:spPr>
            <a:xfrm rot="-394799">
              <a:off x="298094" y="97864"/>
              <a:ext cx="573181" cy="368071"/>
            </a:xfrm>
            <a:prstGeom prst="rect">
              <a:avLst/>
            </a:prstGeom>
          </p:spPr>
          <p:txBody>
            <a:bodyPr anchor="t" rtlCol="false" tIns="0" lIns="0" bIns="0" rIns="0">
              <a:spAutoFit/>
            </a:bodyPr>
            <a:lstStyle/>
            <a:p>
              <a:pPr algn="ctr" marL="0" indent="0" lvl="0">
                <a:lnSpc>
                  <a:spcPts val="1997"/>
                </a:lnSpc>
                <a:spcBef>
                  <a:spcPct val="0"/>
                </a:spcBef>
              </a:pPr>
              <a:r>
                <a:rPr lang="en-US" sz="2147">
                  <a:solidFill>
                    <a:srgbClr val="000000"/>
                  </a:solidFill>
                  <a:latin typeface="DM Serif Display"/>
                  <a:ea typeface="DM Serif Display"/>
                  <a:cs typeface="DM Serif Display"/>
                  <a:sym typeface="DM Serif Display"/>
                </a:rPr>
                <a:t>the</a:t>
              </a:r>
            </a:p>
          </p:txBody>
        </p:sp>
        <p:grpSp>
          <p:nvGrpSpPr>
            <p:cNvPr name="Group 16" id="16"/>
            <p:cNvGrpSpPr/>
            <p:nvPr/>
          </p:nvGrpSpPr>
          <p:grpSpPr>
            <a:xfrm rot="-491354">
              <a:off x="253238" y="965082"/>
              <a:ext cx="1802593" cy="415576"/>
              <a:chOff x="0" y="0"/>
              <a:chExt cx="1913890" cy="441235"/>
            </a:xfrm>
          </p:grpSpPr>
          <p:sp>
            <p:nvSpPr>
              <p:cNvPr name="Freeform 17" id="17"/>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8" id="18"/>
            <p:cNvSpPr txBox="true"/>
            <p:nvPr/>
          </p:nvSpPr>
          <p:spPr>
            <a:xfrm rot="-466715">
              <a:off x="339676" y="1000867"/>
              <a:ext cx="1634340" cy="366341"/>
            </a:xfrm>
            <a:prstGeom prst="rect">
              <a:avLst/>
            </a:prstGeom>
          </p:spPr>
          <p:txBody>
            <a:bodyPr anchor="t" rtlCol="false" tIns="0" lIns="0" bIns="0" rIns="0">
              <a:spAutoFit/>
            </a:bodyPr>
            <a:lstStyle/>
            <a:p>
              <a:pPr algn="ctr" marL="0" indent="0" lvl="0">
                <a:lnSpc>
                  <a:spcPts val="1996"/>
                </a:lnSpc>
                <a:spcBef>
                  <a:spcPct val="0"/>
                </a:spcBef>
              </a:pPr>
              <a:r>
                <a:rPr lang="en-US" sz="2147">
                  <a:solidFill>
                    <a:srgbClr val="000000"/>
                  </a:solidFill>
                  <a:latin typeface="DM Serif Display"/>
                  <a:ea typeface="DM Serif Display"/>
                  <a:cs typeface="DM Serif Display"/>
                  <a:sym typeface="DM Serif Display"/>
                </a:rPr>
                <a:t>resource </a:t>
              </a:r>
            </a:p>
          </p:txBody>
        </p:sp>
        <p:sp>
          <p:nvSpPr>
            <p:cNvPr name="AutoShape 19" id="19"/>
            <p:cNvSpPr/>
            <p:nvPr/>
          </p:nvSpPr>
          <p:spPr>
            <a:xfrm>
              <a:off x="614339" y="1586944"/>
              <a:ext cx="925486" cy="73131"/>
            </a:xfrm>
            <a:prstGeom prst="line">
              <a:avLst/>
            </a:prstGeom>
            <a:ln cap="rnd" w="173574">
              <a:solidFill>
                <a:srgbClr val="FFFAEE"/>
              </a:solidFill>
              <a:prstDash val="solid"/>
              <a:headEnd type="none" len="sm" w="sm"/>
              <a:tailEnd type="none" len="sm" w="sm"/>
            </a:ln>
          </p:spPr>
        </p:sp>
        <p:sp>
          <p:nvSpPr>
            <p:cNvPr name="TextBox 20" id="20"/>
            <p:cNvSpPr txBox="true"/>
            <p:nvPr/>
          </p:nvSpPr>
          <p:spPr>
            <a:xfrm rot="271083">
              <a:off x="541371" y="1538519"/>
              <a:ext cx="1051661" cy="149641"/>
            </a:xfrm>
            <a:prstGeom prst="rect">
              <a:avLst/>
            </a:prstGeom>
          </p:spPr>
          <p:txBody>
            <a:bodyPr anchor="t" rtlCol="false" tIns="0" lIns="0" bIns="0" rIns="0">
              <a:spAutoFit/>
            </a:bodyPr>
            <a:lstStyle/>
            <a:p>
              <a:pPr algn="ctr">
                <a:lnSpc>
                  <a:spcPts val="903"/>
                </a:lnSpc>
                <a:spcBef>
                  <a:spcPct val="0"/>
                </a:spcBef>
              </a:pPr>
              <a:r>
                <a:rPr lang="en-US" sz="645">
                  <a:solidFill>
                    <a:srgbClr val="000000"/>
                  </a:solidFill>
                  <a:latin typeface="DM Serif Display"/>
                  <a:ea typeface="DM Serif Display"/>
                  <a:cs typeface="DM Serif Display"/>
                  <a:sym typeface="DM Serif Display"/>
                </a:rPr>
                <a:t>@reallygreatsite</a:t>
              </a:r>
            </a:p>
          </p:txBody>
        </p:sp>
        <p:grpSp>
          <p:nvGrpSpPr>
            <p:cNvPr name="Group 21" id="21"/>
            <p:cNvGrpSpPr/>
            <p:nvPr/>
          </p:nvGrpSpPr>
          <p:grpSpPr>
            <a:xfrm rot="-14337">
              <a:off x="191201" y="1433452"/>
              <a:ext cx="1647028" cy="438092"/>
              <a:chOff x="0" y="0"/>
              <a:chExt cx="2127719" cy="565951"/>
            </a:xfrm>
          </p:grpSpPr>
          <p:sp>
            <p:nvSpPr>
              <p:cNvPr name="Freeform 22" id="22"/>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3" id="23"/>
            <p:cNvSpPr txBox="true"/>
            <p:nvPr/>
          </p:nvSpPr>
          <p:spPr>
            <a:xfrm rot="-33250">
              <a:off x="120970" y="1370830"/>
              <a:ext cx="1717372" cy="473399"/>
            </a:xfrm>
            <a:prstGeom prst="rect">
              <a:avLst/>
            </a:prstGeom>
          </p:spPr>
          <p:txBody>
            <a:bodyPr anchor="t" rtlCol="false" tIns="0" lIns="0" bIns="0" rIns="0">
              <a:spAutoFit/>
            </a:bodyPr>
            <a:lstStyle/>
            <a:p>
              <a:pPr algn="ctr">
                <a:lnSpc>
                  <a:spcPts val="3006"/>
                </a:lnSpc>
                <a:spcBef>
                  <a:spcPct val="0"/>
                </a:spcBef>
              </a:pPr>
              <a:r>
                <a:rPr lang="en-US" sz="2147">
                  <a:solidFill>
                    <a:srgbClr val="000000"/>
                  </a:solidFill>
                  <a:latin typeface="DM Serif Display"/>
                  <a:ea typeface="DM Serif Display"/>
                  <a:cs typeface="DM Serif Display"/>
                  <a:sym typeface="DM Serif Display"/>
                </a:rPr>
                <a:t>platform</a:t>
              </a:r>
            </a:p>
          </p:txBody>
        </p:sp>
      </p:grpSp>
      <p:grpSp>
        <p:nvGrpSpPr>
          <p:cNvPr name="Group 24" id="24"/>
          <p:cNvGrpSpPr/>
          <p:nvPr/>
        </p:nvGrpSpPr>
        <p:grpSpPr>
          <a:xfrm rot="0">
            <a:off x="783374" y="8855986"/>
            <a:ext cx="2011572" cy="804629"/>
            <a:chOff x="0" y="0"/>
            <a:chExt cx="2682097" cy="1072839"/>
          </a:xfrm>
        </p:grpSpPr>
        <p:sp>
          <p:nvSpPr>
            <p:cNvPr name="Freeform 25" id="25"/>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6" id="26"/>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1.a</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2634486" y="3462213"/>
            <a:ext cx="13019028" cy="2494310"/>
          </a:xfrm>
          <a:custGeom>
            <a:avLst/>
            <a:gdLst/>
            <a:ahLst/>
            <a:cxnLst/>
            <a:rect r="r" b="b" t="t" l="l"/>
            <a:pathLst>
              <a:path h="2494310" w="13019028">
                <a:moveTo>
                  <a:pt x="0" y="2494311"/>
                </a:moveTo>
                <a:lnTo>
                  <a:pt x="13019028" y="2494311"/>
                </a:lnTo>
                <a:lnTo>
                  <a:pt x="13019028" y="0"/>
                </a:lnTo>
                <a:lnTo>
                  <a:pt x="0" y="0"/>
                </a:lnTo>
                <a:lnTo>
                  <a:pt x="0" y="2494311"/>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4" id="4"/>
          <p:cNvSpPr txBox="true"/>
          <p:nvPr/>
        </p:nvSpPr>
        <p:spPr>
          <a:xfrm rot="0">
            <a:off x="5912770" y="1895922"/>
            <a:ext cx="6462460" cy="1312419"/>
          </a:xfrm>
          <a:prstGeom prst="rect">
            <a:avLst/>
          </a:prstGeom>
        </p:spPr>
        <p:txBody>
          <a:bodyPr anchor="t" rtlCol="false" tIns="0" lIns="0" bIns="0" rIns="0">
            <a:spAutoFit/>
          </a:bodyPr>
          <a:lstStyle/>
          <a:p>
            <a:pPr algn="ctr">
              <a:lnSpc>
                <a:spcPts val="9629"/>
              </a:lnSpc>
            </a:pPr>
            <a:r>
              <a:rPr lang="en-US" sz="10136">
                <a:solidFill>
                  <a:srgbClr val="841414"/>
                </a:solidFill>
                <a:latin typeface="More Sugar"/>
                <a:ea typeface="More Sugar"/>
                <a:cs typeface="More Sugar"/>
                <a:sym typeface="More Sugar"/>
              </a:rPr>
              <a:t>FALSE</a:t>
            </a:r>
          </a:p>
        </p:txBody>
      </p:sp>
      <p:sp>
        <p:nvSpPr>
          <p:cNvPr name="Freeform 5" id="5"/>
          <p:cNvSpPr/>
          <p:nvPr/>
        </p:nvSpPr>
        <p:spPr>
          <a:xfrm flipH="false" flipV="true" rot="0">
            <a:off x="2634486" y="5522136"/>
            <a:ext cx="13019028" cy="2494310"/>
          </a:xfrm>
          <a:custGeom>
            <a:avLst/>
            <a:gdLst/>
            <a:ahLst/>
            <a:cxnLst/>
            <a:rect r="r" b="b" t="t" l="l"/>
            <a:pathLst>
              <a:path h="2494310" w="13019028">
                <a:moveTo>
                  <a:pt x="0" y="2494310"/>
                </a:moveTo>
                <a:lnTo>
                  <a:pt x="13019028" y="2494310"/>
                </a:lnTo>
                <a:lnTo>
                  <a:pt x="13019028" y="0"/>
                </a:lnTo>
                <a:lnTo>
                  <a:pt x="0" y="0"/>
                </a:lnTo>
                <a:lnTo>
                  <a:pt x="0" y="2494310"/>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6" id="6"/>
          <p:cNvSpPr/>
          <p:nvPr/>
        </p:nvSpPr>
        <p:spPr>
          <a:xfrm flipH="false" flipV="false" rot="0">
            <a:off x="706102" y="4863909"/>
            <a:ext cx="3658431" cy="4114800"/>
          </a:xfrm>
          <a:custGeom>
            <a:avLst/>
            <a:gdLst/>
            <a:ahLst/>
            <a:cxnLst/>
            <a:rect r="r" b="b" t="t" l="l"/>
            <a:pathLst>
              <a:path h="4114800" w="3658431">
                <a:moveTo>
                  <a:pt x="0" y="0"/>
                </a:moveTo>
                <a:lnTo>
                  <a:pt x="3658432" y="0"/>
                </a:lnTo>
                <a:lnTo>
                  <a:pt x="36584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4810295" y="3965053"/>
            <a:ext cx="9113172" cy="3746499"/>
          </a:xfrm>
          <a:prstGeom prst="rect">
            <a:avLst/>
          </a:prstGeom>
        </p:spPr>
        <p:txBody>
          <a:bodyPr anchor="t" rtlCol="false" tIns="0" lIns="0" bIns="0" rIns="0">
            <a:spAutoFit/>
          </a:bodyPr>
          <a:lstStyle/>
          <a:p>
            <a:pPr algn="ctr">
              <a:lnSpc>
                <a:spcPts val="2944"/>
              </a:lnSpc>
            </a:pPr>
            <a:r>
              <a:rPr lang="en-US" sz="3099">
                <a:solidFill>
                  <a:srgbClr val="000000"/>
                </a:solidFill>
                <a:latin typeface="More Sugar"/>
                <a:ea typeface="More Sugar"/>
                <a:cs typeface="More Sugar"/>
                <a:sym typeface="More Sugar"/>
              </a:rPr>
              <a:t>False.</a:t>
            </a:r>
            <a:r>
              <a:rPr lang="en-US" sz="3099">
                <a:solidFill>
                  <a:srgbClr val="000000"/>
                </a:solidFill>
                <a:latin typeface="More Sugar"/>
                <a:ea typeface="More Sugar"/>
                <a:cs typeface="More Sugar"/>
                <a:sym typeface="More Sugar"/>
              </a:rPr>
              <a:t> Anyone can contract HIV, regardless of sexual orientation. However, HIV is more prevalent in certain communities, particularly among men who have sex with men (MSM) due to higher rates of unprotected sex, multiple partners, and a higher likelihood of encountering anal sex, which carries a higher risk of transmission. Education, prevention, and access to treatment are crucial for all communities. (NHS, "HIV and AIDS")</a:t>
            </a:r>
          </a:p>
        </p:txBody>
      </p:sp>
      <p:sp>
        <p:nvSpPr>
          <p:cNvPr name="TextBox 8" id="8"/>
          <p:cNvSpPr txBox="true"/>
          <p:nvPr/>
        </p:nvSpPr>
        <p:spPr>
          <a:xfrm rot="0">
            <a:off x="4364534" y="729091"/>
            <a:ext cx="9558933" cy="681056"/>
          </a:xfrm>
          <a:prstGeom prst="rect">
            <a:avLst/>
          </a:prstGeom>
        </p:spPr>
        <p:txBody>
          <a:bodyPr anchor="t" rtlCol="false" tIns="0" lIns="0" bIns="0" rIns="0">
            <a:spAutoFit/>
          </a:bodyPr>
          <a:lstStyle/>
          <a:p>
            <a:pPr algn="ctr">
              <a:lnSpc>
                <a:spcPts val="5511"/>
              </a:lnSpc>
              <a:spcBef>
                <a:spcPct val="0"/>
              </a:spcBef>
            </a:pPr>
            <a:r>
              <a:rPr lang="en-US" sz="3936">
                <a:solidFill>
                  <a:srgbClr val="FFFFFF"/>
                </a:solidFill>
                <a:latin typeface="More Sugar"/>
                <a:ea typeface="More Sugar"/>
                <a:cs typeface="More Sugar"/>
                <a:sym typeface="More Sugar"/>
              </a:rPr>
              <a:t>Only gay men can contract HIV in the Uk.</a:t>
            </a:r>
          </a:p>
        </p:txBody>
      </p:sp>
      <p:grpSp>
        <p:nvGrpSpPr>
          <p:cNvPr name="Group 9" id="9"/>
          <p:cNvGrpSpPr/>
          <p:nvPr/>
        </p:nvGrpSpPr>
        <p:grpSpPr>
          <a:xfrm rot="108451">
            <a:off x="16050114" y="8275592"/>
            <a:ext cx="1626579" cy="1406232"/>
            <a:chOff x="0" y="0"/>
            <a:chExt cx="2168771" cy="1874977"/>
          </a:xfrm>
        </p:grpSpPr>
        <p:grpSp>
          <p:nvGrpSpPr>
            <p:cNvPr name="Group 10" id="10"/>
            <p:cNvGrpSpPr/>
            <p:nvPr/>
          </p:nvGrpSpPr>
          <p:grpSpPr>
            <a:xfrm rot="0">
              <a:off x="0" y="521041"/>
              <a:ext cx="2168771" cy="415576"/>
              <a:chOff x="0" y="0"/>
              <a:chExt cx="2302677" cy="441235"/>
            </a:xfrm>
          </p:grpSpPr>
          <p:sp>
            <p:nvSpPr>
              <p:cNvPr name="Freeform 11" id="11"/>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2" id="12"/>
            <p:cNvSpPr txBox="true"/>
            <p:nvPr/>
          </p:nvSpPr>
          <p:spPr>
            <a:xfrm rot="0">
              <a:off x="123305" y="527398"/>
              <a:ext cx="1847328" cy="693879"/>
            </a:xfrm>
            <a:prstGeom prst="rect">
              <a:avLst/>
            </a:prstGeom>
          </p:spPr>
          <p:txBody>
            <a:bodyPr anchor="t" rtlCol="false" tIns="0" lIns="0" bIns="0" rIns="0">
              <a:spAutoFit/>
            </a:bodyPr>
            <a:lstStyle/>
            <a:p>
              <a:pPr algn="ctr" marL="0" indent="0" lvl="0">
                <a:lnSpc>
                  <a:spcPts val="1953"/>
                </a:lnSpc>
                <a:spcBef>
                  <a:spcPct val="0"/>
                </a:spcBef>
              </a:pPr>
              <a:r>
                <a:rPr lang="en-US" sz="2100">
                  <a:solidFill>
                    <a:srgbClr val="000000"/>
                  </a:solidFill>
                  <a:latin typeface="DM Serif Display"/>
                  <a:ea typeface="DM Serif Display"/>
                  <a:cs typeface="DM Serif Display"/>
                  <a:sym typeface="DM Serif Display"/>
                </a:rPr>
                <a:t>therapeutic </a:t>
              </a:r>
            </a:p>
          </p:txBody>
        </p:sp>
        <p:grpSp>
          <p:nvGrpSpPr>
            <p:cNvPr name="Group 13" id="13"/>
            <p:cNvGrpSpPr/>
            <p:nvPr/>
          </p:nvGrpSpPr>
          <p:grpSpPr>
            <a:xfrm rot="-393872">
              <a:off x="139439" y="50458"/>
              <a:ext cx="867408" cy="438092"/>
              <a:chOff x="0" y="0"/>
              <a:chExt cx="1120564" cy="565951"/>
            </a:xfrm>
          </p:grpSpPr>
          <p:sp>
            <p:nvSpPr>
              <p:cNvPr name="Freeform 14" id="14"/>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5" id="15"/>
            <p:cNvSpPr txBox="true"/>
            <p:nvPr/>
          </p:nvSpPr>
          <p:spPr>
            <a:xfrm rot="-394799">
              <a:off x="298094" y="97864"/>
              <a:ext cx="573181" cy="368071"/>
            </a:xfrm>
            <a:prstGeom prst="rect">
              <a:avLst/>
            </a:prstGeom>
          </p:spPr>
          <p:txBody>
            <a:bodyPr anchor="t" rtlCol="false" tIns="0" lIns="0" bIns="0" rIns="0">
              <a:spAutoFit/>
            </a:bodyPr>
            <a:lstStyle/>
            <a:p>
              <a:pPr algn="ctr" marL="0" indent="0" lvl="0">
                <a:lnSpc>
                  <a:spcPts val="1997"/>
                </a:lnSpc>
                <a:spcBef>
                  <a:spcPct val="0"/>
                </a:spcBef>
              </a:pPr>
              <a:r>
                <a:rPr lang="en-US" sz="2147">
                  <a:solidFill>
                    <a:srgbClr val="000000"/>
                  </a:solidFill>
                  <a:latin typeface="DM Serif Display"/>
                  <a:ea typeface="DM Serif Display"/>
                  <a:cs typeface="DM Serif Display"/>
                  <a:sym typeface="DM Serif Display"/>
                </a:rPr>
                <a:t>the</a:t>
              </a:r>
            </a:p>
          </p:txBody>
        </p:sp>
        <p:grpSp>
          <p:nvGrpSpPr>
            <p:cNvPr name="Group 16" id="16"/>
            <p:cNvGrpSpPr/>
            <p:nvPr/>
          </p:nvGrpSpPr>
          <p:grpSpPr>
            <a:xfrm rot="-491354">
              <a:off x="253238" y="965082"/>
              <a:ext cx="1802593" cy="415576"/>
              <a:chOff x="0" y="0"/>
              <a:chExt cx="1913890" cy="441235"/>
            </a:xfrm>
          </p:grpSpPr>
          <p:sp>
            <p:nvSpPr>
              <p:cNvPr name="Freeform 17" id="17"/>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8" id="18"/>
            <p:cNvSpPr txBox="true"/>
            <p:nvPr/>
          </p:nvSpPr>
          <p:spPr>
            <a:xfrm rot="-466715">
              <a:off x="339676" y="1000867"/>
              <a:ext cx="1634340" cy="366341"/>
            </a:xfrm>
            <a:prstGeom prst="rect">
              <a:avLst/>
            </a:prstGeom>
          </p:spPr>
          <p:txBody>
            <a:bodyPr anchor="t" rtlCol="false" tIns="0" lIns="0" bIns="0" rIns="0">
              <a:spAutoFit/>
            </a:bodyPr>
            <a:lstStyle/>
            <a:p>
              <a:pPr algn="ctr" marL="0" indent="0" lvl="0">
                <a:lnSpc>
                  <a:spcPts val="1996"/>
                </a:lnSpc>
                <a:spcBef>
                  <a:spcPct val="0"/>
                </a:spcBef>
              </a:pPr>
              <a:r>
                <a:rPr lang="en-US" sz="2147">
                  <a:solidFill>
                    <a:srgbClr val="000000"/>
                  </a:solidFill>
                  <a:latin typeface="DM Serif Display"/>
                  <a:ea typeface="DM Serif Display"/>
                  <a:cs typeface="DM Serif Display"/>
                  <a:sym typeface="DM Serif Display"/>
                </a:rPr>
                <a:t>resource </a:t>
              </a:r>
            </a:p>
          </p:txBody>
        </p:sp>
        <p:sp>
          <p:nvSpPr>
            <p:cNvPr name="AutoShape 19" id="19"/>
            <p:cNvSpPr/>
            <p:nvPr/>
          </p:nvSpPr>
          <p:spPr>
            <a:xfrm>
              <a:off x="614339" y="1586944"/>
              <a:ext cx="925486" cy="73131"/>
            </a:xfrm>
            <a:prstGeom prst="line">
              <a:avLst/>
            </a:prstGeom>
            <a:ln cap="rnd" w="173574">
              <a:solidFill>
                <a:srgbClr val="FFFAEE"/>
              </a:solidFill>
              <a:prstDash val="solid"/>
              <a:headEnd type="none" len="sm" w="sm"/>
              <a:tailEnd type="none" len="sm" w="sm"/>
            </a:ln>
          </p:spPr>
        </p:sp>
        <p:sp>
          <p:nvSpPr>
            <p:cNvPr name="TextBox 20" id="20"/>
            <p:cNvSpPr txBox="true"/>
            <p:nvPr/>
          </p:nvSpPr>
          <p:spPr>
            <a:xfrm rot="271083">
              <a:off x="541371" y="1538519"/>
              <a:ext cx="1051661" cy="149641"/>
            </a:xfrm>
            <a:prstGeom prst="rect">
              <a:avLst/>
            </a:prstGeom>
          </p:spPr>
          <p:txBody>
            <a:bodyPr anchor="t" rtlCol="false" tIns="0" lIns="0" bIns="0" rIns="0">
              <a:spAutoFit/>
            </a:bodyPr>
            <a:lstStyle/>
            <a:p>
              <a:pPr algn="ctr">
                <a:lnSpc>
                  <a:spcPts val="903"/>
                </a:lnSpc>
                <a:spcBef>
                  <a:spcPct val="0"/>
                </a:spcBef>
              </a:pPr>
              <a:r>
                <a:rPr lang="en-US" sz="645">
                  <a:solidFill>
                    <a:srgbClr val="000000"/>
                  </a:solidFill>
                  <a:latin typeface="DM Serif Display"/>
                  <a:ea typeface="DM Serif Display"/>
                  <a:cs typeface="DM Serif Display"/>
                  <a:sym typeface="DM Serif Display"/>
                </a:rPr>
                <a:t>@reallygreatsite</a:t>
              </a:r>
            </a:p>
          </p:txBody>
        </p:sp>
        <p:grpSp>
          <p:nvGrpSpPr>
            <p:cNvPr name="Group 21" id="21"/>
            <p:cNvGrpSpPr/>
            <p:nvPr/>
          </p:nvGrpSpPr>
          <p:grpSpPr>
            <a:xfrm rot="-14337">
              <a:off x="191201" y="1433452"/>
              <a:ext cx="1647028" cy="438092"/>
              <a:chOff x="0" y="0"/>
              <a:chExt cx="2127719" cy="565951"/>
            </a:xfrm>
          </p:grpSpPr>
          <p:sp>
            <p:nvSpPr>
              <p:cNvPr name="Freeform 22" id="22"/>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3" id="23"/>
            <p:cNvSpPr txBox="true"/>
            <p:nvPr/>
          </p:nvSpPr>
          <p:spPr>
            <a:xfrm rot="-33250">
              <a:off x="120970" y="1370830"/>
              <a:ext cx="1717372" cy="473399"/>
            </a:xfrm>
            <a:prstGeom prst="rect">
              <a:avLst/>
            </a:prstGeom>
          </p:spPr>
          <p:txBody>
            <a:bodyPr anchor="t" rtlCol="false" tIns="0" lIns="0" bIns="0" rIns="0">
              <a:spAutoFit/>
            </a:bodyPr>
            <a:lstStyle/>
            <a:p>
              <a:pPr algn="ctr">
                <a:lnSpc>
                  <a:spcPts val="3006"/>
                </a:lnSpc>
                <a:spcBef>
                  <a:spcPct val="0"/>
                </a:spcBef>
              </a:pPr>
              <a:r>
                <a:rPr lang="en-US" sz="2147">
                  <a:solidFill>
                    <a:srgbClr val="000000"/>
                  </a:solidFill>
                  <a:latin typeface="DM Serif Display"/>
                  <a:ea typeface="DM Serif Display"/>
                  <a:cs typeface="DM Serif Display"/>
                  <a:sym typeface="DM Serif Display"/>
                </a:rPr>
                <a:t>platform</a:t>
              </a:r>
            </a:p>
          </p:txBody>
        </p:sp>
      </p:grpSp>
      <p:grpSp>
        <p:nvGrpSpPr>
          <p:cNvPr name="Group 24" id="24"/>
          <p:cNvGrpSpPr/>
          <p:nvPr/>
        </p:nvGrpSpPr>
        <p:grpSpPr>
          <a:xfrm rot="0">
            <a:off x="783374" y="8855986"/>
            <a:ext cx="2011572" cy="804629"/>
            <a:chOff x="0" y="0"/>
            <a:chExt cx="2682097" cy="1072839"/>
          </a:xfrm>
        </p:grpSpPr>
        <p:sp>
          <p:nvSpPr>
            <p:cNvPr name="Freeform 25" id="25"/>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6" id="26"/>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1.b</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605172" y="633279"/>
            <a:ext cx="13101633" cy="2510137"/>
          </a:xfrm>
          <a:custGeom>
            <a:avLst/>
            <a:gdLst/>
            <a:ahLst/>
            <a:cxnLst/>
            <a:rect r="r" b="b" t="t" l="l"/>
            <a:pathLst>
              <a:path h="2510137" w="13101633">
                <a:moveTo>
                  <a:pt x="0" y="2510137"/>
                </a:moveTo>
                <a:lnTo>
                  <a:pt x="13101633" y="2510137"/>
                </a:lnTo>
                <a:lnTo>
                  <a:pt x="13101633" y="0"/>
                </a:lnTo>
                <a:lnTo>
                  <a:pt x="0" y="0"/>
                </a:lnTo>
                <a:lnTo>
                  <a:pt x="0" y="2510137"/>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4" id="4"/>
          <p:cNvSpPr/>
          <p:nvPr/>
        </p:nvSpPr>
        <p:spPr>
          <a:xfrm flipH="false" flipV="true" rot="0">
            <a:off x="4730466" y="633279"/>
            <a:ext cx="13101633" cy="2510137"/>
          </a:xfrm>
          <a:custGeom>
            <a:avLst/>
            <a:gdLst/>
            <a:ahLst/>
            <a:cxnLst/>
            <a:rect r="r" b="b" t="t" l="l"/>
            <a:pathLst>
              <a:path h="2510137" w="13101633">
                <a:moveTo>
                  <a:pt x="0" y="2510137"/>
                </a:moveTo>
                <a:lnTo>
                  <a:pt x="13101633" y="2510137"/>
                </a:lnTo>
                <a:lnTo>
                  <a:pt x="13101633" y="0"/>
                </a:lnTo>
                <a:lnTo>
                  <a:pt x="0" y="0"/>
                </a:lnTo>
                <a:lnTo>
                  <a:pt x="0" y="2510137"/>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5" id="5"/>
          <p:cNvSpPr/>
          <p:nvPr/>
        </p:nvSpPr>
        <p:spPr>
          <a:xfrm flipH="false" flipV="false" rot="0">
            <a:off x="6185895" y="4049858"/>
            <a:ext cx="7196815" cy="4794878"/>
          </a:xfrm>
          <a:custGeom>
            <a:avLst/>
            <a:gdLst/>
            <a:ahLst/>
            <a:cxnLst/>
            <a:rect r="r" b="b" t="t" l="l"/>
            <a:pathLst>
              <a:path h="4794878" w="7196815">
                <a:moveTo>
                  <a:pt x="0" y="0"/>
                </a:moveTo>
                <a:lnTo>
                  <a:pt x="7196815" y="0"/>
                </a:lnTo>
                <a:lnTo>
                  <a:pt x="7196815" y="4794878"/>
                </a:lnTo>
                <a:lnTo>
                  <a:pt x="0" y="4794878"/>
                </a:lnTo>
                <a:lnTo>
                  <a:pt x="0" y="0"/>
                </a:lnTo>
                <a:close/>
              </a:path>
            </a:pathLst>
          </a:custGeom>
          <a:blipFill>
            <a:blip r:embed="rId5"/>
            <a:stretch>
              <a:fillRect l="0" t="0" r="0" b="0"/>
            </a:stretch>
          </a:blipFill>
        </p:spPr>
      </p:sp>
      <p:sp>
        <p:nvSpPr>
          <p:cNvPr name="Freeform 6" id="6"/>
          <p:cNvSpPr/>
          <p:nvPr/>
        </p:nvSpPr>
        <p:spPr>
          <a:xfrm flipH="false" flipV="false" rot="0">
            <a:off x="3943929" y="4209286"/>
            <a:ext cx="11190051" cy="4476020"/>
          </a:xfrm>
          <a:custGeom>
            <a:avLst/>
            <a:gdLst/>
            <a:ahLst/>
            <a:cxnLst/>
            <a:rect r="r" b="b" t="t" l="l"/>
            <a:pathLst>
              <a:path h="4476020" w="11190051">
                <a:moveTo>
                  <a:pt x="0" y="0"/>
                </a:moveTo>
                <a:lnTo>
                  <a:pt x="11190051" y="0"/>
                </a:lnTo>
                <a:lnTo>
                  <a:pt x="11190051" y="4476021"/>
                </a:lnTo>
                <a:lnTo>
                  <a:pt x="0" y="447602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4083950" y="1145744"/>
            <a:ext cx="11050029" cy="1637607"/>
          </a:xfrm>
          <a:prstGeom prst="rect">
            <a:avLst/>
          </a:prstGeom>
        </p:spPr>
        <p:txBody>
          <a:bodyPr anchor="t" rtlCol="false" tIns="0" lIns="0" bIns="0" rIns="0">
            <a:spAutoFit/>
          </a:bodyPr>
          <a:lstStyle/>
          <a:p>
            <a:pPr algn="ctr">
              <a:lnSpc>
                <a:spcPts val="6249"/>
              </a:lnSpc>
            </a:pPr>
            <a:r>
              <a:rPr lang="en-US" sz="6578">
                <a:solidFill>
                  <a:srgbClr val="000000"/>
                </a:solidFill>
                <a:latin typeface="More Sugar"/>
                <a:ea typeface="More Sugar"/>
                <a:cs typeface="More Sugar"/>
                <a:sym typeface="More Sugar"/>
              </a:rPr>
              <a:t>You can not catch an STI from oral sex.</a:t>
            </a:r>
          </a:p>
        </p:txBody>
      </p:sp>
      <p:sp>
        <p:nvSpPr>
          <p:cNvPr name="Freeform 8" id="8"/>
          <p:cNvSpPr/>
          <p:nvPr/>
        </p:nvSpPr>
        <p:spPr>
          <a:xfrm flipH="false" flipV="false" rot="0">
            <a:off x="3504648" y="3724252"/>
            <a:ext cx="11190051" cy="4476020"/>
          </a:xfrm>
          <a:custGeom>
            <a:avLst/>
            <a:gdLst/>
            <a:ahLst/>
            <a:cxnLst/>
            <a:rect r="r" b="b" t="t" l="l"/>
            <a:pathLst>
              <a:path h="4476020" w="11190051">
                <a:moveTo>
                  <a:pt x="0" y="0"/>
                </a:moveTo>
                <a:lnTo>
                  <a:pt x="11190051" y="0"/>
                </a:lnTo>
                <a:lnTo>
                  <a:pt x="11190051" y="4476020"/>
                </a:lnTo>
                <a:lnTo>
                  <a:pt x="0" y="447602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9" id="9"/>
          <p:cNvGrpSpPr/>
          <p:nvPr/>
        </p:nvGrpSpPr>
        <p:grpSpPr>
          <a:xfrm rot="108451">
            <a:off x="16069164" y="8275592"/>
            <a:ext cx="1626579" cy="1406232"/>
            <a:chOff x="0" y="0"/>
            <a:chExt cx="2168771" cy="1874977"/>
          </a:xfrm>
        </p:grpSpPr>
        <p:grpSp>
          <p:nvGrpSpPr>
            <p:cNvPr name="Group 10" id="10"/>
            <p:cNvGrpSpPr/>
            <p:nvPr/>
          </p:nvGrpSpPr>
          <p:grpSpPr>
            <a:xfrm rot="0">
              <a:off x="0" y="521041"/>
              <a:ext cx="2168771" cy="415576"/>
              <a:chOff x="0" y="0"/>
              <a:chExt cx="2302677" cy="441235"/>
            </a:xfrm>
          </p:grpSpPr>
          <p:sp>
            <p:nvSpPr>
              <p:cNvPr name="Freeform 11" id="11"/>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2" id="12"/>
            <p:cNvSpPr txBox="true"/>
            <p:nvPr/>
          </p:nvSpPr>
          <p:spPr>
            <a:xfrm rot="0">
              <a:off x="123305" y="527398"/>
              <a:ext cx="1847328" cy="693879"/>
            </a:xfrm>
            <a:prstGeom prst="rect">
              <a:avLst/>
            </a:prstGeom>
          </p:spPr>
          <p:txBody>
            <a:bodyPr anchor="t" rtlCol="false" tIns="0" lIns="0" bIns="0" rIns="0">
              <a:spAutoFit/>
            </a:bodyPr>
            <a:lstStyle/>
            <a:p>
              <a:pPr algn="ctr" marL="0" indent="0" lvl="0">
                <a:lnSpc>
                  <a:spcPts val="1953"/>
                </a:lnSpc>
                <a:spcBef>
                  <a:spcPct val="0"/>
                </a:spcBef>
              </a:pPr>
              <a:r>
                <a:rPr lang="en-US" sz="2100">
                  <a:solidFill>
                    <a:srgbClr val="000000"/>
                  </a:solidFill>
                  <a:latin typeface="DM Serif Display"/>
                  <a:ea typeface="DM Serif Display"/>
                  <a:cs typeface="DM Serif Display"/>
                  <a:sym typeface="DM Serif Display"/>
                </a:rPr>
                <a:t>therapeutic </a:t>
              </a:r>
            </a:p>
          </p:txBody>
        </p:sp>
        <p:grpSp>
          <p:nvGrpSpPr>
            <p:cNvPr name="Group 13" id="13"/>
            <p:cNvGrpSpPr/>
            <p:nvPr/>
          </p:nvGrpSpPr>
          <p:grpSpPr>
            <a:xfrm rot="-393872">
              <a:off x="139439" y="50458"/>
              <a:ext cx="867408" cy="438092"/>
              <a:chOff x="0" y="0"/>
              <a:chExt cx="1120564" cy="565951"/>
            </a:xfrm>
          </p:grpSpPr>
          <p:sp>
            <p:nvSpPr>
              <p:cNvPr name="Freeform 14" id="14"/>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5" id="15"/>
            <p:cNvSpPr txBox="true"/>
            <p:nvPr/>
          </p:nvSpPr>
          <p:spPr>
            <a:xfrm rot="-394799">
              <a:off x="298094" y="97864"/>
              <a:ext cx="573181" cy="368071"/>
            </a:xfrm>
            <a:prstGeom prst="rect">
              <a:avLst/>
            </a:prstGeom>
          </p:spPr>
          <p:txBody>
            <a:bodyPr anchor="t" rtlCol="false" tIns="0" lIns="0" bIns="0" rIns="0">
              <a:spAutoFit/>
            </a:bodyPr>
            <a:lstStyle/>
            <a:p>
              <a:pPr algn="ctr" marL="0" indent="0" lvl="0">
                <a:lnSpc>
                  <a:spcPts val="1997"/>
                </a:lnSpc>
                <a:spcBef>
                  <a:spcPct val="0"/>
                </a:spcBef>
              </a:pPr>
              <a:r>
                <a:rPr lang="en-US" sz="2147">
                  <a:solidFill>
                    <a:srgbClr val="000000"/>
                  </a:solidFill>
                  <a:latin typeface="DM Serif Display"/>
                  <a:ea typeface="DM Serif Display"/>
                  <a:cs typeface="DM Serif Display"/>
                  <a:sym typeface="DM Serif Display"/>
                </a:rPr>
                <a:t>the</a:t>
              </a:r>
            </a:p>
          </p:txBody>
        </p:sp>
        <p:grpSp>
          <p:nvGrpSpPr>
            <p:cNvPr name="Group 16" id="16"/>
            <p:cNvGrpSpPr/>
            <p:nvPr/>
          </p:nvGrpSpPr>
          <p:grpSpPr>
            <a:xfrm rot="-491354">
              <a:off x="253238" y="965082"/>
              <a:ext cx="1802593" cy="415576"/>
              <a:chOff x="0" y="0"/>
              <a:chExt cx="1913890" cy="441235"/>
            </a:xfrm>
          </p:grpSpPr>
          <p:sp>
            <p:nvSpPr>
              <p:cNvPr name="Freeform 17" id="17"/>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8" id="18"/>
            <p:cNvSpPr txBox="true"/>
            <p:nvPr/>
          </p:nvSpPr>
          <p:spPr>
            <a:xfrm rot="-466715">
              <a:off x="339676" y="1000867"/>
              <a:ext cx="1634340" cy="366341"/>
            </a:xfrm>
            <a:prstGeom prst="rect">
              <a:avLst/>
            </a:prstGeom>
          </p:spPr>
          <p:txBody>
            <a:bodyPr anchor="t" rtlCol="false" tIns="0" lIns="0" bIns="0" rIns="0">
              <a:spAutoFit/>
            </a:bodyPr>
            <a:lstStyle/>
            <a:p>
              <a:pPr algn="ctr" marL="0" indent="0" lvl="0">
                <a:lnSpc>
                  <a:spcPts val="1996"/>
                </a:lnSpc>
                <a:spcBef>
                  <a:spcPct val="0"/>
                </a:spcBef>
              </a:pPr>
              <a:r>
                <a:rPr lang="en-US" sz="2147">
                  <a:solidFill>
                    <a:srgbClr val="000000"/>
                  </a:solidFill>
                  <a:latin typeface="DM Serif Display"/>
                  <a:ea typeface="DM Serif Display"/>
                  <a:cs typeface="DM Serif Display"/>
                  <a:sym typeface="DM Serif Display"/>
                </a:rPr>
                <a:t>resource </a:t>
              </a:r>
            </a:p>
          </p:txBody>
        </p:sp>
        <p:sp>
          <p:nvSpPr>
            <p:cNvPr name="AutoShape 19" id="19"/>
            <p:cNvSpPr/>
            <p:nvPr/>
          </p:nvSpPr>
          <p:spPr>
            <a:xfrm>
              <a:off x="614339" y="1586944"/>
              <a:ext cx="925486" cy="73131"/>
            </a:xfrm>
            <a:prstGeom prst="line">
              <a:avLst/>
            </a:prstGeom>
            <a:ln cap="rnd" w="173574">
              <a:solidFill>
                <a:srgbClr val="FFFAEE"/>
              </a:solidFill>
              <a:prstDash val="solid"/>
              <a:headEnd type="none" len="sm" w="sm"/>
              <a:tailEnd type="none" len="sm" w="sm"/>
            </a:ln>
          </p:spPr>
        </p:sp>
        <p:sp>
          <p:nvSpPr>
            <p:cNvPr name="TextBox 20" id="20"/>
            <p:cNvSpPr txBox="true"/>
            <p:nvPr/>
          </p:nvSpPr>
          <p:spPr>
            <a:xfrm rot="271083">
              <a:off x="541371" y="1538519"/>
              <a:ext cx="1051661" cy="149641"/>
            </a:xfrm>
            <a:prstGeom prst="rect">
              <a:avLst/>
            </a:prstGeom>
          </p:spPr>
          <p:txBody>
            <a:bodyPr anchor="t" rtlCol="false" tIns="0" lIns="0" bIns="0" rIns="0">
              <a:spAutoFit/>
            </a:bodyPr>
            <a:lstStyle/>
            <a:p>
              <a:pPr algn="ctr">
                <a:lnSpc>
                  <a:spcPts val="903"/>
                </a:lnSpc>
                <a:spcBef>
                  <a:spcPct val="0"/>
                </a:spcBef>
              </a:pPr>
              <a:r>
                <a:rPr lang="en-US" sz="645">
                  <a:solidFill>
                    <a:srgbClr val="000000"/>
                  </a:solidFill>
                  <a:latin typeface="DM Serif Display"/>
                  <a:ea typeface="DM Serif Display"/>
                  <a:cs typeface="DM Serif Display"/>
                  <a:sym typeface="DM Serif Display"/>
                </a:rPr>
                <a:t>@reallygreatsite</a:t>
              </a:r>
            </a:p>
          </p:txBody>
        </p:sp>
        <p:grpSp>
          <p:nvGrpSpPr>
            <p:cNvPr name="Group 21" id="21"/>
            <p:cNvGrpSpPr/>
            <p:nvPr/>
          </p:nvGrpSpPr>
          <p:grpSpPr>
            <a:xfrm rot="-14337">
              <a:off x="191201" y="1433452"/>
              <a:ext cx="1647028" cy="438092"/>
              <a:chOff x="0" y="0"/>
              <a:chExt cx="2127719" cy="565951"/>
            </a:xfrm>
          </p:grpSpPr>
          <p:sp>
            <p:nvSpPr>
              <p:cNvPr name="Freeform 22" id="22"/>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3" id="23"/>
            <p:cNvSpPr txBox="true"/>
            <p:nvPr/>
          </p:nvSpPr>
          <p:spPr>
            <a:xfrm rot="-33250">
              <a:off x="120970" y="1370830"/>
              <a:ext cx="1717372" cy="473399"/>
            </a:xfrm>
            <a:prstGeom prst="rect">
              <a:avLst/>
            </a:prstGeom>
          </p:spPr>
          <p:txBody>
            <a:bodyPr anchor="t" rtlCol="false" tIns="0" lIns="0" bIns="0" rIns="0">
              <a:spAutoFit/>
            </a:bodyPr>
            <a:lstStyle/>
            <a:p>
              <a:pPr algn="ctr">
                <a:lnSpc>
                  <a:spcPts val="3006"/>
                </a:lnSpc>
                <a:spcBef>
                  <a:spcPct val="0"/>
                </a:spcBef>
              </a:pPr>
              <a:r>
                <a:rPr lang="en-US" sz="2147">
                  <a:solidFill>
                    <a:srgbClr val="000000"/>
                  </a:solidFill>
                  <a:latin typeface="DM Serif Display"/>
                  <a:ea typeface="DM Serif Display"/>
                  <a:cs typeface="DM Serif Display"/>
                  <a:sym typeface="DM Serif Display"/>
                </a:rPr>
                <a:t>platform</a:t>
              </a:r>
            </a:p>
          </p:txBody>
        </p:sp>
      </p:grpSp>
      <p:grpSp>
        <p:nvGrpSpPr>
          <p:cNvPr name="Group 24" id="24"/>
          <p:cNvGrpSpPr/>
          <p:nvPr/>
        </p:nvGrpSpPr>
        <p:grpSpPr>
          <a:xfrm rot="0">
            <a:off x="935774" y="9008386"/>
            <a:ext cx="2011572" cy="804629"/>
            <a:chOff x="0" y="0"/>
            <a:chExt cx="2682097" cy="1072839"/>
          </a:xfrm>
        </p:grpSpPr>
        <p:sp>
          <p:nvSpPr>
            <p:cNvPr name="Freeform 25" id="25"/>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6" id="26"/>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2.a</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2634486" y="3462213"/>
            <a:ext cx="13019028" cy="2494310"/>
          </a:xfrm>
          <a:custGeom>
            <a:avLst/>
            <a:gdLst/>
            <a:ahLst/>
            <a:cxnLst/>
            <a:rect r="r" b="b" t="t" l="l"/>
            <a:pathLst>
              <a:path h="2494310" w="13019028">
                <a:moveTo>
                  <a:pt x="0" y="2494311"/>
                </a:moveTo>
                <a:lnTo>
                  <a:pt x="13019028" y="2494311"/>
                </a:lnTo>
                <a:lnTo>
                  <a:pt x="13019028" y="0"/>
                </a:lnTo>
                <a:lnTo>
                  <a:pt x="0" y="0"/>
                </a:lnTo>
                <a:lnTo>
                  <a:pt x="0" y="2494311"/>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4" id="4"/>
          <p:cNvSpPr txBox="true"/>
          <p:nvPr/>
        </p:nvSpPr>
        <p:spPr>
          <a:xfrm rot="0">
            <a:off x="5912770" y="1895922"/>
            <a:ext cx="6462460" cy="1312419"/>
          </a:xfrm>
          <a:prstGeom prst="rect">
            <a:avLst/>
          </a:prstGeom>
        </p:spPr>
        <p:txBody>
          <a:bodyPr anchor="t" rtlCol="false" tIns="0" lIns="0" bIns="0" rIns="0">
            <a:spAutoFit/>
          </a:bodyPr>
          <a:lstStyle/>
          <a:p>
            <a:pPr algn="ctr">
              <a:lnSpc>
                <a:spcPts val="9629"/>
              </a:lnSpc>
            </a:pPr>
            <a:r>
              <a:rPr lang="en-US" sz="10136">
                <a:solidFill>
                  <a:srgbClr val="841414"/>
                </a:solidFill>
                <a:latin typeface="More Sugar"/>
                <a:ea typeface="More Sugar"/>
                <a:cs typeface="More Sugar"/>
                <a:sym typeface="More Sugar"/>
              </a:rPr>
              <a:t>FALSE</a:t>
            </a:r>
          </a:p>
        </p:txBody>
      </p:sp>
      <p:sp>
        <p:nvSpPr>
          <p:cNvPr name="Freeform 5" id="5"/>
          <p:cNvSpPr/>
          <p:nvPr/>
        </p:nvSpPr>
        <p:spPr>
          <a:xfrm flipH="false" flipV="true" rot="0">
            <a:off x="2634486" y="5522136"/>
            <a:ext cx="13019028" cy="2494310"/>
          </a:xfrm>
          <a:custGeom>
            <a:avLst/>
            <a:gdLst/>
            <a:ahLst/>
            <a:cxnLst/>
            <a:rect r="r" b="b" t="t" l="l"/>
            <a:pathLst>
              <a:path h="2494310" w="13019028">
                <a:moveTo>
                  <a:pt x="0" y="2494310"/>
                </a:moveTo>
                <a:lnTo>
                  <a:pt x="13019028" y="2494310"/>
                </a:lnTo>
                <a:lnTo>
                  <a:pt x="13019028" y="0"/>
                </a:lnTo>
                <a:lnTo>
                  <a:pt x="0" y="0"/>
                </a:lnTo>
                <a:lnTo>
                  <a:pt x="0" y="2494310"/>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6" id="6"/>
          <p:cNvSpPr/>
          <p:nvPr/>
        </p:nvSpPr>
        <p:spPr>
          <a:xfrm flipH="false" flipV="false" rot="0">
            <a:off x="706102" y="4863909"/>
            <a:ext cx="3658431" cy="4114800"/>
          </a:xfrm>
          <a:custGeom>
            <a:avLst/>
            <a:gdLst/>
            <a:ahLst/>
            <a:cxnLst/>
            <a:rect r="r" b="b" t="t" l="l"/>
            <a:pathLst>
              <a:path h="4114800" w="3658431">
                <a:moveTo>
                  <a:pt x="0" y="0"/>
                </a:moveTo>
                <a:lnTo>
                  <a:pt x="3658432" y="0"/>
                </a:lnTo>
                <a:lnTo>
                  <a:pt x="36584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4595813" y="729091"/>
            <a:ext cx="9096375" cy="681056"/>
          </a:xfrm>
          <a:prstGeom prst="rect">
            <a:avLst/>
          </a:prstGeom>
        </p:spPr>
        <p:txBody>
          <a:bodyPr anchor="t" rtlCol="false" tIns="0" lIns="0" bIns="0" rIns="0">
            <a:spAutoFit/>
          </a:bodyPr>
          <a:lstStyle/>
          <a:p>
            <a:pPr algn="ctr">
              <a:lnSpc>
                <a:spcPts val="5511"/>
              </a:lnSpc>
              <a:spcBef>
                <a:spcPct val="0"/>
              </a:spcBef>
            </a:pPr>
            <a:r>
              <a:rPr lang="en-US" sz="3936">
                <a:solidFill>
                  <a:srgbClr val="FFFFFF"/>
                </a:solidFill>
                <a:latin typeface="More Sugar"/>
                <a:ea typeface="More Sugar"/>
                <a:cs typeface="More Sugar"/>
                <a:sym typeface="More Sugar"/>
              </a:rPr>
              <a:t>You can not catch an STI from oral sex.</a:t>
            </a:r>
          </a:p>
        </p:txBody>
      </p:sp>
      <p:grpSp>
        <p:nvGrpSpPr>
          <p:cNvPr name="Group 8" id="8"/>
          <p:cNvGrpSpPr/>
          <p:nvPr/>
        </p:nvGrpSpPr>
        <p:grpSpPr>
          <a:xfrm rot="108451">
            <a:off x="16050114" y="8275592"/>
            <a:ext cx="1626579" cy="1406232"/>
            <a:chOff x="0" y="0"/>
            <a:chExt cx="2168771" cy="1874977"/>
          </a:xfrm>
        </p:grpSpPr>
        <p:grpSp>
          <p:nvGrpSpPr>
            <p:cNvPr name="Group 9" id="9"/>
            <p:cNvGrpSpPr/>
            <p:nvPr/>
          </p:nvGrpSpPr>
          <p:grpSpPr>
            <a:xfrm rot="0">
              <a:off x="0" y="521041"/>
              <a:ext cx="2168771" cy="415576"/>
              <a:chOff x="0" y="0"/>
              <a:chExt cx="2302677" cy="441235"/>
            </a:xfrm>
          </p:grpSpPr>
          <p:sp>
            <p:nvSpPr>
              <p:cNvPr name="Freeform 10" id="10"/>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1" id="11"/>
            <p:cNvSpPr txBox="true"/>
            <p:nvPr/>
          </p:nvSpPr>
          <p:spPr>
            <a:xfrm rot="0">
              <a:off x="123305" y="527398"/>
              <a:ext cx="1847328" cy="693879"/>
            </a:xfrm>
            <a:prstGeom prst="rect">
              <a:avLst/>
            </a:prstGeom>
          </p:spPr>
          <p:txBody>
            <a:bodyPr anchor="t" rtlCol="false" tIns="0" lIns="0" bIns="0" rIns="0">
              <a:spAutoFit/>
            </a:bodyPr>
            <a:lstStyle/>
            <a:p>
              <a:pPr algn="ctr" marL="0" indent="0" lvl="0">
                <a:lnSpc>
                  <a:spcPts val="1953"/>
                </a:lnSpc>
                <a:spcBef>
                  <a:spcPct val="0"/>
                </a:spcBef>
              </a:pPr>
              <a:r>
                <a:rPr lang="en-US" sz="2100">
                  <a:solidFill>
                    <a:srgbClr val="000000"/>
                  </a:solidFill>
                  <a:latin typeface="DM Serif Display"/>
                  <a:ea typeface="DM Serif Display"/>
                  <a:cs typeface="DM Serif Display"/>
                  <a:sym typeface="DM Serif Display"/>
                </a:rPr>
                <a:t>therapeutic </a:t>
              </a:r>
            </a:p>
          </p:txBody>
        </p:sp>
        <p:grpSp>
          <p:nvGrpSpPr>
            <p:cNvPr name="Group 12" id="12"/>
            <p:cNvGrpSpPr/>
            <p:nvPr/>
          </p:nvGrpSpPr>
          <p:grpSpPr>
            <a:xfrm rot="-393872">
              <a:off x="139439" y="50458"/>
              <a:ext cx="867408" cy="438092"/>
              <a:chOff x="0" y="0"/>
              <a:chExt cx="1120564" cy="565951"/>
            </a:xfrm>
          </p:grpSpPr>
          <p:sp>
            <p:nvSpPr>
              <p:cNvPr name="Freeform 13" id="13"/>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4" id="14"/>
            <p:cNvSpPr txBox="true"/>
            <p:nvPr/>
          </p:nvSpPr>
          <p:spPr>
            <a:xfrm rot="-394799">
              <a:off x="298094" y="97864"/>
              <a:ext cx="573181" cy="368071"/>
            </a:xfrm>
            <a:prstGeom prst="rect">
              <a:avLst/>
            </a:prstGeom>
          </p:spPr>
          <p:txBody>
            <a:bodyPr anchor="t" rtlCol="false" tIns="0" lIns="0" bIns="0" rIns="0">
              <a:spAutoFit/>
            </a:bodyPr>
            <a:lstStyle/>
            <a:p>
              <a:pPr algn="ctr" marL="0" indent="0" lvl="0">
                <a:lnSpc>
                  <a:spcPts val="1997"/>
                </a:lnSpc>
                <a:spcBef>
                  <a:spcPct val="0"/>
                </a:spcBef>
              </a:pPr>
              <a:r>
                <a:rPr lang="en-US" sz="2147">
                  <a:solidFill>
                    <a:srgbClr val="000000"/>
                  </a:solidFill>
                  <a:latin typeface="DM Serif Display"/>
                  <a:ea typeface="DM Serif Display"/>
                  <a:cs typeface="DM Serif Display"/>
                  <a:sym typeface="DM Serif Display"/>
                </a:rPr>
                <a:t>the</a:t>
              </a:r>
            </a:p>
          </p:txBody>
        </p:sp>
        <p:grpSp>
          <p:nvGrpSpPr>
            <p:cNvPr name="Group 15" id="15"/>
            <p:cNvGrpSpPr/>
            <p:nvPr/>
          </p:nvGrpSpPr>
          <p:grpSpPr>
            <a:xfrm rot="-491354">
              <a:off x="253238" y="965082"/>
              <a:ext cx="1802593" cy="415576"/>
              <a:chOff x="0" y="0"/>
              <a:chExt cx="1913890" cy="441235"/>
            </a:xfrm>
          </p:grpSpPr>
          <p:sp>
            <p:nvSpPr>
              <p:cNvPr name="Freeform 16" id="16"/>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7" id="17"/>
            <p:cNvSpPr txBox="true"/>
            <p:nvPr/>
          </p:nvSpPr>
          <p:spPr>
            <a:xfrm rot="-466715">
              <a:off x="339676" y="1000867"/>
              <a:ext cx="1634340" cy="366341"/>
            </a:xfrm>
            <a:prstGeom prst="rect">
              <a:avLst/>
            </a:prstGeom>
          </p:spPr>
          <p:txBody>
            <a:bodyPr anchor="t" rtlCol="false" tIns="0" lIns="0" bIns="0" rIns="0">
              <a:spAutoFit/>
            </a:bodyPr>
            <a:lstStyle/>
            <a:p>
              <a:pPr algn="ctr" marL="0" indent="0" lvl="0">
                <a:lnSpc>
                  <a:spcPts val="1996"/>
                </a:lnSpc>
                <a:spcBef>
                  <a:spcPct val="0"/>
                </a:spcBef>
              </a:pPr>
              <a:r>
                <a:rPr lang="en-US" sz="2147">
                  <a:solidFill>
                    <a:srgbClr val="000000"/>
                  </a:solidFill>
                  <a:latin typeface="DM Serif Display"/>
                  <a:ea typeface="DM Serif Display"/>
                  <a:cs typeface="DM Serif Display"/>
                  <a:sym typeface="DM Serif Display"/>
                </a:rPr>
                <a:t>resource </a:t>
              </a:r>
            </a:p>
          </p:txBody>
        </p:sp>
        <p:sp>
          <p:nvSpPr>
            <p:cNvPr name="AutoShape 18" id="18"/>
            <p:cNvSpPr/>
            <p:nvPr/>
          </p:nvSpPr>
          <p:spPr>
            <a:xfrm>
              <a:off x="614339" y="1586944"/>
              <a:ext cx="925486" cy="73131"/>
            </a:xfrm>
            <a:prstGeom prst="line">
              <a:avLst/>
            </a:prstGeom>
            <a:ln cap="rnd" w="173574">
              <a:solidFill>
                <a:srgbClr val="FFFAEE"/>
              </a:solidFill>
              <a:prstDash val="solid"/>
              <a:headEnd type="none" len="sm" w="sm"/>
              <a:tailEnd type="none" len="sm" w="sm"/>
            </a:ln>
          </p:spPr>
        </p:sp>
        <p:sp>
          <p:nvSpPr>
            <p:cNvPr name="TextBox 19" id="19"/>
            <p:cNvSpPr txBox="true"/>
            <p:nvPr/>
          </p:nvSpPr>
          <p:spPr>
            <a:xfrm rot="271083">
              <a:off x="541371" y="1538519"/>
              <a:ext cx="1051661" cy="149641"/>
            </a:xfrm>
            <a:prstGeom prst="rect">
              <a:avLst/>
            </a:prstGeom>
          </p:spPr>
          <p:txBody>
            <a:bodyPr anchor="t" rtlCol="false" tIns="0" lIns="0" bIns="0" rIns="0">
              <a:spAutoFit/>
            </a:bodyPr>
            <a:lstStyle/>
            <a:p>
              <a:pPr algn="ctr">
                <a:lnSpc>
                  <a:spcPts val="903"/>
                </a:lnSpc>
                <a:spcBef>
                  <a:spcPct val="0"/>
                </a:spcBef>
              </a:pPr>
              <a:r>
                <a:rPr lang="en-US" sz="645">
                  <a:solidFill>
                    <a:srgbClr val="000000"/>
                  </a:solidFill>
                  <a:latin typeface="DM Serif Display"/>
                  <a:ea typeface="DM Serif Display"/>
                  <a:cs typeface="DM Serif Display"/>
                  <a:sym typeface="DM Serif Display"/>
                </a:rPr>
                <a:t>@reallygreatsite</a:t>
              </a:r>
            </a:p>
          </p:txBody>
        </p:sp>
        <p:grpSp>
          <p:nvGrpSpPr>
            <p:cNvPr name="Group 20" id="20"/>
            <p:cNvGrpSpPr/>
            <p:nvPr/>
          </p:nvGrpSpPr>
          <p:grpSpPr>
            <a:xfrm rot="-14337">
              <a:off x="191201" y="1433452"/>
              <a:ext cx="1647028" cy="438092"/>
              <a:chOff x="0" y="0"/>
              <a:chExt cx="2127719" cy="565951"/>
            </a:xfrm>
          </p:grpSpPr>
          <p:sp>
            <p:nvSpPr>
              <p:cNvPr name="Freeform 21" id="21"/>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2" id="22"/>
            <p:cNvSpPr txBox="true"/>
            <p:nvPr/>
          </p:nvSpPr>
          <p:spPr>
            <a:xfrm rot="-33250">
              <a:off x="120970" y="1370830"/>
              <a:ext cx="1717372" cy="473399"/>
            </a:xfrm>
            <a:prstGeom prst="rect">
              <a:avLst/>
            </a:prstGeom>
          </p:spPr>
          <p:txBody>
            <a:bodyPr anchor="t" rtlCol="false" tIns="0" lIns="0" bIns="0" rIns="0">
              <a:spAutoFit/>
            </a:bodyPr>
            <a:lstStyle/>
            <a:p>
              <a:pPr algn="ctr">
                <a:lnSpc>
                  <a:spcPts val="3006"/>
                </a:lnSpc>
                <a:spcBef>
                  <a:spcPct val="0"/>
                </a:spcBef>
              </a:pPr>
              <a:r>
                <a:rPr lang="en-US" sz="2147">
                  <a:solidFill>
                    <a:srgbClr val="000000"/>
                  </a:solidFill>
                  <a:latin typeface="DM Serif Display"/>
                  <a:ea typeface="DM Serif Display"/>
                  <a:cs typeface="DM Serif Display"/>
                  <a:sym typeface="DM Serif Display"/>
                </a:rPr>
                <a:t>platform</a:t>
              </a:r>
            </a:p>
          </p:txBody>
        </p:sp>
      </p:grpSp>
      <p:sp>
        <p:nvSpPr>
          <p:cNvPr name="TextBox 23" id="23"/>
          <p:cNvSpPr txBox="true"/>
          <p:nvPr/>
        </p:nvSpPr>
        <p:spPr>
          <a:xfrm rot="0">
            <a:off x="5365987" y="3985362"/>
            <a:ext cx="8349086" cy="3468999"/>
          </a:xfrm>
          <a:prstGeom prst="rect">
            <a:avLst/>
          </a:prstGeom>
        </p:spPr>
        <p:txBody>
          <a:bodyPr anchor="t" rtlCol="false" tIns="0" lIns="0" bIns="0" rIns="0">
            <a:spAutoFit/>
          </a:bodyPr>
          <a:lstStyle/>
          <a:p>
            <a:pPr algn="ctr">
              <a:lnSpc>
                <a:spcPts val="4620"/>
              </a:lnSpc>
              <a:spcBef>
                <a:spcPct val="0"/>
              </a:spcBef>
            </a:pPr>
            <a:r>
              <a:rPr lang="en-US" sz="3300">
                <a:solidFill>
                  <a:srgbClr val="000000"/>
                </a:solidFill>
                <a:latin typeface="More Sugar"/>
                <a:ea typeface="More Sugar"/>
                <a:cs typeface="More Sugar"/>
                <a:sym typeface="More Sugar"/>
              </a:rPr>
              <a:t>False. You can catch STIs from oral sex, including herpes, gonorrhea, syphilis, and HPV. While the risk is lower than with vaginal or anal sex, it's still possible to transmit infections through oral-genital contact. (NHS, "Oral Sex and STIs")</a:t>
            </a:r>
          </a:p>
        </p:txBody>
      </p:sp>
      <p:grpSp>
        <p:nvGrpSpPr>
          <p:cNvPr name="Group 24" id="24"/>
          <p:cNvGrpSpPr/>
          <p:nvPr/>
        </p:nvGrpSpPr>
        <p:grpSpPr>
          <a:xfrm rot="0">
            <a:off x="857005" y="9141521"/>
            <a:ext cx="2011572" cy="804629"/>
            <a:chOff x="0" y="0"/>
            <a:chExt cx="2682097" cy="1072839"/>
          </a:xfrm>
        </p:grpSpPr>
        <p:sp>
          <p:nvSpPr>
            <p:cNvPr name="Freeform 25" id="25"/>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6" id="26"/>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2.b</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0">
            <a:off x="5220069" y="516649"/>
            <a:ext cx="12182166" cy="2857272"/>
          </a:xfrm>
          <a:custGeom>
            <a:avLst/>
            <a:gdLst/>
            <a:ahLst/>
            <a:cxnLst/>
            <a:rect r="r" b="b" t="t" l="l"/>
            <a:pathLst>
              <a:path h="2857272" w="12182166">
                <a:moveTo>
                  <a:pt x="12182166" y="0"/>
                </a:moveTo>
                <a:lnTo>
                  <a:pt x="0" y="0"/>
                </a:lnTo>
                <a:lnTo>
                  <a:pt x="0" y="2857272"/>
                </a:lnTo>
                <a:lnTo>
                  <a:pt x="12182166" y="2857272"/>
                </a:lnTo>
                <a:lnTo>
                  <a:pt x="12182166"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1116934" y="648987"/>
            <a:ext cx="12182166" cy="2857272"/>
          </a:xfrm>
          <a:custGeom>
            <a:avLst/>
            <a:gdLst/>
            <a:ahLst/>
            <a:cxnLst/>
            <a:rect r="r" b="b" t="t" l="l"/>
            <a:pathLst>
              <a:path h="2857272" w="12182166">
                <a:moveTo>
                  <a:pt x="12182165" y="0"/>
                </a:moveTo>
                <a:lnTo>
                  <a:pt x="0" y="0"/>
                </a:lnTo>
                <a:lnTo>
                  <a:pt x="0" y="2857271"/>
                </a:lnTo>
                <a:lnTo>
                  <a:pt x="12182165" y="2857271"/>
                </a:lnTo>
                <a:lnTo>
                  <a:pt x="1218216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6033812" y="3667562"/>
            <a:ext cx="7466104" cy="4992957"/>
          </a:xfrm>
          <a:custGeom>
            <a:avLst/>
            <a:gdLst/>
            <a:ahLst/>
            <a:cxnLst/>
            <a:rect r="r" b="b" t="t" l="l"/>
            <a:pathLst>
              <a:path h="4992957" w="7466104">
                <a:moveTo>
                  <a:pt x="0" y="0"/>
                </a:moveTo>
                <a:lnTo>
                  <a:pt x="7466104" y="0"/>
                </a:lnTo>
                <a:lnTo>
                  <a:pt x="7466104" y="4992957"/>
                </a:lnTo>
                <a:lnTo>
                  <a:pt x="0" y="4992957"/>
                </a:lnTo>
                <a:lnTo>
                  <a:pt x="0" y="0"/>
                </a:lnTo>
                <a:close/>
              </a:path>
            </a:pathLst>
          </a:custGeom>
          <a:blipFill>
            <a:blip r:embed="rId5"/>
            <a:stretch>
              <a:fillRect l="0" t="0" r="0" b="0"/>
            </a:stretch>
          </a:blipFill>
        </p:spPr>
      </p:sp>
      <p:sp>
        <p:nvSpPr>
          <p:cNvPr name="TextBox 6" id="6"/>
          <p:cNvSpPr txBox="true"/>
          <p:nvPr/>
        </p:nvSpPr>
        <p:spPr>
          <a:xfrm rot="0">
            <a:off x="3699841" y="1085850"/>
            <a:ext cx="10888318" cy="1854930"/>
          </a:xfrm>
          <a:prstGeom prst="rect">
            <a:avLst/>
          </a:prstGeom>
        </p:spPr>
        <p:txBody>
          <a:bodyPr anchor="t" rtlCol="false" tIns="0" lIns="0" bIns="0" rIns="0">
            <a:spAutoFit/>
          </a:bodyPr>
          <a:lstStyle/>
          <a:p>
            <a:pPr algn="ctr">
              <a:lnSpc>
                <a:spcPts val="7213"/>
              </a:lnSpc>
            </a:pPr>
            <a:r>
              <a:rPr lang="en-US" sz="6557">
                <a:solidFill>
                  <a:srgbClr val="000000"/>
                </a:solidFill>
                <a:latin typeface="More Sugar"/>
                <a:ea typeface="More Sugar"/>
                <a:cs typeface="More Sugar"/>
                <a:sym typeface="More Sugar"/>
              </a:rPr>
              <a:t>You can get chlamydia in your eyes.</a:t>
            </a:r>
          </a:p>
        </p:txBody>
      </p:sp>
      <p:sp>
        <p:nvSpPr>
          <p:cNvPr name="Freeform 7" id="7"/>
          <p:cNvSpPr/>
          <p:nvPr/>
        </p:nvSpPr>
        <p:spPr>
          <a:xfrm flipH="false" flipV="false" rot="0">
            <a:off x="3244501" y="7496738"/>
            <a:ext cx="7315200" cy="2327564"/>
          </a:xfrm>
          <a:custGeom>
            <a:avLst/>
            <a:gdLst/>
            <a:ahLst/>
            <a:cxnLst/>
            <a:rect r="r" b="b" t="t" l="l"/>
            <a:pathLst>
              <a:path h="2327564" w="7315200">
                <a:moveTo>
                  <a:pt x="0" y="0"/>
                </a:moveTo>
                <a:lnTo>
                  <a:pt x="7315200" y="0"/>
                </a:lnTo>
                <a:lnTo>
                  <a:pt x="7315200" y="2327563"/>
                </a:lnTo>
                <a:lnTo>
                  <a:pt x="0" y="232756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108451">
            <a:off x="16050114" y="8275592"/>
            <a:ext cx="1626579" cy="1406232"/>
            <a:chOff x="0" y="0"/>
            <a:chExt cx="2168771" cy="1874977"/>
          </a:xfrm>
        </p:grpSpPr>
        <p:grpSp>
          <p:nvGrpSpPr>
            <p:cNvPr name="Group 9" id="9"/>
            <p:cNvGrpSpPr/>
            <p:nvPr/>
          </p:nvGrpSpPr>
          <p:grpSpPr>
            <a:xfrm rot="0">
              <a:off x="0" y="521041"/>
              <a:ext cx="2168771" cy="415576"/>
              <a:chOff x="0" y="0"/>
              <a:chExt cx="2302677" cy="441235"/>
            </a:xfrm>
          </p:grpSpPr>
          <p:sp>
            <p:nvSpPr>
              <p:cNvPr name="Freeform 10" id="10"/>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1" id="11"/>
            <p:cNvSpPr txBox="true"/>
            <p:nvPr/>
          </p:nvSpPr>
          <p:spPr>
            <a:xfrm rot="0">
              <a:off x="123305" y="527398"/>
              <a:ext cx="1847328" cy="693879"/>
            </a:xfrm>
            <a:prstGeom prst="rect">
              <a:avLst/>
            </a:prstGeom>
          </p:spPr>
          <p:txBody>
            <a:bodyPr anchor="t" rtlCol="false" tIns="0" lIns="0" bIns="0" rIns="0">
              <a:spAutoFit/>
            </a:bodyPr>
            <a:lstStyle/>
            <a:p>
              <a:pPr algn="ctr" marL="0" indent="0" lvl="0">
                <a:lnSpc>
                  <a:spcPts val="1953"/>
                </a:lnSpc>
                <a:spcBef>
                  <a:spcPct val="0"/>
                </a:spcBef>
              </a:pPr>
              <a:r>
                <a:rPr lang="en-US" sz="2100">
                  <a:solidFill>
                    <a:srgbClr val="000000"/>
                  </a:solidFill>
                  <a:latin typeface="DM Serif Display"/>
                  <a:ea typeface="DM Serif Display"/>
                  <a:cs typeface="DM Serif Display"/>
                  <a:sym typeface="DM Serif Display"/>
                </a:rPr>
                <a:t>therapeutic </a:t>
              </a:r>
            </a:p>
          </p:txBody>
        </p:sp>
        <p:grpSp>
          <p:nvGrpSpPr>
            <p:cNvPr name="Group 12" id="12"/>
            <p:cNvGrpSpPr/>
            <p:nvPr/>
          </p:nvGrpSpPr>
          <p:grpSpPr>
            <a:xfrm rot="-393872">
              <a:off x="139439" y="50458"/>
              <a:ext cx="867408" cy="438092"/>
              <a:chOff x="0" y="0"/>
              <a:chExt cx="1120564" cy="565951"/>
            </a:xfrm>
          </p:grpSpPr>
          <p:sp>
            <p:nvSpPr>
              <p:cNvPr name="Freeform 13" id="13"/>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4" id="14"/>
            <p:cNvSpPr txBox="true"/>
            <p:nvPr/>
          </p:nvSpPr>
          <p:spPr>
            <a:xfrm rot="-394799">
              <a:off x="298094" y="97864"/>
              <a:ext cx="573181" cy="368071"/>
            </a:xfrm>
            <a:prstGeom prst="rect">
              <a:avLst/>
            </a:prstGeom>
          </p:spPr>
          <p:txBody>
            <a:bodyPr anchor="t" rtlCol="false" tIns="0" lIns="0" bIns="0" rIns="0">
              <a:spAutoFit/>
            </a:bodyPr>
            <a:lstStyle/>
            <a:p>
              <a:pPr algn="ctr" marL="0" indent="0" lvl="0">
                <a:lnSpc>
                  <a:spcPts val="1997"/>
                </a:lnSpc>
                <a:spcBef>
                  <a:spcPct val="0"/>
                </a:spcBef>
              </a:pPr>
              <a:r>
                <a:rPr lang="en-US" sz="2147">
                  <a:solidFill>
                    <a:srgbClr val="000000"/>
                  </a:solidFill>
                  <a:latin typeface="DM Serif Display"/>
                  <a:ea typeface="DM Serif Display"/>
                  <a:cs typeface="DM Serif Display"/>
                  <a:sym typeface="DM Serif Display"/>
                </a:rPr>
                <a:t>the</a:t>
              </a:r>
            </a:p>
          </p:txBody>
        </p:sp>
        <p:grpSp>
          <p:nvGrpSpPr>
            <p:cNvPr name="Group 15" id="15"/>
            <p:cNvGrpSpPr/>
            <p:nvPr/>
          </p:nvGrpSpPr>
          <p:grpSpPr>
            <a:xfrm rot="-491354">
              <a:off x="253238" y="965082"/>
              <a:ext cx="1802593" cy="415576"/>
              <a:chOff x="0" y="0"/>
              <a:chExt cx="1913890" cy="441235"/>
            </a:xfrm>
          </p:grpSpPr>
          <p:sp>
            <p:nvSpPr>
              <p:cNvPr name="Freeform 16" id="16"/>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7" id="17"/>
            <p:cNvSpPr txBox="true"/>
            <p:nvPr/>
          </p:nvSpPr>
          <p:spPr>
            <a:xfrm rot="-466715">
              <a:off x="339676" y="1000867"/>
              <a:ext cx="1634340" cy="366341"/>
            </a:xfrm>
            <a:prstGeom prst="rect">
              <a:avLst/>
            </a:prstGeom>
          </p:spPr>
          <p:txBody>
            <a:bodyPr anchor="t" rtlCol="false" tIns="0" lIns="0" bIns="0" rIns="0">
              <a:spAutoFit/>
            </a:bodyPr>
            <a:lstStyle/>
            <a:p>
              <a:pPr algn="ctr" marL="0" indent="0" lvl="0">
                <a:lnSpc>
                  <a:spcPts val="1996"/>
                </a:lnSpc>
                <a:spcBef>
                  <a:spcPct val="0"/>
                </a:spcBef>
              </a:pPr>
              <a:r>
                <a:rPr lang="en-US" sz="2147">
                  <a:solidFill>
                    <a:srgbClr val="000000"/>
                  </a:solidFill>
                  <a:latin typeface="DM Serif Display"/>
                  <a:ea typeface="DM Serif Display"/>
                  <a:cs typeface="DM Serif Display"/>
                  <a:sym typeface="DM Serif Display"/>
                </a:rPr>
                <a:t>resource </a:t>
              </a:r>
            </a:p>
          </p:txBody>
        </p:sp>
        <p:sp>
          <p:nvSpPr>
            <p:cNvPr name="AutoShape 18" id="18"/>
            <p:cNvSpPr/>
            <p:nvPr/>
          </p:nvSpPr>
          <p:spPr>
            <a:xfrm>
              <a:off x="614339" y="1586944"/>
              <a:ext cx="925486" cy="73131"/>
            </a:xfrm>
            <a:prstGeom prst="line">
              <a:avLst/>
            </a:prstGeom>
            <a:ln cap="rnd" w="173574">
              <a:solidFill>
                <a:srgbClr val="FFFAEE"/>
              </a:solidFill>
              <a:prstDash val="solid"/>
              <a:headEnd type="none" len="sm" w="sm"/>
              <a:tailEnd type="none" len="sm" w="sm"/>
            </a:ln>
          </p:spPr>
        </p:sp>
        <p:sp>
          <p:nvSpPr>
            <p:cNvPr name="TextBox 19" id="19"/>
            <p:cNvSpPr txBox="true"/>
            <p:nvPr/>
          </p:nvSpPr>
          <p:spPr>
            <a:xfrm rot="271083">
              <a:off x="541371" y="1538519"/>
              <a:ext cx="1051661" cy="149641"/>
            </a:xfrm>
            <a:prstGeom prst="rect">
              <a:avLst/>
            </a:prstGeom>
          </p:spPr>
          <p:txBody>
            <a:bodyPr anchor="t" rtlCol="false" tIns="0" lIns="0" bIns="0" rIns="0">
              <a:spAutoFit/>
            </a:bodyPr>
            <a:lstStyle/>
            <a:p>
              <a:pPr algn="ctr">
                <a:lnSpc>
                  <a:spcPts val="903"/>
                </a:lnSpc>
                <a:spcBef>
                  <a:spcPct val="0"/>
                </a:spcBef>
              </a:pPr>
              <a:r>
                <a:rPr lang="en-US" sz="645">
                  <a:solidFill>
                    <a:srgbClr val="000000"/>
                  </a:solidFill>
                  <a:latin typeface="DM Serif Display"/>
                  <a:ea typeface="DM Serif Display"/>
                  <a:cs typeface="DM Serif Display"/>
                  <a:sym typeface="DM Serif Display"/>
                </a:rPr>
                <a:t>@reallygreatsite</a:t>
              </a:r>
            </a:p>
          </p:txBody>
        </p:sp>
        <p:grpSp>
          <p:nvGrpSpPr>
            <p:cNvPr name="Group 20" id="20"/>
            <p:cNvGrpSpPr/>
            <p:nvPr/>
          </p:nvGrpSpPr>
          <p:grpSpPr>
            <a:xfrm rot="-14337">
              <a:off x="191201" y="1433452"/>
              <a:ext cx="1647028" cy="438092"/>
              <a:chOff x="0" y="0"/>
              <a:chExt cx="2127719" cy="565951"/>
            </a:xfrm>
          </p:grpSpPr>
          <p:sp>
            <p:nvSpPr>
              <p:cNvPr name="Freeform 21" id="21"/>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2" id="22"/>
            <p:cNvSpPr txBox="true"/>
            <p:nvPr/>
          </p:nvSpPr>
          <p:spPr>
            <a:xfrm rot="-33250">
              <a:off x="120970" y="1370830"/>
              <a:ext cx="1717372" cy="473399"/>
            </a:xfrm>
            <a:prstGeom prst="rect">
              <a:avLst/>
            </a:prstGeom>
          </p:spPr>
          <p:txBody>
            <a:bodyPr anchor="t" rtlCol="false" tIns="0" lIns="0" bIns="0" rIns="0">
              <a:spAutoFit/>
            </a:bodyPr>
            <a:lstStyle/>
            <a:p>
              <a:pPr algn="ctr">
                <a:lnSpc>
                  <a:spcPts val="3006"/>
                </a:lnSpc>
                <a:spcBef>
                  <a:spcPct val="0"/>
                </a:spcBef>
              </a:pPr>
              <a:r>
                <a:rPr lang="en-US" sz="2147">
                  <a:solidFill>
                    <a:srgbClr val="000000"/>
                  </a:solidFill>
                  <a:latin typeface="DM Serif Display"/>
                  <a:ea typeface="DM Serif Display"/>
                  <a:cs typeface="DM Serif Display"/>
                  <a:sym typeface="DM Serif Display"/>
                </a:rPr>
                <a:t>platform</a:t>
              </a:r>
            </a:p>
          </p:txBody>
        </p:sp>
      </p:grpSp>
      <p:grpSp>
        <p:nvGrpSpPr>
          <p:cNvPr name="Group 23" id="23"/>
          <p:cNvGrpSpPr/>
          <p:nvPr/>
        </p:nvGrpSpPr>
        <p:grpSpPr>
          <a:xfrm rot="0">
            <a:off x="783374" y="8855986"/>
            <a:ext cx="2011572" cy="804629"/>
            <a:chOff x="0" y="0"/>
            <a:chExt cx="2682097" cy="1072839"/>
          </a:xfrm>
        </p:grpSpPr>
        <p:sp>
          <p:nvSpPr>
            <p:cNvPr name="Freeform 24" id="24"/>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5" id="25"/>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3.a</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2634486" y="3462213"/>
            <a:ext cx="13019028" cy="2494310"/>
          </a:xfrm>
          <a:custGeom>
            <a:avLst/>
            <a:gdLst/>
            <a:ahLst/>
            <a:cxnLst/>
            <a:rect r="r" b="b" t="t" l="l"/>
            <a:pathLst>
              <a:path h="2494310" w="13019028">
                <a:moveTo>
                  <a:pt x="0" y="2494311"/>
                </a:moveTo>
                <a:lnTo>
                  <a:pt x="13019028" y="2494311"/>
                </a:lnTo>
                <a:lnTo>
                  <a:pt x="13019028" y="0"/>
                </a:lnTo>
                <a:lnTo>
                  <a:pt x="0" y="0"/>
                </a:lnTo>
                <a:lnTo>
                  <a:pt x="0" y="2494311"/>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4" id="4"/>
          <p:cNvSpPr txBox="true"/>
          <p:nvPr/>
        </p:nvSpPr>
        <p:spPr>
          <a:xfrm rot="0">
            <a:off x="5912770" y="1895922"/>
            <a:ext cx="6462460" cy="1312419"/>
          </a:xfrm>
          <a:prstGeom prst="rect">
            <a:avLst/>
          </a:prstGeom>
        </p:spPr>
        <p:txBody>
          <a:bodyPr anchor="t" rtlCol="false" tIns="0" lIns="0" bIns="0" rIns="0">
            <a:spAutoFit/>
          </a:bodyPr>
          <a:lstStyle/>
          <a:p>
            <a:pPr algn="ctr">
              <a:lnSpc>
                <a:spcPts val="9629"/>
              </a:lnSpc>
            </a:pPr>
            <a:r>
              <a:rPr lang="en-US" sz="10136">
                <a:solidFill>
                  <a:srgbClr val="0C4C34"/>
                </a:solidFill>
                <a:latin typeface="More Sugar"/>
                <a:ea typeface="More Sugar"/>
                <a:cs typeface="More Sugar"/>
                <a:sym typeface="More Sugar"/>
              </a:rPr>
              <a:t>TRUE</a:t>
            </a:r>
          </a:p>
        </p:txBody>
      </p:sp>
      <p:sp>
        <p:nvSpPr>
          <p:cNvPr name="Freeform 5" id="5"/>
          <p:cNvSpPr/>
          <p:nvPr/>
        </p:nvSpPr>
        <p:spPr>
          <a:xfrm flipH="false" flipV="true" rot="0">
            <a:off x="2634486" y="5522136"/>
            <a:ext cx="13019028" cy="2494310"/>
          </a:xfrm>
          <a:custGeom>
            <a:avLst/>
            <a:gdLst/>
            <a:ahLst/>
            <a:cxnLst/>
            <a:rect r="r" b="b" t="t" l="l"/>
            <a:pathLst>
              <a:path h="2494310" w="13019028">
                <a:moveTo>
                  <a:pt x="0" y="2494310"/>
                </a:moveTo>
                <a:lnTo>
                  <a:pt x="13019028" y="2494310"/>
                </a:lnTo>
                <a:lnTo>
                  <a:pt x="13019028" y="0"/>
                </a:lnTo>
                <a:lnTo>
                  <a:pt x="0" y="0"/>
                </a:lnTo>
                <a:lnTo>
                  <a:pt x="0" y="2494310"/>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6" id="6"/>
          <p:cNvSpPr txBox="true"/>
          <p:nvPr/>
        </p:nvSpPr>
        <p:spPr>
          <a:xfrm rot="0">
            <a:off x="5096801" y="729091"/>
            <a:ext cx="8094398" cy="681056"/>
          </a:xfrm>
          <a:prstGeom prst="rect">
            <a:avLst/>
          </a:prstGeom>
        </p:spPr>
        <p:txBody>
          <a:bodyPr anchor="t" rtlCol="false" tIns="0" lIns="0" bIns="0" rIns="0">
            <a:spAutoFit/>
          </a:bodyPr>
          <a:lstStyle/>
          <a:p>
            <a:pPr algn="ctr">
              <a:lnSpc>
                <a:spcPts val="5511"/>
              </a:lnSpc>
              <a:spcBef>
                <a:spcPct val="0"/>
              </a:spcBef>
            </a:pPr>
            <a:r>
              <a:rPr lang="en-US" sz="3936">
                <a:solidFill>
                  <a:srgbClr val="FFFFFF"/>
                </a:solidFill>
                <a:latin typeface="More Sugar"/>
                <a:ea typeface="More Sugar"/>
                <a:cs typeface="More Sugar"/>
                <a:sym typeface="More Sugar"/>
              </a:rPr>
              <a:t>You can get chlamydia in your eyes.</a:t>
            </a:r>
          </a:p>
        </p:txBody>
      </p:sp>
      <p:grpSp>
        <p:nvGrpSpPr>
          <p:cNvPr name="Group 7" id="7"/>
          <p:cNvGrpSpPr/>
          <p:nvPr/>
        </p:nvGrpSpPr>
        <p:grpSpPr>
          <a:xfrm rot="108451">
            <a:off x="16050114" y="8275592"/>
            <a:ext cx="1626579" cy="1406232"/>
            <a:chOff x="0" y="0"/>
            <a:chExt cx="2168771" cy="1874977"/>
          </a:xfrm>
        </p:grpSpPr>
        <p:grpSp>
          <p:nvGrpSpPr>
            <p:cNvPr name="Group 8" id="8"/>
            <p:cNvGrpSpPr/>
            <p:nvPr/>
          </p:nvGrpSpPr>
          <p:grpSpPr>
            <a:xfrm rot="0">
              <a:off x="0" y="521041"/>
              <a:ext cx="2168771" cy="415576"/>
              <a:chOff x="0" y="0"/>
              <a:chExt cx="2302677" cy="441235"/>
            </a:xfrm>
          </p:grpSpPr>
          <p:sp>
            <p:nvSpPr>
              <p:cNvPr name="Freeform 9" id="9"/>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0" id="10"/>
            <p:cNvSpPr txBox="true"/>
            <p:nvPr/>
          </p:nvSpPr>
          <p:spPr>
            <a:xfrm rot="0">
              <a:off x="123305" y="527398"/>
              <a:ext cx="1847328" cy="693879"/>
            </a:xfrm>
            <a:prstGeom prst="rect">
              <a:avLst/>
            </a:prstGeom>
          </p:spPr>
          <p:txBody>
            <a:bodyPr anchor="t" rtlCol="false" tIns="0" lIns="0" bIns="0" rIns="0">
              <a:spAutoFit/>
            </a:bodyPr>
            <a:lstStyle/>
            <a:p>
              <a:pPr algn="ctr" marL="0" indent="0" lvl="0">
                <a:lnSpc>
                  <a:spcPts val="1953"/>
                </a:lnSpc>
                <a:spcBef>
                  <a:spcPct val="0"/>
                </a:spcBef>
              </a:pPr>
              <a:r>
                <a:rPr lang="en-US" sz="2100">
                  <a:solidFill>
                    <a:srgbClr val="000000"/>
                  </a:solidFill>
                  <a:latin typeface="DM Serif Display"/>
                  <a:ea typeface="DM Serif Display"/>
                  <a:cs typeface="DM Serif Display"/>
                  <a:sym typeface="DM Serif Display"/>
                </a:rPr>
                <a:t>therapeutic </a:t>
              </a:r>
            </a:p>
          </p:txBody>
        </p:sp>
        <p:grpSp>
          <p:nvGrpSpPr>
            <p:cNvPr name="Group 11" id="11"/>
            <p:cNvGrpSpPr/>
            <p:nvPr/>
          </p:nvGrpSpPr>
          <p:grpSpPr>
            <a:xfrm rot="-393872">
              <a:off x="139439" y="50458"/>
              <a:ext cx="867408" cy="438092"/>
              <a:chOff x="0" y="0"/>
              <a:chExt cx="1120564" cy="565951"/>
            </a:xfrm>
          </p:grpSpPr>
          <p:sp>
            <p:nvSpPr>
              <p:cNvPr name="Freeform 12" id="12"/>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3" id="13"/>
            <p:cNvSpPr txBox="true"/>
            <p:nvPr/>
          </p:nvSpPr>
          <p:spPr>
            <a:xfrm rot="-394799">
              <a:off x="298094" y="97864"/>
              <a:ext cx="573181" cy="368071"/>
            </a:xfrm>
            <a:prstGeom prst="rect">
              <a:avLst/>
            </a:prstGeom>
          </p:spPr>
          <p:txBody>
            <a:bodyPr anchor="t" rtlCol="false" tIns="0" lIns="0" bIns="0" rIns="0">
              <a:spAutoFit/>
            </a:bodyPr>
            <a:lstStyle/>
            <a:p>
              <a:pPr algn="ctr" marL="0" indent="0" lvl="0">
                <a:lnSpc>
                  <a:spcPts val="1997"/>
                </a:lnSpc>
                <a:spcBef>
                  <a:spcPct val="0"/>
                </a:spcBef>
              </a:pPr>
              <a:r>
                <a:rPr lang="en-US" sz="2147">
                  <a:solidFill>
                    <a:srgbClr val="000000"/>
                  </a:solidFill>
                  <a:latin typeface="DM Serif Display"/>
                  <a:ea typeface="DM Serif Display"/>
                  <a:cs typeface="DM Serif Display"/>
                  <a:sym typeface="DM Serif Display"/>
                </a:rPr>
                <a:t>the</a:t>
              </a:r>
            </a:p>
          </p:txBody>
        </p:sp>
        <p:grpSp>
          <p:nvGrpSpPr>
            <p:cNvPr name="Group 14" id="14"/>
            <p:cNvGrpSpPr/>
            <p:nvPr/>
          </p:nvGrpSpPr>
          <p:grpSpPr>
            <a:xfrm rot="-491354">
              <a:off x="253238" y="965082"/>
              <a:ext cx="1802593" cy="415576"/>
              <a:chOff x="0" y="0"/>
              <a:chExt cx="1913890" cy="441235"/>
            </a:xfrm>
          </p:grpSpPr>
          <p:sp>
            <p:nvSpPr>
              <p:cNvPr name="Freeform 15" id="15"/>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6" id="16"/>
            <p:cNvSpPr txBox="true"/>
            <p:nvPr/>
          </p:nvSpPr>
          <p:spPr>
            <a:xfrm rot="-466715">
              <a:off x="339676" y="1000867"/>
              <a:ext cx="1634340" cy="366341"/>
            </a:xfrm>
            <a:prstGeom prst="rect">
              <a:avLst/>
            </a:prstGeom>
          </p:spPr>
          <p:txBody>
            <a:bodyPr anchor="t" rtlCol="false" tIns="0" lIns="0" bIns="0" rIns="0">
              <a:spAutoFit/>
            </a:bodyPr>
            <a:lstStyle/>
            <a:p>
              <a:pPr algn="ctr" marL="0" indent="0" lvl="0">
                <a:lnSpc>
                  <a:spcPts val="1996"/>
                </a:lnSpc>
                <a:spcBef>
                  <a:spcPct val="0"/>
                </a:spcBef>
              </a:pPr>
              <a:r>
                <a:rPr lang="en-US" sz="2147">
                  <a:solidFill>
                    <a:srgbClr val="000000"/>
                  </a:solidFill>
                  <a:latin typeface="DM Serif Display"/>
                  <a:ea typeface="DM Serif Display"/>
                  <a:cs typeface="DM Serif Display"/>
                  <a:sym typeface="DM Serif Display"/>
                </a:rPr>
                <a:t>resource </a:t>
              </a:r>
            </a:p>
          </p:txBody>
        </p:sp>
        <p:sp>
          <p:nvSpPr>
            <p:cNvPr name="AutoShape 17" id="17"/>
            <p:cNvSpPr/>
            <p:nvPr/>
          </p:nvSpPr>
          <p:spPr>
            <a:xfrm>
              <a:off x="614339" y="1586944"/>
              <a:ext cx="925486" cy="73131"/>
            </a:xfrm>
            <a:prstGeom prst="line">
              <a:avLst/>
            </a:prstGeom>
            <a:ln cap="rnd" w="173574">
              <a:solidFill>
                <a:srgbClr val="FFFAEE"/>
              </a:solidFill>
              <a:prstDash val="solid"/>
              <a:headEnd type="none" len="sm" w="sm"/>
              <a:tailEnd type="none" len="sm" w="sm"/>
            </a:ln>
          </p:spPr>
        </p:sp>
        <p:sp>
          <p:nvSpPr>
            <p:cNvPr name="TextBox 18" id="18"/>
            <p:cNvSpPr txBox="true"/>
            <p:nvPr/>
          </p:nvSpPr>
          <p:spPr>
            <a:xfrm rot="271083">
              <a:off x="541371" y="1538519"/>
              <a:ext cx="1051661" cy="149641"/>
            </a:xfrm>
            <a:prstGeom prst="rect">
              <a:avLst/>
            </a:prstGeom>
          </p:spPr>
          <p:txBody>
            <a:bodyPr anchor="t" rtlCol="false" tIns="0" lIns="0" bIns="0" rIns="0">
              <a:spAutoFit/>
            </a:bodyPr>
            <a:lstStyle/>
            <a:p>
              <a:pPr algn="ctr">
                <a:lnSpc>
                  <a:spcPts val="903"/>
                </a:lnSpc>
                <a:spcBef>
                  <a:spcPct val="0"/>
                </a:spcBef>
              </a:pPr>
              <a:r>
                <a:rPr lang="en-US" sz="645">
                  <a:solidFill>
                    <a:srgbClr val="000000"/>
                  </a:solidFill>
                  <a:latin typeface="DM Serif Display"/>
                  <a:ea typeface="DM Serif Display"/>
                  <a:cs typeface="DM Serif Display"/>
                  <a:sym typeface="DM Serif Display"/>
                </a:rPr>
                <a:t>@reallygreatsite</a:t>
              </a:r>
            </a:p>
          </p:txBody>
        </p:sp>
        <p:grpSp>
          <p:nvGrpSpPr>
            <p:cNvPr name="Group 19" id="19"/>
            <p:cNvGrpSpPr/>
            <p:nvPr/>
          </p:nvGrpSpPr>
          <p:grpSpPr>
            <a:xfrm rot="-14337">
              <a:off x="191201" y="1433452"/>
              <a:ext cx="1647028" cy="438092"/>
              <a:chOff x="0" y="0"/>
              <a:chExt cx="2127719" cy="565951"/>
            </a:xfrm>
          </p:grpSpPr>
          <p:sp>
            <p:nvSpPr>
              <p:cNvPr name="Freeform 20" id="20"/>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1" id="21"/>
            <p:cNvSpPr txBox="true"/>
            <p:nvPr/>
          </p:nvSpPr>
          <p:spPr>
            <a:xfrm rot="-33250">
              <a:off x="120970" y="1370830"/>
              <a:ext cx="1717372" cy="473399"/>
            </a:xfrm>
            <a:prstGeom prst="rect">
              <a:avLst/>
            </a:prstGeom>
          </p:spPr>
          <p:txBody>
            <a:bodyPr anchor="t" rtlCol="false" tIns="0" lIns="0" bIns="0" rIns="0">
              <a:spAutoFit/>
            </a:bodyPr>
            <a:lstStyle/>
            <a:p>
              <a:pPr algn="ctr">
                <a:lnSpc>
                  <a:spcPts val="3006"/>
                </a:lnSpc>
                <a:spcBef>
                  <a:spcPct val="0"/>
                </a:spcBef>
              </a:pPr>
              <a:r>
                <a:rPr lang="en-US" sz="2147">
                  <a:solidFill>
                    <a:srgbClr val="000000"/>
                  </a:solidFill>
                  <a:latin typeface="DM Serif Display"/>
                  <a:ea typeface="DM Serif Display"/>
                  <a:cs typeface="DM Serif Display"/>
                  <a:sym typeface="DM Serif Display"/>
                </a:rPr>
                <a:t>platform</a:t>
              </a:r>
            </a:p>
          </p:txBody>
        </p:sp>
      </p:grpSp>
      <p:grpSp>
        <p:nvGrpSpPr>
          <p:cNvPr name="Group 22" id="22"/>
          <p:cNvGrpSpPr/>
          <p:nvPr/>
        </p:nvGrpSpPr>
        <p:grpSpPr>
          <a:xfrm rot="0">
            <a:off x="783374" y="8855986"/>
            <a:ext cx="2011572" cy="804629"/>
            <a:chOff x="0" y="0"/>
            <a:chExt cx="2682097" cy="1072839"/>
          </a:xfrm>
        </p:grpSpPr>
        <p:sp>
          <p:nvSpPr>
            <p:cNvPr name="Freeform 23" id="23"/>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4" id="24"/>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3.b</a:t>
              </a:r>
            </a:p>
          </p:txBody>
        </p:sp>
      </p:grpSp>
      <p:sp>
        <p:nvSpPr>
          <p:cNvPr name="Freeform 25" id="25"/>
          <p:cNvSpPr/>
          <p:nvPr/>
        </p:nvSpPr>
        <p:spPr>
          <a:xfrm flipH="false" flipV="false" rot="0">
            <a:off x="1028700" y="4905168"/>
            <a:ext cx="2961101" cy="2923414"/>
          </a:xfrm>
          <a:custGeom>
            <a:avLst/>
            <a:gdLst/>
            <a:ahLst/>
            <a:cxnLst/>
            <a:rect r="r" b="b" t="t" l="l"/>
            <a:pathLst>
              <a:path h="2923414" w="2961101">
                <a:moveTo>
                  <a:pt x="0" y="0"/>
                </a:moveTo>
                <a:lnTo>
                  <a:pt x="2961101" y="0"/>
                </a:lnTo>
                <a:lnTo>
                  <a:pt x="2961101" y="2923414"/>
                </a:lnTo>
                <a:lnTo>
                  <a:pt x="0" y="29234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6" id="26"/>
          <p:cNvSpPr txBox="true"/>
          <p:nvPr/>
        </p:nvSpPr>
        <p:spPr>
          <a:xfrm rot="0">
            <a:off x="5418278" y="3884899"/>
            <a:ext cx="7981950" cy="3724269"/>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More Sugar"/>
                <a:ea typeface="More Sugar"/>
                <a:cs typeface="More Sugar"/>
                <a:sym typeface="More Sugar"/>
              </a:rPr>
              <a:t>True. Chlamydia can be transmitted to the eyes through contact with infected genital fluids, leading to a condition called conjunctivitis (eye infection). This is more likely through unprotected oral sex or touching the genital area and then touching the eyes. (NHS, "Chlamydia")</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6297466" y="4118670"/>
            <a:ext cx="5693069" cy="5693069"/>
          </a:xfrm>
          <a:custGeom>
            <a:avLst/>
            <a:gdLst/>
            <a:ahLst/>
            <a:cxnLst/>
            <a:rect r="r" b="b" t="t" l="l"/>
            <a:pathLst>
              <a:path h="5693069" w="5693069">
                <a:moveTo>
                  <a:pt x="0" y="0"/>
                </a:moveTo>
                <a:lnTo>
                  <a:pt x="5693068" y="0"/>
                </a:lnTo>
                <a:lnTo>
                  <a:pt x="5693068" y="5693069"/>
                </a:lnTo>
                <a:lnTo>
                  <a:pt x="0" y="5693069"/>
                </a:lnTo>
                <a:lnTo>
                  <a:pt x="0" y="0"/>
                </a:lnTo>
                <a:close/>
              </a:path>
            </a:pathLst>
          </a:custGeom>
          <a:blipFill>
            <a:blip r:embed="rId3"/>
            <a:stretch>
              <a:fillRect l="0" t="0" r="0" b="0"/>
            </a:stretch>
          </a:blipFill>
        </p:spPr>
      </p:sp>
      <p:sp>
        <p:nvSpPr>
          <p:cNvPr name="Freeform 4" id="4"/>
          <p:cNvSpPr/>
          <p:nvPr/>
        </p:nvSpPr>
        <p:spPr>
          <a:xfrm flipH="true" flipV="false" rot="0">
            <a:off x="838674" y="1028700"/>
            <a:ext cx="12182166" cy="2857272"/>
          </a:xfrm>
          <a:custGeom>
            <a:avLst/>
            <a:gdLst/>
            <a:ahLst/>
            <a:cxnLst/>
            <a:rect r="r" b="b" t="t" l="l"/>
            <a:pathLst>
              <a:path h="2857272" w="12182166">
                <a:moveTo>
                  <a:pt x="12182166" y="0"/>
                </a:moveTo>
                <a:lnTo>
                  <a:pt x="0" y="0"/>
                </a:lnTo>
                <a:lnTo>
                  <a:pt x="0" y="2857272"/>
                </a:lnTo>
                <a:lnTo>
                  <a:pt x="12182166" y="2857272"/>
                </a:lnTo>
                <a:lnTo>
                  <a:pt x="12182166"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false" rot="0">
            <a:off x="5077134" y="707960"/>
            <a:ext cx="12182166" cy="2857272"/>
          </a:xfrm>
          <a:custGeom>
            <a:avLst/>
            <a:gdLst/>
            <a:ahLst/>
            <a:cxnLst/>
            <a:rect r="r" b="b" t="t" l="l"/>
            <a:pathLst>
              <a:path h="2857272" w="12182166">
                <a:moveTo>
                  <a:pt x="12182166" y="0"/>
                </a:moveTo>
                <a:lnTo>
                  <a:pt x="0" y="0"/>
                </a:lnTo>
                <a:lnTo>
                  <a:pt x="0" y="2857271"/>
                </a:lnTo>
                <a:lnTo>
                  <a:pt x="12182166" y="2857271"/>
                </a:lnTo>
                <a:lnTo>
                  <a:pt x="12182166"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5486400" y="9072095"/>
            <a:ext cx="7315200" cy="372410"/>
          </a:xfrm>
          <a:custGeom>
            <a:avLst/>
            <a:gdLst/>
            <a:ahLst/>
            <a:cxnLst/>
            <a:rect r="r" b="b" t="t" l="l"/>
            <a:pathLst>
              <a:path h="372410" w="7315200">
                <a:moveTo>
                  <a:pt x="0" y="0"/>
                </a:moveTo>
                <a:lnTo>
                  <a:pt x="7315200" y="0"/>
                </a:lnTo>
                <a:lnTo>
                  <a:pt x="7315200" y="372410"/>
                </a:lnTo>
                <a:lnTo>
                  <a:pt x="0" y="37241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4826444" y="1738478"/>
            <a:ext cx="7988473" cy="891485"/>
          </a:xfrm>
          <a:prstGeom prst="rect">
            <a:avLst/>
          </a:prstGeom>
        </p:spPr>
        <p:txBody>
          <a:bodyPr anchor="t" rtlCol="false" tIns="0" lIns="0" bIns="0" rIns="0">
            <a:spAutoFit/>
          </a:bodyPr>
          <a:lstStyle/>
          <a:p>
            <a:pPr algn="l">
              <a:lnSpc>
                <a:spcPts val="6627"/>
              </a:lnSpc>
            </a:pPr>
            <a:r>
              <a:rPr lang="en-US" sz="6497">
                <a:solidFill>
                  <a:srgbClr val="000000"/>
                </a:solidFill>
                <a:latin typeface="More Sugar"/>
                <a:ea typeface="More Sugar"/>
                <a:cs typeface="More Sugar"/>
                <a:sym typeface="More Sugar"/>
              </a:rPr>
              <a:t>Aids has been cured.</a:t>
            </a:r>
          </a:p>
        </p:txBody>
      </p:sp>
      <p:grpSp>
        <p:nvGrpSpPr>
          <p:cNvPr name="Group 8" id="8"/>
          <p:cNvGrpSpPr/>
          <p:nvPr/>
        </p:nvGrpSpPr>
        <p:grpSpPr>
          <a:xfrm rot="108451">
            <a:off x="16050114" y="8275592"/>
            <a:ext cx="1626579" cy="1406232"/>
            <a:chOff x="0" y="0"/>
            <a:chExt cx="2168771" cy="1874977"/>
          </a:xfrm>
        </p:grpSpPr>
        <p:grpSp>
          <p:nvGrpSpPr>
            <p:cNvPr name="Group 9" id="9"/>
            <p:cNvGrpSpPr/>
            <p:nvPr/>
          </p:nvGrpSpPr>
          <p:grpSpPr>
            <a:xfrm rot="0">
              <a:off x="0" y="521041"/>
              <a:ext cx="2168771" cy="415576"/>
              <a:chOff x="0" y="0"/>
              <a:chExt cx="2302677" cy="441235"/>
            </a:xfrm>
          </p:grpSpPr>
          <p:sp>
            <p:nvSpPr>
              <p:cNvPr name="Freeform 10" id="10"/>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1" id="11"/>
            <p:cNvSpPr txBox="true"/>
            <p:nvPr/>
          </p:nvSpPr>
          <p:spPr>
            <a:xfrm rot="0">
              <a:off x="123305" y="527398"/>
              <a:ext cx="1847328" cy="693879"/>
            </a:xfrm>
            <a:prstGeom prst="rect">
              <a:avLst/>
            </a:prstGeom>
          </p:spPr>
          <p:txBody>
            <a:bodyPr anchor="t" rtlCol="false" tIns="0" lIns="0" bIns="0" rIns="0">
              <a:spAutoFit/>
            </a:bodyPr>
            <a:lstStyle/>
            <a:p>
              <a:pPr algn="ctr" marL="0" indent="0" lvl="0">
                <a:lnSpc>
                  <a:spcPts val="1953"/>
                </a:lnSpc>
                <a:spcBef>
                  <a:spcPct val="0"/>
                </a:spcBef>
              </a:pPr>
              <a:r>
                <a:rPr lang="en-US" sz="2100">
                  <a:solidFill>
                    <a:srgbClr val="000000"/>
                  </a:solidFill>
                  <a:latin typeface="DM Serif Display"/>
                  <a:ea typeface="DM Serif Display"/>
                  <a:cs typeface="DM Serif Display"/>
                  <a:sym typeface="DM Serif Display"/>
                </a:rPr>
                <a:t>therapeutic </a:t>
              </a:r>
            </a:p>
          </p:txBody>
        </p:sp>
        <p:grpSp>
          <p:nvGrpSpPr>
            <p:cNvPr name="Group 12" id="12"/>
            <p:cNvGrpSpPr/>
            <p:nvPr/>
          </p:nvGrpSpPr>
          <p:grpSpPr>
            <a:xfrm rot="-393872">
              <a:off x="139439" y="50458"/>
              <a:ext cx="867408" cy="438092"/>
              <a:chOff x="0" y="0"/>
              <a:chExt cx="1120564" cy="565951"/>
            </a:xfrm>
          </p:grpSpPr>
          <p:sp>
            <p:nvSpPr>
              <p:cNvPr name="Freeform 13" id="13"/>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4" id="14"/>
            <p:cNvSpPr txBox="true"/>
            <p:nvPr/>
          </p:nvSpPr>
          <p:spPr>
            <a:xfrm rot="-394799">
              <a:off x="298094" y="97864"/>
              <a:ext cx="573181" cy="368071"/>
            </a:xfrm>
            <a:prstGeom prst="rect">
              <a:avLst/>
            </a:prstGeom>
          </p:spPr>
          <p:txBody>
            <a:bodyPr anchor="t" rtlCol="false" tIns="0" lIns="0" bIns="0" rIns="0">
              <a:spAutoFit/>
            </a:bodyPr>
            <a:lstStyle/>
            <a:p>
              <a:pPr algn="ctr" marL="0" indent="0" lvl="0">
                <a:lnSpc>
                  <a:spcPts val="1997"/>
                </a:lnSpc>
                <a:spcBef>
                  <a:spcPct val="0"/>
                </a:spcBef>
              </a:pPr>
              <a:r>
                <a:rPr lang="en-US" sz="2147">
                  <a:solidFill>
                    <a:srgbClr val="000000"/>
                  </a:solidFill>
                  <a:latin typeface="DM Serif Display"/>
                  <a:ea typeface="DM Serif Display"/>
                  <a:cs typeface="DM Serif Display"/>
                  <a:sym typeface="DM Serif Display"/>
                </a:rPr>
                <a:t>the</a:t>
              </a:r>
            </a:p>
          </p:txBody>
        </p:sp>
        <p:grpSp>
          <p:nvGrpSpPr>
            <p:cNvPr name="Group 15" id="15"/>
            <p:cNvGrpSpPr/>
            <p:nvPr/>
          </p:nvGrpSpPr>
          <p:grpSpPr>
            <a:xfrm rot="-491354">
              <a:off x="253238" y="965082"/>
              <a:ext cx="1802593" cy="415576"/>
              <a:chOff x="0" y="0"/>
              <a:chExt cx="1913890" cy="441235"/>
            </a:xfrm>
          </p:grpSpPr>
          <p:sp>
            <p:nvSpPr>
              <p:cNvPr name="Freeform 16" id="16"/>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7" id="17"/>
            <p:cNvSpPr txBox="true"/>
            <p:nvPr/>
          </p:nvSpPr>
          <p:spPr>
            <a:xfrm rot="-466715">
              <a:off x="339676" y="1000867"/>
              <a:ext cx="1634340" cy="366341"/>
            </a:xfrm>
            <a:prstGeom prst="rect">
              <a:avLst/>
            </a:prstGeom>
          </p:spPr>
          <p:txBody>
            <a:bodyPr anchor="t" rtlCol="false" tIns="0" lIns="0" bIns="0" rIns="0">
              <a:spAutoFit/>
            </a:bodyPr>
            <a:lstStyle/>
            <a:p>
              <a:pPr algn="ctr" marL="0" indent="0" lvl="0">
                <a:lnSpc>
                  <a:spcPts val="1996"/>
                </a:lnSpc>
                <a:spcBef>
                  <a:spcPct val="0"/>
                </a:spcBef>
              </a:pPr>
              <a:r>
                <a:rPr lang="en-US" sz="2147">
                  <a:solidFill>
                    <a:srgbClr val="000000"/>
                  </a:solidFill>
                  <a:latin typeface="DM Serif Display"/>
                  <a:ea typeface="DM Serif Display"/>
                  <a:cs typeface="DM Serif Display"/>
                  <a:sym typeface="DM Serif Display"/>
                </a:rPr>
                <a:t>resource </a:t>
              </a:r>
            </a:p>
          </p:txBody>
        </p:sp>
        <p:sp>
          <p:nvSpPr>
            <p:cNvPr name="AutoShape 18" id="18"/>
            <p:cNvSpPr/>
            <p:nvPr/>
          </p:nvSpPr>
          <p:spPr>
            <a:xfrm>
              <a:off x="614339" y="1586944"/>
              <a:ext cx="925486" cy="73131"/>
            </a:xfrm>
            <a:prstGeom prst="line">
              <a:avLst/>
            </a:prstGeom>
            <a:ln cap="rnd" w="173574">
              <a:solidFill>
                <a:srgbClr val="FFFAEE"/>
              </a:solidFill>
              <a:prstDash val="solid"/>
              <a:headEnd type="none" len="sm" w="sm"/>
              <a:tailEnd type="none" len="sm" w="sm"/>
            </a:ln>
          </p:spPr>
        </p:sp>
        <p:sp>
          <p:nvSpPr>
            <p:cNvPr name="TextBox 19" id="19"/>
            <p:cNvSpPr txBox="true"/>
            <p:nvPr/>
          </p:nvSpPr>
          <p:spPr>
            <a:xfrm rot="271083">
              <a:off x="541371" y="1538519"/>
              <a:ext cx="1051661" cy="149641"/>
            </a:xfrm>
            <a:prstGeom prst="rect">
              <a:avLst/>
            </a:prstGeom>
          </p:spPr>
          <p:txBody>
            <a:bodyPr anchor="t" rtlCol="false" tIns="0" lIns="0" bIns="0" rIns="0">
              <a:spAutoFit/>
            </a:bodyPr>
            <a:lstStyle/>
            <a:p>
              <a:pPr algn="ctr">
                <a:lnSpc>
                  <a:spcPts val="903"/>
                </a:lnSpc>
                <a:spcBef>
                  <a:spcPct val="0"/>
                </a:spcBef>
              </a:pPr>
              <a:r>
                <a:rPr lang="en-US" sz="645">
                  <a:solidFill>
                    <a:srgbClr val="000000"/>
                  </a:solidFill>
                  <a:latin typeface="DM Serif Display"/>
                  <a:ea typeface="DM Serif Display"/>
                  <a:cs typeface="DM Serif Display"/>
                  <a:sym typeface="DM Serif Display"/>
                </a:rPr>
                <a:t>@reallygreatsite</a:t>
              </a:r>
            </a:p>
          </p:txBody>
        </p:sp>
        <p:grpSp>
          <p:nvGrpSpPr>
            <p:cNvPr name="Group 20" id="20"/>
            <p:cNvGrpSpPr/>
            <p:nvPr/>
          </p:nvGrpSpPr>
          <p:grpSpPr>
            <a:xfrm rot="-14337">
              <a:off x="191201" y="1433452"/>
              <a:ext cx="1647028" cy="438092"/>
              <a:chOff x="0" y="0"/>
              <a:chExt cx="2127719" cy="565951"/>
            </a:xfrm>
          </p:grpSpPr>
          <p:sp>
            <p:nvSpPr>
              <p:cNvPr name="Freeform 21" id="21"/>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2" id="22"/>
            <p:cNvSpPr txBox="true"/>
            <p:nvPr/>
          </p:nvSpPr>
          <p:spPr>
            <a:xfrm rot="-33250">
              <a:off x="120970" y="1370830"/>
              <a:ext cx="1717372" cy="473399"/>
            </a:xfrm>
            <a:prstGeom prst="rect">
              <a:avLst/>
            </a:prstGeom>
          </p:spPr>
          <p:txBody>
            <a:bodyPr anchor="t" rtlCol="false" tIns="0" lIns="0" bIns="0" rIns="0">
              <a:spAutoFit/>
            </a:bodyPr>
            <a:lstStyle/>
            <a:p>
              <a:pPr algn="ctr">
                <a:lnSpc>
                  <a:spcPts val="3006"/>
                </a:lnSpc>
                <a:spcBef>
                  <a:spcPct val="0"/>
                </a:spcBef>
              </a:pPr>
              <a:r>
                <a:rPr lang="en-US" sz="2147">
                  <a:solidFill>
                    <a:srgbClr val="000000"/>
                  </a:solidFill>
                  <a:latin typeface="DM Serif Display"/>
                  <a:ea typeface="DM Serif Display"/>
                  <a:cs typeface="DM Serif Display"/>
                  <a:sym typeface="DM Serif Display"/>
                </a:rPr>
                <a:t>platform</a:t>
              </a:r>
            </a:p>
          </p:txBody>
        </p:sp>
      </p:grpSp>
      <p:grpSp>
        <p:nvGrpSpPr>
          <p:cNvPr name="Group 23" id="23"/>
          <p:cNvGrpSpPr/>
          <p:nvPr/>
        </p:nvGrpSpPr>
        <p:grpSpPr>
          <a:xfrm rot="0">
            <a:off x="783374" y="8855986"/>
            <a:ext cx="2011572" cy="804629"/>
            <a:chOff x="0" y="0"/>
            <a:chExt cx="2682097" cy="1072839"/>
          </a:xfrm>
        </p:grpSpPr>
        <p:sp>
          <p:nvSpPr>
            <p:cNvPr name="Freeform 24" id="24"/>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5" id="25"/>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4.a</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DAGbLbaA4M8</dc:identifier>
  <dcterms:modified xsi:type="dcterms:W3CDTF">2011-08-01T06:04:30Z</dcterms:modified>
  <cp:revision>1</cp:revision>
  <dc:title>Sexually Transmitted Infections (STI): True or false, Myth Busters </dc:title>
</cp:coreProperties>
</file>