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4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8288000" cy="10287000"/>
  <p:notesSz cx="6858000" cy="9144000"/>
  <p:embeddedFontLst>
    <p:embeddedFont>
      <p:font typeface="Canva Sans Bold" charset="1" panose="020B0803030501040103"/>
      <p:regular r:id="rId33"/>
    </p:embeddedFont>
    <p:embeddedFont>
      <p:font typeface="Canva Sans" charset="1" panose="020B0503030501040103"/>
      <p:regular r:id="rId34"/>
    </p:embeddedFont>
    <p:embeddedFont>
      <p:font typeface="DM Serif Display" charset="1" panose="00000000000000000000"/>
      <p:regular r:id="rId35"/>
    </p:embeddedFont>
    <p:embeddedFont>
      <p:font typeface="Abril Fatface" charset="1" panose="02000503000000020003"/>
      <p:regular r:id="rId36"/>
    </p:embeddedFont>
    <p:embeddedFont>
      <p:font typeface="Merriweather Bold" charset="1" panose="00000800000000000000"/>
      <p:regular r:id="rId37"/>
    </p:embeddedFont>
    <p:embeddedFont>
      <p:font typeface="Canva Sans Bold Italics" charset="1" panose="020B0803030501040103"/>
      <p:regular r:id="rId38"/>
    </p:embeddedFont>
    <p:embeddedFont>
      <p:font typeface="More Sugar" charset="1" panose="0000000000000000000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notesMasters/notesMaster1.xml" Type="http://schemas.openxmlformats.org/officeDocument/2006/relationships/notesMaster"/><Relationship Id="rId41" Target="theme/theme2.xml" Type="http://schemas.openxmlformats.org/officeDocument/2006/relationships/theme"/><Relationship Id="rId42" Target="notesSlides/notesSlide1.xml" Type="http://schemas.openxmlformats.org/officeDocument/2006/relationships/notesSlide"/><Relationship Id="rId43" Target="notesSlides/notesSlide2.xml" Type="http://schemas.openxmlformats.org/officeDocument/2006/relationships/notesSlide"/><Relationship Id="rId44" Target="notesSlides/notesSlide3.xml" Type="http://schemas.openxmlformats.org/officeDocument/2006/relationships/notesSlide"/><Relationship Id="rId45" Target="notesSlides/notesSlide4.xml" Type="http://schemas.openxmlformats.org/officeDocument/2006/relationships/notesSlide"/><Relationship Id="rId46" Target="notesSlides/notesSlide5.xml" Type="http://schemas.openxmlformats.org/officeDocument/2006/relationships/notesSlide"/><Relationship Id="rId47" Target="notesSlides/notesSlide6.xml" Type="http://schemas.openxmlformats.org/officeDocument/2006/relationships/notesSlide"/><Relationship Id="rId48" Target="notesSlides/notesSlide7.xml" Type="http://schemas.openxmlformats.org/officeDocument/2006/relationships/notesSlide"/><Relationship Id="rId49" Target="notesSlides/notesSlide8.xml" Type="http://schemas.openxmlformats.org/officeDocument/2006/relationships/notesSlide"/><Relationship Id="rId5" Target="tableStyles.xml" Type="http://schemas.openxmlformats.org/officeDocument/2006/relationships/tableStyles"/><Relationship Id="rId50" Target="notesSlides/notesSlide9.xml" Type="http://schemas.openxmlformats.org/officeDocument/2006/relationships/notesSlide"/><Relationship Id="rId51" Target="notesSlides/notesSlide10.xml" Type="http://schemas.openxmlformats.org/officeDocument/2006/relationships/notesSlide"/><Relationship Id="rId52" Target="notesSlides/notesSlide11.xml" Type="http://schemas.openxmlformats.org/officeDocument/2006/relationships/notesSlide"/><Relationship Id="rId53" Target="notesSlides/notesSlide12.xml" Type="http://schemas.openxmlformats.org/officeDocument/2006/relationships/notesSlide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4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Reference: https://www.nhs.uk/conditions/sexually-transmitted-infections-stis/?utm_source=chatgpt.com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Reference: https://www.nhs.uk/conditions/sexually-transmitted-infections-stis/?utm_source=chatgpt.com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Reference:</a:t>
            </a:r>
          </a:p>
          <a:p>
            <a:r>
              <a:rPr lang="en-US"/>
              <a:t>https://www.nhs.uk/conditions/sexually-transmitted-infections-stis/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Reference: https://www.livehealthily.com/sexual-health/sexual-activities-risk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Reference:</a:t>
            </a:r>
          </a:p>
          <a:p>
            <a:r>
              <a:rPr lang="en-US"/>
              <a:t>https://www.nhs.uk/conditions/sexually-transmitted-infections-stis/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Reference:</a:t>
            </a:r>
          </a:p>
          <a:p>
            <a:r>
              <a:rPr lang="en-US"/>
              <a:t>https://www.nhs.uk/live-well/sexual-health/help-after-rape-and-sexual-assault/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Reference: https://www.nhs.uk/conditions/sexually-transmitted-infections-stis/?utm_source=chatgpt.com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Reference: https://www.livehealthily.com/sexual-health/sexual-activities-risk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Reference:</a:t>
            </a:r>
          </a:p>
          <a:p>
            <a:r>
              <a:rPr lang="en-US"/>
              <a:t>https://www.nhs.uk/conditions/sexually-transmitted-infections-stis/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Reference: https://www.livehealthily.com/sexual-health/sexual-activities-risk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Reference: https://www.nhs.uk/conditions/sexually-transmitted-infections-stis/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png" Type="http://schemas.openxmlformats.org/officeDocument/2006/relationships/image"/><Relationship Id="rId21" Target="../media/image20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jpe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Relationship Id="rId8" Target="../media/image47.png" Type="http://schemas.openxmlformats.org/officeDocument/2006/relationships/image"/><Relationship Id="rId9" Target="../media/image4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9.png" Type="http://schemas.openxmlformats.org/officeDocument/2006/relationships/image"/><Relationship Id="rId4" Target="../media/image50.svg" Type="http://schemas.openxmlformats.org/officeDocument/2006/relationships/image"/><Relationship Id="rId5" Target="../media/image37.png" Type="http://schemas.openxmlformats.org/officeDocument/2006/relationships/image"/><Relationship Id="rId6" Target="../media/image3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jpe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1.png" Type="http://schemas.openxmlformats.org/officeDocument/2006/relationships/image"/><Relationship Id="rId4" Target="../media/image42.sv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jpeg" Type="http://schemas.openxmlformats.org/officeDocument/2006/relationships/image"/><Relationship Id="rId4" Target="../media/image45.png" Type="http://schemas.openxmlformats.org/officeDocument/2006/relationships/image"/><Relationship Id="rId5" Target="../media/image46.svg" Type="http://schemas.openxmlformats.org/officeDocument/2006/relationships/image"/><Relationship Id="rId6" Target="../media/image43.png" Type="http://schemas.openxmlformats.org/officeDocument/2006/relationships/image"/><Relationship Id="rId7" Target="../media/image44.svg" Type="http://schemas.openxmlformats.org/officeDocument/2006/relationships/image"/><Relationship Id="rId8" Target="../media/image47.png" Type="http://schemas.openxmlformats.org/officeDocument/2006/relationships/image"/><Relationship Id="rId9" Target="../media/image48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9.png" Type="http://schemas.openxmlformats.org/officeDocument/2006/relationships/image"/><Relationship Id="rId4" Target="../media/image50.svg" Type="http://schemas.openxmlformats.org/officeDocument/2006/relationships/image"/><Relationship Id="rId5" Target="../media/image37.png" Type="http://schemas.openxmlformats.org/officeDocument/2006/relationships/image"/><Relationship Id="rId6" Target="../media/image38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jpe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1.png" Type="http://schemas.openxmlformats.org/officeDocument/2006/relationships/image"/><Relationship Id="rId4" Target="../media/image52.svg" Type="http://schemas.openxmlformats.org/officeDocument/2006/relationships/image"/><Relationship Id="rId5" Target="../media/image53.png" Type="http://schemas.openxmlformats.org/officeDocument/2006/relationships/image"/><Relationship Id="rId6" Target="../media/image54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jpeg" Type="http://schemas.openxmlformats.org/officeDocument/2006/relationships/image"/><Relationship Id="rId4" Target="../media/image55.png" Type="http://schemas.openxmlformats.org/officeDocument/2006/relationships/image"/><Relationship Id="rId5" Target="../media/image56.svg" Type="http://schemas.openxmlformats.org/officeDocument/2006/relationships/image"/><Relationship Id="rId6" Target="../media/image53.png" Type="http://schemas.openxmlformats.org/officeDocument/2006/relationships/image"/><Relationship Id="rId7" Target="../media/image54.svg" Type="http://schemas.openxmlformats.org/officeDocument/2006/relationships/image"/><Relationship Id="rId8" Target="../media/image47.png" Type="http://schemas.openxmlformats.org/officeDocument/2006/relationships/image"/><Relationship Id="rId9" Target="../media/image48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Relationship Id="rId7" Target="../media/image25.png" Type="http://schemas.openxmlformats.org/officeDocument/2006/relationships/image"/><Relationship Id="rId8" Target="../media/image26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.jpe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1.png" Type="http://schemas.openxmlformats.org/officeDocument/2006/relationships/image"/><Relationship Id="rId4" Target="../media/image42.sv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.jpeg" Type="http://schemas.openxmlformats.org/officeDocument/2006/relationships/image"/><Relationship Id="rId4" Target="../media/image45.png" Type="http://schemas.openxmlformats.org/officeDocument/2006/relationships/image"/><Relationship Id="rId5" Target="../media/image46.svg" Type="http://schemas.openxmlformats.org/officeDocument/2006/relationships/image"/><Relationship Id="rId6" Target="../media/image43.png" Type="http://schemas.openxmlformats.org/officeDocument/2006/relationships/image"/><Relationship Id="rId7" Target="../media/image44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9.png" Type="http://schemas.openxmlformats.org/officeDocument/2006/relationships/image"/><Relationship Id="rId4" Target="../media/image50.svg" Type="http://schemas.openxmlformats.org/officeDocument/2006/relationships/image"/><Relationship Id="rId5" Target="../media/image37.png" Type="http://schemas.openxmlformats.org/officeDocument/2006/relationships/image"/><Relationship Id="rId6" Target="../media/image38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.jpe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57.png" Type="http://schemas.openxmlformats.org/officeDocument/2006/relationships/image"/><Relationship Id="rId6" Target="../media/image58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1.png" Type="http://schemas.openxmlformats.org/officeDocument/2006/relationships/image"/><Relationship Id="rId4" Target="../media/image42.svg" Type="http://schemas.openxmlformats.org/officeDocument/2006/relationships/image"/><Relationship Id="rId5" Target="../media/image59.png" Type="http://schemas.openxmlformats.org/officeDocument/2006/relationships/image"/><Relationship Id="rId6" Target="../media/image60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1.png" Type="http://schemas.openxmlformats.org/officeDocument/2006/relationships/image"/><Relationship Id="rId4" Target="../media/image52.svg" Type="http://schemas.openxmlformats.org/officeDocument/2006/relationships/image"/><Relationship Id="rId5" Target="../media/image61.png" Type="http://schemas.openxmlformats.org/officeDocument/2006/relationships/image"/><Relationship Id="rId6" Target="../media/image6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jpe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jpe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1.png" Type="http://schemas.openxmlformats.org/officeDocument/2006/relationships/image"/><Relationship Id="rId4" Target="../media/image42.sv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jpeg" Type="http://schemas.openxmlformats.org/officeDocument/2006/relationships/image"/><Relationship Id="rId4" Target="../media/image45.png" Type="http://schemas.openxmlformats.org/officeDocument/2006/relationships/image"/><Relationship Id="rId5" Target="../media/image46.svg" Type="http://schemas.openxmlformats.org/officeDocument/2006/relationships/image"/><Relationship Id="rId6" Target="../media/image43.png" Type="http://schemas.openxmlformats.org/officeDocument/2006/relationships/image"/><Relationship Id="rId7" Target="../media/image44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6057930" y="2505074"/>
            <a:ext cx="0" cy="1912827"/>
          </a:xfrm>
          <a:prstGeom prst="line">
            <a:avLst/>
          </a:prstGeom>
          <a:ln cap="rnd" w="28575">
            <a:solidFill>
              <a:srgbClr val="FFFFFF"/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618965" y="3078968"/>
            <a:ext cx="1763536" cy="468297"/>
            <a:chOff x="0" y="0"/>
            <a:chExt cx="745818" cy="19804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45818" cy="198047"/>
            </a:xfrm>
            <a:custGeom>
              <a:avLst/>
              <a:gdLst/>
              <a:ahLst/>
              <a:cxnLst/>
              <a:rect r="r" b="b" t="t" l="l"/>
              <a:pathLst>
                <a:path h="198047" w="745818">
                  <a:moveTo>
                    <a:pt x="0" y="0"/>
                  </a:moveTo>
                  <a:lnTo>
                    <a:pt x="745818" y="0"/>
                  </a:lnTo>
                  <a:lnTo>
                    <a:pt x="745818" y="198047"/>
                  </a:lnTo>
                  <a:lnTo>
                    <a:pt x="0" y="198047"/>
                  </a:lnTo>
                  <a:close/>
                </a:path>
              </a:pathLst>
            </a:custGeom>
            <a:solidFill>
              <a:srgbClr val="C1D0D3"/>
            </a:soli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28575"/>
              <a:ext cx="745818" cy="16947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1399"/>
                </a:lnSpc>
                <a:spcBef>
                  <a:spcPct val="0"/>
                </a:spcBef>
              </a:pPr>
              <a:r>
                <a:rPr lang="en-US" b="true" sz="1399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</a:t>
              </a:r>
              <a:r>
                <a:rPr lang="en-US" b="true" sz="1399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ge</a:t>
              </a:r>
              <a:r>
                <a:rPr lang="en-US" sz="13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: 13-18+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502355" y="3078968"/>
            <a:ext cx="2348440" cy="1338933"/>
            <a:chOff x="0" y="0"/>
            <a:chExt cx="993179" cy="56624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93179" cy="566248"/>
            </a:xfrm>
            <a:custGeom>
              <a:avLst/>
              <a:gdLst/>
              <a:ahLst/>
              <a:cxnLst/>
              <a:rect r="r" b="b" t="t" l="l"/>
              <a:pathLst>
                <a:path h="566248" w="993179">
                  <a:moveTo>
                    <a:pt x="0" y="0"/>
                  </a:moveTo>
                  <a:lnTo>
                    <a:pt x="993179" y="0"/>
                  </a:lnTo>
                  <a:lnTo>
                    <a:pt x="993179" y="566248"/>
                  </a:lnTo>
                  <a:lnTo>
                    <a:pt x="0" y="566248"/>
                  </a:lnTo>
                  <a:close/>
                </a:path>
              </a:pathLst>
            </a:custGeom>
            <a:solidFill>
              <a:srgbClr val="C1D0D3"/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993179" cy="62339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281"/>
                </a:lnSpc>
              </a:pPr>
              <a:r>
                <a:rPr lang="en-US" sz="1399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Participation </a:t>
              </a:r>
              <a:r>
                <a:rPr lang="en-US" sz="1399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Style:</a:t>
              </a:r>
              <a:r>
                <a:rPr lang="en-US" sz="13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Interactive group activity</a:t>
              </a:r>
            </a:p>
            <a:p>
              <a:pPr algn="ctr">
                <a:lnSpc>
                  <a:spcPts val="2281"/>
                </a:lnSpc>
              </a:pPr>
              <a:r>
                <a:rPr lang="en-US" sz="13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Group play - solo points</a:t>
              </a:r>
            </a:p>
            <a:p>
              <a:pPr algn="ctr" marL="0" indent="0" lvl="0">
                <a:lnSpc>
                  <a:spcPts val="2281"/>
                </a:lnSpc>
              </a:pPr>
              <a:r>
                <a:rPr lang="en-US" sz="13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1-1 task (adaptive)</a:t>
              </a:r>
            </a:p>
          </p:txBody>
        </p:sp>
      </p:grpSp>
      <p:sp>
        <p:nvSpPr>
          <p:cNvPr name="AutoShape 10" id="10"/>
          <p:cNvSpPr/>
          <p:nvPr/>
        </p:nvSpPr>
        <p:spPr>
          <a:xfrm>
            <a:off x="1028700" y="4784614"/>
            <a:ext cx="14813713" cy="0"/>
          </a:xfrm>
          <a:prstGeom prst="line">
            <a:avLst/>
          </a:prstGeom>
          <a:ln cap="rnd" w="28575">
            <a:solidFill>
              <a:srgbClr val="FFFFFF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flipV="true">
            <a:off x="1028700" y="2079141"/>
            <a:ext cx="12754429" cy="0"/>
          </a:xfrm>
          <a:prstGeom prst="line">
            <a:avLst/>
          </a:prstGeom>
          <a:ln cap="rnd" w="28575">
            <a:solidFill>
              <a:srgbClr val="FFFFFF"/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12" id="12"/>
          <p:cNvGrpSpPr/>
          <p:nvPr/>
        </p:nvGrpSpPr>
        <p:grpSpPr>
          <a:xfrm rot="108451">
            <a:off x="16050114" y="8275592"/>
            <a:ext cx="1626579" cy="1406232"/>
            <a:chOff x="0" y="0"/>
            <a:chExt cx="2168771" cy="1874977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521041"/>
              <a:ext cx="2168771" cy="415576"/>
              <a:chOff x="0" y="0"/>
              <a:chExt cx="2302677" cy="44123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0">
              <a:off x="123305" y="527398"/>
              <a:ext cx="1847328" cy="6938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3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393872">
              <a:off x="139439" y="50458"/>
              <a:ext cx="867408" cy="438092"/>
              <a:chOff x="0" y="0"/>
              <a:chExt cx="1120564" cy="565951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394799">
              <a:off x="298094" y="97864"/>
              <a:ext cx="573181" cy="368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7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-491354">
              <a:off x="253238" y="965082"/>
              <a:ext cx="1802593" cy="415576"/>
              <a:chOff x="0" y="0"/>
              <a:chExt cx="1913890" cy="441235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-466715">
              <a:off x="339676" y="1000867"/>
              <a:ext cx="1634340" cy="3663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2" id="22"/>
            <p:cNvSpPr/>
            <p:nvPr/>
          </p:nvSpPr>
          <p:spPr>
            <a:xfrm>
              <a:off x="614339" y="1586944"/>
              <a:ext cx="925486" cy="73131"/>
            </a:xfrm>
            <a:prstGeom prst="line">
              <a:avLst/>
            </a:prstGeom>
            <a:ln cap="rnd" w="17357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3" id="23"/>
            <p:cNvSpPr txBox="true"/>
            <p:nvPr/>
          </p:nvSpPr>
          <p:spPr>
            <a:xfrm rot="271083">
              <a:off x="541371" y="1538519"/>
              <a:ext cx="1051661" cy="149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3"/>
                </a:lnSpc>
                <a:spcBef>
                  <a:spcPct val="0"/>
                </a:spcBef>
              </a:pPr>
              <a:r>
                <a:rPr lang="en-US" sz="645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4" id="24"/>
            <p:cNvGrpSpPr/>
            <p:nvPr/>
          </p:nvGrpSpPr>
          <p:grpSpPr>
            <a:xfrm rot="-14337">
              <a:off x="191201" y="1433452"/>
              <a:ext cx="1647028" cy="438092"/>
              <a:chOff x="0" y="0"/>
              <a:chExt cx="2127719" cy="565951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6" id="26"/>
            <p:cNvSpPr txBox="true"/>
            <p:nvPr/>
          </p:nvSpPr>
          <p:spPr>
            <a:xfrm rot="-33250">
              <a:off x="120970" y="1370830"/>
              <a:ext cx="1717372" cy="473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  <p:sp>
        <p:nvSpPr>
          <p:cNvPr name="AutoShape 27" id="27"/>
          <p:cNvSpPr/>
          <p:nvPr/>
        </p:nvSpPr>
        <p:spPr>
          <a:xfrm>
            <a:off x="1028700" y="6435604"/>
            <a:ext cx="14927801" cy="0"/>
          </a:xfrm>
          <a:prstGeom prst="line">
            <a:avLst/>
          </a:prstGeom>
          <a:ln cap="rnd" w="28575">
            <a:solidFill>
              <a:srgbClr val="FFFFFF"/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28" id="28"/>
          <p:cNvGrpSpPr/>
          <p:nvPr/>
        </p:nvGrpSpPr>
        <p:grpSpPr>
          <a:xfrm rot="0">
            <a:off x="1618965" y="3690890"/>
            <a:ext cx="1763536" cy="727011"/>
            <a:chOff x="0" y="0"/>
            <a:chExt cx="745818" cy="30746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745818" cy="307460"/>
            </a:xfrm>
            <a:custGeom>
              <a:avLst/>
              <a:gdLst/>
              <a:ahLst/>
              <a:cxnLst/>
              <a:rect r="r" b="b" t="t" l="l"/>
              <a:pathLst>
                <a:path h="307460" w="745818">
                  <a:moveTo>
                    <a:pt x="0" y="0"/>
                  </a:moveTo>
                  <a:lnTo>
                    <a:pt x="745818" y="0"/>
                  </a:lnTo>
                  <a:lnTo>
                    <a:pt x="745818" y="307460"/>
                  </a:lnTo>
                  <a:lnTo>
                    <a:pt x="0" y="307460"/>
                  </a:lnTo>
                  <a:close/>
                </a:path>
              </a:pathLst>
            </a:custGeom>
            <a:solidFill>
              <a:srgbClr val="C1D0D3"/>
            </a:solidFill>
            <a:ln cap="sq">
              <a:noFill/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19050"/>
              <a:ext cx="745818" cy="32651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861"/>
                </a:lnSpc>
              </a:pPr>
              <a:r>
                <a:rPr lang="en-US" sz="1399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Theme</a:t>
              </a:r>
              <a:r>
                <a:rPr lang="en-US" sz="1399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:</a:t>
              </a:r>
            </a:p>
            <a:p>
              <a:pPr algn="ctr">
                <a:lnSpc>
                  <a:spcPts val="1861"/>
                </a:lnSpc>
              </a:pPr>
              <a:r>
                <a:rPr lang="en-US" sz="13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Sexual heath </a:t>
              </a:r>
            </a:p>
            <a:p>
              <a:pPr algn="ctr" marL="0" indent="0" lvl="0">
                <a:lnSpc>
                  <a:spcPts val="1861"/>
                </a:lnSpc>
              </a:pPr>
              <a:r>
                <a:rPr lang="en-US" sz="13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Life skills 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487302" y="2334971"/>
            <a:ext cx="467760" cy="502456"/>
            <a:chOff x="0" y="0"/>
            <a:chExt cx="623681" cy="669941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34395" y="80655"/>
              <a:ext cx="589286" cy="589286"/>
            </a:xfrm>
            <a:custGeom>
              <a:avLst/>
              <a:gdLst/>
              <a:ahLst/>
              <a:cxnLst/>
              <a:rect r="r" b="b" t="t" l="l"/>
              <a:pathLst>
                <a:path h="589286" w="589286">
                  <a:moveTo>
                    <a:pt x="0" y="0"/>
                  </a:moveTo>
                  <a:lnTo>
                    <a:pt x="589286" y="0"/>
                  </a:lnTo>
                  <a:lnTo>
                    <a:pt x="589286" y="589286"/>
                  </a:lnTo>
                  <a:lnTo>
                    <a:pt x="0" y="589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589286" cy="589286"/>
            </a:xfrm>
            <a:custGeom>
              <a:avLst/>
              <a:gdLst/>
              <a:ahLst/>
              <a:cxnLst/>
              <a:rect r="r" b="b" t="t" l="l"/>
              <a:pathLst>
                <a:path h="589286" w="589286">
                  <a:moveTo>
                    <a:pt x="0" y="0"/>
                  </a:moveTo>
                  <a:lnTo>
                    <a:pt x="589286" y="0"/>
                  </a:lnTo>
                  <a:lnTo>
                    <a:pt x="589286" y="589286"/>
                  </a:lnTo>
                  <a:lnTo>
                    <a:pt x="0" y="589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7004957" y="2386594"/>
            <a:ext cx="515227" cy="501874"/>
            <a:chOff x="0" y="0"/>
            <a:chExt cx="686970" cy="669165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120022" y="102217"/>
              <a:ext cx="566948" cy="566948"/>
            </a:xfrm>
            <a:custGeom>
              <a:avLst/>
              <a:gdLst/>
              <a:ahLst/>
              <a:cxnLst/>
              <a:rect r="r" b="b" t="t" l="l"/>
              <a:pathLst>
                <a:path h="566948" w="566948">
                  <a:moveTo>
                    <a:pt x="0" y="0"/>
                  </a:moveTo>
                  <a:lnTo>
                    <a:pt x="566948" y="0"/>
                  </a:lnTo>
                  <a:lnTo>
                    <a:pt x="566948" y="566948"/>
                  </a:lnTo>
                  <a:lnTo>
                    <a:pt x="0" y="5669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582330" cy="582330"/>
            </a:xfrm>
            <a:custGeom>
              <a:avLst/>
              <a:gdLst/>
              <a:ahLst/>
              <a:cxnLst/>
              <a:rect r="r" b="b" t="t" l="l"/>
              <a:pathLst>
                <a:path h="582330" w="582330">
                  <a:moveTo>
                    <a:pt x="0" y="0"/>
                  </a:moveTo>
                  <a:lnTo>
                    <a:pt x="582330" y="0"/>
                  </a:lnTo>
                  <a:lnTo>
                    <a:pt x="582330" y="582330"/>
                  </a:lnTo>
                  <a:lnTo>
                    <a:pt x="0" y="5823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487302" y="5151326"/>
            <a:ext cx="502187" cy="514457"/>
            <a:chOff x="0" y="0"/>
            <a:chExt cx="669583" cy="685942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76474" y="92834"/>
              <a:ext cx="593108" cy="593108"/>
            </a:xfrm>
            <a:custGeom>
              <a:avLst/>
              <a:gdLst/>
              <a:ahLst/>
              <a:cxnLst/>
              <a:rect r="r" b="b" t="t" l="l"/>
              <a:pathLst>
                <a:path h="593108" w="593108">
                  <a:moveTo>
                    <a:pt x="0" y="0"/>
                  </a:moveTo>
                  <a:lnTo>
                    <a:pt x="593109" y="0"/>
                  </a:lnTo>
                  <a:lnTo>
                    <a:pt x="593109" y="593108"/>
                  </a:lnTo>
                  <a:lnTo>
                    <a:pt x="0" y="593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593108" cy="593108"/>
            </a:xfrm>
            <a:custGeom>
              <a:avLst/>
              <a:gdLst/>
              <a:ahLst/>
              <a:cxnLst/>
              <a:rect r="r" b="b" t="t" l="l"/>
              <a:pathLst>
                <a:path h="593108" w="593108">
                  <a:moveTo>
                    <a:pt x="0" y="0"/>
                  </a:moveTo>
                  <a:lnTo>
                    <a:pt x="593108" y="0"/>
                  </a:lnTo>
                  <a:lnTo>
                    <a:pt x="593108" y="593108"/>
                  </a:lnTo>
                  <a:lnTo>
                    <a:pt x="0" y="593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1449883" y="6802316"/>
            <a:ext cx="505180" cy="495727"/>
            <a:chOff x="0" y="0"/>
            <a:chExt cx="673573" cy="660969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76930" y="64326"/>
              <a:ext cx="596643" cy="596643"/>
            </a:xfrm>
            <a:custGeom>
              <a:avLst/>
              <a:gdLst/>
              <a:ahLst/>
              <a:cxnLst/>
              <a:rect r="r" b="b" t="t" l="l"/>
              <a:pathLst>
                <a:path h="596643" w="596643">
                  <a:moveTo>
                    <a:pt x="0" y="0"/>
                  </a:moveTo>
                  <a:lnTo>
                    <a:pt x="596643" y="0"/>
                  </a:lnTo>
                  <a:lnTo>
                    <a:pt x="596643" y="596643"/>
                  </a:lnTo>
                  <a:lnTo>
                    <a:pt x="0" y="596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596643" cy="596643"/>
            </a:xfrm>
            <a:custGeom>
              <a:avLst/>
              <a:gdLst/>
              <a:ahLst/>
              <a:cxnLst/>
              <a:rect r="r" b="b" t="t" l="l"/>
              <a:pathLst>
                <a:path h="596643" w="596643">
                  <a:moveTo>
                    <a:pt x="0" y="0"/>
                  </a:moveTo>
                  <a:lnTo>
                    <a:pt x="596643" y="0"/>
                  </a:lnTo>
                  <a:lnTo>
                    <a:pt x="596643" y="596643"/>
                  </a:lnTo>
                  <a:lnTo>
                    <a:pt x="0" y="596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14264507" y="577685"/>
            <a:ext cx="3383989" cy="2216206"/>
            <a:chOff x="0" y="0"/>
            <a:chExt cx="4511985" cy="2954941"/>
          </a:xfrm>
        </p:grpSpPr>
        <p:grpSp>
          <p:nvGrpSpPr>
            <p:cNvPr name="Group 44" id="44"/>
            <p:cNvGrpSpPr/>
            <p:nvPr/>
          </p:nvGrpSpPr>
          <p:grpSpPr>
            <a:xfrm rot="-772150">
              <a:off x="200413" y="493563"/>
              <a:ext cx="3072564" cy="2146163"/>
              <a:chOff x="0" y="0"/>
              <a:chExt cx="15163800" cy="10591800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15163800" cy="10591800"/>
              </a:xfrm>
              <a:custGeom>
                <a:avLst/>
                <a:gdLst/>
                <a:ahLst/>
                <a:cxnLst/>
                <a:rect r="r" b="b" t="t" l="l"/>
                <a:pathLst>
                  <a:path h="10591800" w="15163800">
                    <a:moveTo>
                      <a:pt x="15163800" y="254000"/>
                    </a:moveTo>
                    <a:lnTo>
                      <a:pt x="15163800" y="10337800"/>
                    </a:lnTo>
                    <a:cubicBezTo>
                      <a:pt x="15163800" y="10478135"/>
                      <a:pt x="15050136" y="10591800"/>
                      <a:pt x="14909800" y="10591800"/>
                    </a:cubicBezTo>
                    <a:lnTo>
                      <a:pt x="254000" y="10591800"/>
                    </a:lnTo>
                    <a:cubicBezTo>
                      <a:pt x="113665" y="10591800"/>
                      <a:pt x="0" y="10478135"/>
                      <a:pt x="0" y="10337800"/>
                    </a:cubicBezTo>
                    <a:lnTo>
                      <a:pt x="0" y="254000"/>
                    </a:lnTo>
                    <a:cubicBezTo>
                      <a:pt x="0" y="113665"/>
                      <a:pt x="113665" y="0"/>
                      <a:pt x="254000" y="0"/>
                    </a:cubicBezTo>
                    <a:lnTo>
                      <a:pt x="14909800" y="0"/>
                    </a:lnTo>
                    <a:cubicBezTo>
                      <a:pt x="15050136" y="0"/>
                      <a:pt x="15163800" y="113665"/>
                      <a:pt x="15163800" y="254000"/>
                    </a:cubicBezTo>
                    <a:close/>
                  </a:path>
                </a:pathLst>
              </a:custGeom>
              <a:blipFill>
                <a:blip r:embed="rId19"/>
                <a:stretch>
                  <a:fillRect l="-11565" t="0" r="-11565" b="0"/>
                </a:stretch>
              </a:blipFill>
              <a:ln w="9525" cap="sq">
                <a:solidFill>
                  <a:srgbClr val="737373"/>
                </a:solidFill>
                <a:prstDash val="solid"/>
                <a:miter/>
              </a:ln>
            </p:spPr>
          </p:sp>
        </p:grpSp>
        <p:grpSp>
          <p:nvGrpSpPr>
            <p:cNvPr name="Group 46" id="46"/>
            <p:cNvGrpSpPr/>
            <p:nvPr/>
          </p:nvGrpSpPr>
          <p:grpSpPr>
            <a:xfrm rot="316912">
              <a:off x="1347161" y="493563"/>
              <a:ext cx="3072564" cy="2146163"/>
              <a:chOff x="0" y="0"/>
              <a:chExt cx="15163800" cy="10591800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15163800" cy="10591800"/>
              </a:xfrm>
              <a:custGeom>
                <a:avLst/>
                <a:gdLst/>
                <a:ahLst/>
                <a:cxnLst/>
                <a:rect r="r" b="b" t="t" l="l"/>
                <a:pathLst>
                  <a:path h="10591800" w="15163800">
                    <a:moveTo>
                      <a:pt x="15163800" y="254000"/>
                    </a:moveTo>
                    <a:lnTo>
                      <a:pt x="15163800" y="10337800"/>
                    </a:lnTo>
                    <a:cubicBezTo>
                      <a:pt x="15163800" y="10478135"/>
                      <a:pt x="15050136" y="10591800"/>
                      <a:pt x="14909800" y="10591800"/>
                    </a:cubicBezTo>
                    <a:lnTo>
                      <a:pt x="254000" y="10591800"/>
                    </a:lnTo>
                    <a:cubicBezTo>
                      <a:pt x="113665" y="10591800"/>
                      <a:pt x="0" y="10478135"/>
                      <a:pt x="0" y="10337800"/>
                    </a:cubicBezTo>
                    <a:lnTo>
                      <a:pt x="0" y="254000"/>
                    </a:lnTo>
                    <a:cubicBezTo>
                      <a:pt x="0" y="113665"/>
                      <a:pt x="113665" y="0"/>
                      <a:pt x="254000" y="0"/>
                    </a:cubicBezTo>
                    <a:lnTo>
                      <a:pt x="14909800" y="0"/>
                    </a:lnTo>
                    <a:cubicBezTo>
                      <a:pt x="15050136" y="0"/>
                      <a:pt x="15163800" y="113665"/>
                      <a:pt x="15163800" y="254000"/>
                    </a:cubicBezTo>
                    <a:close/>
                  </a:path>
                </a:pathLst>
              </a:custGeom>
              <a:blipFill>
                <a:blip r:embed="rId20"/>
                <a:stretch>
                  <a:fillRect l="-11173" t="0" r="-11173" b="0"/>
                </a:stretch>
              </a:blipFill>
              <a:ln w="9525" cap="sq">
                <a:solidFill>
                  <a:srgbClr val="737373"/>
                </a:solidFill>
                <a:prstDash val="solid"/>
                <a:miter/>
              </a:ln>
            </p:spPr>
          </p:sp>
        </p:grpSp>
        <p:grpSp>
          <p:nvGrpSpPr>
            <p:cNvPr name="Group 48" id="48"/>
            <p:cNvGrpSpPr/>
            <p:nvPr/>
          </p:nvGrpSpPr>
          <p:grpSpPr>
            <a:xfrm rot="0">
              <a:off x="761747" y="0"/>
              <a:ext cx="3072564" cy="2146163"/>
              <a:chOff x="0" y="0"/>
              <a:chExt cx="15163800" cy="10591800"/>
            </a:xfrm>
          </p:grpSpPr>
          <p:sp>
            <p:nvSpPr>
              <p:cNvPr name="Freeform 49" id="49"/>
              <p:cNvSpPr/>
              <p:nvPr/>
            </p:nvSpPr>
            <p:spPr>
              <a:xfrm flipH="false" flipV="false" rot="0">
                <a:off x="0" y="0"/>
                <a:ext cx="15163800" cy="10591800"/>
              </a:xfrm>
              <a:custGeom>
                <a:avLst/>
                <a:gdLst/>
                <a:ahLst/>
                <a:cxnLst/>
                <a:rect r="r" b="b" t="t" l="l"/>
                <a:pathLst>
                  <a:path h="10591800" w="15163800">
                    <a:moveTo>
                      <a:pt x="15163800" y="254000"/>
                    </a:moveTo>
                    <a:lnTo>
                      <a:pt x="15163800" y="10337800"/>
                    </a:lnTo>
                    <a:cubicBezTo>
                      <a:pt x="15163800" y="10478135"/>
                      <a:pt x="15050136" y="10591800"/>
                      <a:pt x="14909800" y="10591800"/>
                    </a:cubicBezTo>
                    <a:lnTo>
                      <a:pt x="254000" y="10591800"/>
                    </a:lnTo>
                    <a:cubicBezTo>
                      <a:pt x="113665" y="10591800"/>
                      <a:pt x="0" y="10478135"/>
                      <a:pt x="0" y="10337800"/>
                    </a:cubicBezTo>
                    <a:lnTo>
                      <a:pt x="0" y="254000"/>
                    </a:lnTo>
                    <a:cubicBezTo>
                      <a:pt x="0" y="113665"/>
                      <a:pt x="113665" y="0"/>
                      <a:pt x="254000" y="0"/>
                    </a:cubicBezTo>
                    <a:lnTo>
                      <a:pt x="14909800" y="0"/>
                    </a:lnTo>
                    <a:cubicBezTo>
                      <a:pt x="15050136" y="0"/>
                      <a:pt x="15163800" y="113665"/>
                      <a:pt x="15163800" y="254000"/>
                    </a:cubicBezTo>
                    <a:close/>
                  </a:path>
                </a:pathLst>
              </a:custGeom>
              <a:blipFill>
                <a:blip r:embed="rId21"/>
                <a:stretch>
                  <a:fillRect l="-12773" t="0" r="-12773" b="0"/>
                </a:stretch>
              </a:blipFill>
              <a:ln w="9525" cap="sq">
                <a:solidFill>
                  <a:srgbClr val="737373"/>
                </a:solidFill>
                <a:prstDash val="solid"/>
                <a:miter/>
              </a:ln>
            </p:spPr>
          </p:sp>
        </p:grpSp>
      </p:grpSp>
      <p:sp>
        <p:nvSpPr>
          <p:cNvPr name="TextBox 50" id="50"/>
          <p:cNvSpPr txBox="true"/>
          <p:nvPr/>
        </p:nvSpPr>
        <p:spPr>
          <a:xfrm rot="0">
            <a:off x="1209832" y="649119"/>
            <a:ext cx="11800741" cy="470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39"/>
              </a:lnSpc>
            </a:pPr>
            <a:r>
              <a:rPr lang="en-US" sz="3403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Sexually Transmitted Infections (STI): Can You Catch it?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245302" y="1382569"/>
            <a:ext cx="4514105" cy="303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84"/>
              </a:lnSpc>
            </a:pPr>
            <a:r>
              <a:rPr lang="en-US" sz="2196" b="true">
                <a:solidFill>
                  <a:srgbClr val="FFFFFF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Instruction page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2169981" y="7138222"/>
            <a:ext cx="11562595" cy="2625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70028" indent="-135014" lvl="1">
              <a:lnSpc>
                <a:spcPts val="1750"/>
              </a:lnSpc>
              <a:buAutoNum type="arabicPeriod" startAt="1"/>
            </a:pPr>
            <a:r>
              <a:rPr lang="en-US" sz="12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Present each action/slide to the participants.</a:t>
            </a:r>
          </a:p>
          <a:p>
            <a:pPr algn="l" marL="270028" indent="-135014" lvl="1">
              <a:lnSpc>
                <a:spcPts val="1750"/>
              </a:lnSpc>
              <a:buAutoNum type="arabicPeriod" startAt="1"/>
            </a:pPr>
            <a:r>
              <a:rPr lang="en-US" sz="12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Ask participants to decide whether the action can lead to an STI transmission ("Yes" or "No").</a:t>
            </a:r>
          </a:p>
          <a:p>
            <a:pPr algn="l" marL="270028" indent="-135014" lvl="1">
              <a:lnSpc>
                <a:spcPts val="1750"/>
              </a:lnSpc>
              <a:buAutoNum type="arabicPeriod" startAt="1"/>
            </a:pPr>
            <a:r>
              <a:rPr lang="en-US" sz="12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After each guess, reveal the correct answer and provide a brief explanation with references.</a:t>
            </a:r>
          </a:p>
          <a:p>
            <a:pPr algn="l">
              <a:lnSpc>
                <a:spcPts val="1750"/>
              </a:lnSpc>
            </a:pPr>
            <a:r>
              <a:rPr lang="en-US" sz="12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Discussion:</a:t>
            </a:r>
          </a:p>
          <a:p>
            <a:pPr algn="l" marL="270028" indent="-135014" lvl="1">
              <a:lnSpc>
                <a:spcPts val="1750"/>
              </a:lnSpc>
              <a:buAutoNum type="arabicPeriod" startAt="1"/>
            </a:pPr>
            <a:r>
              <a:rPr lang="en-US" sz="12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Encourage participants to ask questions about each action.</a:t>
            </a:r>
          </a:p>
          <a:p>
            <a:pPr algn="l" marL="270028" indent="-135014" lvl="1">
              <a:lnSpc>
                <a:spcPts val="1750"/>
              </a:lnSpc>
              <a:buAutoNum type="arabicPeriod" startAt="1"/>
            </a:pPr>
            <a:r>
              <a:rPr lang="en-US" sz="12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Clarify any misconceptions and provide additional information as needed.</a:t>
            </a:r>
          </a:p>
          <a:p>
            <a:pPr algn="l">
              <a:lnSpc>
                <a:spcPts val="1750"/>
              </a:lnSpc>
            </a:pPr>
            <a:r>
              <a:rPr lang="en-US" sz="12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Conclusion:</a:t>
            </a:r>
          </a:p>
          <a:p>
            <a:pPr algn="l" marL="270028" indent="-135014" lvl="1">
              <a:lnSpc>
                <a:spcPts val="1750"/>
              </a:lnSpc>
              <a:buAutoNum type="arabicPeriod" startAt="1"/>
            </a:pPr>
            <a:r>
              <a:rPr lang="en-US" sz="12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Summarize key points about STI transmission routes.</a:t>
            </a:r>
          </a:p>
          <a:p>
            <a:pPr algn="l" marL="270028" indent="-135014" lvl="1">
              <a:lnSpc>
                <a:spcPts val="1750"/>
              </a:lnSpc>
              <a:buAutoNum type="arabicPeriod" startAt="1"/>
            </a:pPr>
            <a:r>
              <a:rPr lang="en-US" sz="12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Emphasize the importance of safe practices to prevent STI transmission.</a:t>
            </a:r>
          </a:p>
          <a:p>
            <a:pPr algn="l">
              <a:lnSpc>
                <a:spcPts val="1750"/>
              </a:lnSpc>
            </a:pPr>
          </a:p>
          <a:p>
            <a:pPr algn="l">
              <a:lnSpc>
                <a:spcPts val="1750"/>
              </a:lnSpc>
            </a:pPr>
            <a:r>
              <a:rPr lang="en-US" sz="12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**</a:t>
            </a:r>
            <a:r>
              <a:rPr lang="en-US" sz="1250" i="true" b="true">
                <a:solidFill>
                  <a:srgbClr val="FFFFFF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You can also have participants sort the terms into "Risk" and "No Risk of Transmission." To do this, print and laminate the slides for reusable, hands-on engagement.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2278675" y="6773741"/>
            <a:ext cx="3480732" cy="250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48"/>
              </a:lnSpc>
            </a:pPr>
            <a:r>
              <a:rPr lang="en-US" sz="1474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By Step Instructions 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2169981" y="2438641"/>
            <a:ext cx="1886365" cy="250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48"/>
              </a:lnSpc>
            </a:pPr>
            <a:r>
              <a:rPr lang="en-US" sz="1474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Activity Type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6342585" y="3050393"/>
            <a:ext cx="9941733" cy="1530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50"/>
              </a:lnSpc>
            </a:pPr>
            <a:r>
              <a:rPr lang="en-US" sz="12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This activity is designed to educate participants on the transmission routes of sexually transmitted infections (STIs) by having them guess whether certain actions can lead to an STI</a:t>
            </a:r>
          </a:p>
          <a:p>
            <a:pPr algn="l">
              <a:lnSpc>
                <a:spcPts val="1750"/>
              </a:lnSpc>
            </a:pPr>
          </a:p>
          <a:p>
            <a:pPr algn="l">
              <a:lnSpc>
                <a:spcPts val="1750"/>
              </a:lnSpc>
            </a:pPr>
            <a:r>
              <a:rPr lang="en-US" sz="12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This interactive activity helps participants understand the risks associated with the transmission of sexually transmitted infections (STIs). Participants review words or scenarios and sort them into categories: "Risk of Transmission" or "No Risk of Transmission." Through group discussions and facilitator-led explanations, participants gain valuable knowledge about STI prevention and dispel common myths.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7834628" y="2496974"/>
            <a:ext cx="2410814" cy="250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48"/>
              </a:lnSpc>
            </a:pPr>
            <a:r>
              <a:rPr lang="en-US" sz="1474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General Activity Info 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989489" y="5522854"/>
            <a:ext cx="13780553" cy="654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70028" indent="-135014" lvl="1">
              <a:lnSpc>
                <a:spcPts val="1750"/>
              </a:lnSpc>
              <a:buFont typeface="Arial"/>
              <a:buChar char="•"/>
            </a:pPr>
            <a:r>
              <a:rPr lang="en-US" sz="12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Download the slideshow for a digital session.</a:t>
            </a:r>
          </a:p>
          <a:p>
            <a:pPr algn="l" marL="270028" indent="-135014" lvl="1">
              <a:lnSpc>
                <a:spcPts val="1750"/>
              </a:lnSpc>
              <a:buFont typeface="Arial"/>
              <a:buChar char="•"/>
            </a:pPr>
            <a:r>
              <a:rPr lang="en-US" sz="12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Flashcards for participants to display their answers. </a:t>
            </a:r>
          </a:p>
          <a:p>
            <a:pPr algn="l" marL="270028" indent="-135014" lvl="1">
              <a:lnSpc>
                <a:spcPts val="1750"/>
              </a:lnSpc>
              <a:buFont typeface="Arial"/>
              <a:buChar char="•"/>
            </a:pPr>
            <a:r>
              <a:rPr lang="en-US" sz="12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Alternatively, you can print and laminate the resources, allowing participants to sort them into two categories: "Risk of Transmission" and "No Risk of Transmission."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2099278" y="5156015"/>
            <a:ext cx="2185159" cy="250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48"/>
              </a:lnSpc>
            </a:pPr>
            <a:r>
              <a:rPr lang="en-US" sz="1474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Materials Needed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80858" y="812057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1028700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5" y="0"/>
                </a:lnTo>
                <a:lnTo>
                  <a:pt x="11275325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108451">
            <a:off x="16142893" y="8351872"/>
            <a:ext cx="1626579" cy="1406232"/>
            <a:chOff x="0" y="0"/>
            <a:chExt cx="2168771" cy="1874977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521041"/>
              <a:ext cx="2168771" cy="415576"/>
              <a:chOff x="0" y="0"/>
              <a:chExt cx="2302677" cy="44123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123305" y="527398"/>
              <a:ext cx="1847328" cy="6938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3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9" id="9"/>
            <p:cNvGrpSpPr/>
            <p:nvPr/>
          </p:nvGrpSpPr>
          <p:grpSpPr>
            <a:xfrm rot="-393872">
              <a:off x="139439" y="50458"/>
              <a:ext cx="867408" cy="438092"/>
              <a:chOff x="0" y="0"/>
              <a:chExt cx="1120564" cy="565951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-394799">
              <a:off x="298094" y="97864"/>
              <a:ext cx="573181" cy="368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7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-491354">
              <a:off x="253238" y="965082"/>
              <a:ext cx="1802593" cy="415576"/>
              <a:chOff x="0" y="0"/>
              <a:chExt cx="1913890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-466715">
              <a:off x="339676" y="1000867"/>
              <a:ext cx="1634340" cy="3663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5" id="15"/>
            <p:cNvSpPr/>
            <p:nvPr/>
          </p:nvSpPr>
          <p:spPr>
            <a:xfrm>
              <a:off x="614339" y="1586944"/>
              <a:ext cx="925486" cy="73131"/>
            </a:xfrm>
            <a:prstGeom prst="line">
              <a:avLst/>
            </a:prstGeom>
            <a:ln cap="rnd" w="17357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6" id="16"/>
            <p:cNvSpPr txBox="true"/>
            <p:nvPr/>
          </p:nvSpPr>
          <p:spPr>
            <a:xfrm rot="271083">
              <a:off x="541371" y="1538519"/>
              <a:ext cx="1051661" cy="149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3"/>
                </a:lnSpc>
                <a:spcBef>
                  <a:spcPct val="0"/>
                </a:spcBef>
              </a:pPr>
              <a:r>
                <a:rPr lang="en-US" sz="645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17" id="17"/>
            <p:cNvGrpSpPr/>
            <p:nvPr/>
          </p:nvGrpSpPr>
          <p:grpSpPr>
            <a:xfrm rot="-14337">
              <a:off x="191201" y="1433452"/>
              <a:ext cx="1647028" cy="438092"/>
              <a:chOff x="0" y="0"/>
              <a:chExt cx="2127719" cy="565951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19" id="19"/>
            <p:cNvSpPr txBox="true"/>
            <p:nvPr/>
          </p:nvSpPr>
          <p:spPr>
            <a:xfrm rot="-33250">
              <a:off x="120970" y="1370830"/>
              <a:ext cx="1717372" cy="473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783374" y="8855986"/>
            <a:ext cx="2011572" cy="804629"/>
            <a:chOff x="0" y="0"/>
            <a:chExt cx="2682097" cy="107283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4.b</a:t>
              </a: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5154962" y="3485251"/>
            <a:ext cx="7978076" cy="3108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94"/>
              </a:lnSpc>
            </a:pPr>
            <a:r>
              <a:rPr lang="en-US" sz="554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 Yes, if there are cuts or sores on the fingers or genitals, there is a potential risk.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12814314" y="1430517"/>
            <a:ext cx="4141868" cy="3323849"/>
          </a:xfrm>
          <a:custGeom>
            <a:avLst/>
            <a:gdLst/>
            <a:ahLst/>
            <a:cxnLst/>
            <a:rect r="r" b="b" t="t" l="l"/>
            <a:pathLst>
              <a:path h="3323849" w="4141868">
                <a:moveTo>
                  <a:pt x="0" y="0"/>
                </a:moveTo>
                <a:lnTo>
                  <a:pt x="4141868" y="0"/>
                </a:lnTo>
                <a:lnTo>
                  <a:pt x="4141868" y="3323849"/>
                </a:lnTo>
                <a:lnTo>
                  <a:pt x="0" y="33238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6097511" y="6913326"/>
            <a:ext cx="6671767" cy="789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Reference: NHS, "Sex activities and risk" nhs.uk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414655" y="3657832"/>
            <a:ext cx="8833814" cy="2071931"/>
          </a:xfrm>
          <a:custGeom>
            <a:avLst/>
            <a:gdLst/>
            <a:ahLst/>
            <a:cxnLst/>
            <a:rect r="r" b="b" t="t" l="l"/>
            <a:pathLst>
              <a:path h="2071931" w="8833814">
                <a:moveTo>
                  <a:pt x="8833814" y="0"/>
                </a:moveTo>
                <a:lnTo>
                  <a:pt x="0" y="0"/>
                </a:lnTo>
                <a:lnTo>
                  <a:pt x="0" y="2071930"/>
                </a:lnTo>
                <a:lnTo>
                  <a:pt x="8833814" y="2071930"/>
                </a:lnTo>
                <a:lnTo>
                  <a:pt x="883381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7854829" y="4611896"/>
            <a:ext cx="8557514" cy="2007126"/>
          </a:xfrm>
          <a:custGeom>
            <a:avLst/>
            <a:gdLst/>
            <a:ahLst/>
            <a:cxnLst/>
            <a:rect r="r" b="b" t="t" l="l"/>
            <a:pathLst>
              <a:path h="2007126" w="8557514">
                <a:moveTo>
                  <a:pt x="8557514" y="0"/>
                </a:moveTo>
                <a:lnTo>
                  <a:pt x="0" y="0"/>
                </a:lnTo>
                <a:lnTo>
                  <a:pt x="0" y="2007126"/>
                </a:lnTo>
                <a:lnTo>
                  <a:pt x="8557514" y="2007126"/>
                </a:lnTo>
                <a:lnTo>
                  <a:pt x="855751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749594" y="4693797"/>
            <a:ext cx="7859136" cy="1843325"/>
          </a:xfrm>
          <a:custGeom>
            <a:avLst/>
            <a:gdLst/>
            <a:ahLst/>
            <a:cxnLst/>
            <a:rect r="r" b="b" t="t" l="l"/>
            <a:pathLst>
              <a:path h="1843325" w="7859136">
                <a:moveTo>
                  <a:pt x="7859135" y="0"/>
                </a:moveTo>
                <a:lnTo>
                  <a:pt x="0" y="0"/>
                </a:lnTo>
                <a:lnTo>
                  <a:pt x="0" y="1843325"/>
                </a:lnTo>
                <a:lnTo>
                  <a:pt x="7859135" y="1843325"/>
                </a:lnTo>
                <a:lnTo>
                  <a:pt x="78591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10800000">
            <a:off x="1920477" y="2988140"/>
            <a:ext cx="8833814" cy="2071931"/>
          </a:xfrm>
          <a:custGeom>
            <a:avLst/>
            <a:gdLst/>
            <a:ahLst/>
            <a:cxnLst/>
            <a:rect r="r" b="b" t="t" l="l"/>
            <a:pathLst>
              <a:path h="2071931" w="8833814">
                <a:moveTo>
                  <a:pt x="8833814" y="0"/>
                </a:moveTo>
                <a:lnTo>
                  <a:pt x="0" y="0"/>
                </a:lnTo>
                <a:lnTo>
                  <a:pt x="0" y="2071931"/>
                </a:lnTo>
                <a:lnTo>
                  <a:pt x="8833814" y="2071931"/>
                </a:lnTo>
                <a:lnTo>
                  <a:pt x="883381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37410" y="3137172"/>
            <a:ext cx="10035936" cy="2353883"/>
          </a:xfrm>
          <a:custGeom>
            <a:avLst/>
            <a:gdLst/>
            <a:ahLst/>
            <a:cxnLst/>
            <a:rect r="r" b="b" t="t" l="l"/>
            <a:pathLst>
              <a:path h="2353883" w="10035936">
                <a:moveTo>
                  <a:pt x="10035935" y="0"/>
                </a:moveTo>
                <a:lnTo>
                  <a:pt x="0" y="0"/>
                </a:lnTo>
                <a:lnTo>
                  <a:pt x="0" y="2353883"/>
                </a:lnTo>
                <a:lnTo>
                  <a:pt x="10035935" y="2353883"/>
                </a:lnTo>
                <a:lnTo>
                  <a:pt x="100359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639884" y="4308640"/>
            <a:ext cx="11022125" cy="1264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82"/>
              </a:lnSpc>
            </a:pPr>
            <a:r>
              <a:rPr lang="en-US" sz="8802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SHARING CLOTHES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35774" y="9008386"/>
            <a:ext cx="2011572" cy="804629"/>
            <a:chOff x="0" y="0"/>
            <a:chExt cx="2682097" cy="107283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5.a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108451">
            <a:off x="16295293" y="8504272"/>
            <a:ext cx="1626579" cy="1406232"/>
            <a:chOff x="0" y="0"/>
            <a:chExt cx="2168771" cy="1874977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521041"/>
              <a:ext cx="2168771" cy="415576"/>
              <a:chOff x="0" y="0"/>
              <a:chExt cx="2302677" cy="44123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0">
              <a:off x="123305" y="527398"/>
              <a:ext cx="1847328" cy="6938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3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393872">
              <a:off x="139439" y="50458"/>
              <a:ext cx="867408" cy="438092"/>
              <a:chOff x="0" y="0"/>
              <a:chExt cx="1120564" cy="565951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394799">
              <a:off x="298094" y="97864"/>
              <a:ext cx="573181" cy="368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7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-491354">
              <a:off x="253238" y="965082"/>
              <a:ext cx="1802593" cy="415576"/>
              <a:chOff x="0" y="0"/>
              <a:chExt cx="1913890" cy="441235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-466715">
              <a:off x="339676" y="1000867"/>
              <a:ext cx="1634340" cy="3663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2" id="22"/>
            <p:cNvSpPr/>
            <p:nvPr/>
          </p:nvSpPr>
          <p:spPr>
            <a:xfrm>
              <a:off x="614339" y="1586944"/>
              <a:ext cx="925486" cy="73131"/>
            </a:xfrm>
            <a:prstGeom prst="line">
              <a:avLst/>
            </a:prstGeom>
            <a:ln cap="rnd" w="177800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3" id="23"/>
            <p:cNvSpPr txBox="true"/>
            <p:nvPr/>
          </p:nvSpPr>
          <p:spPr>
            <a:xfrm rot="271083">
              <a:off x="541371" y="1538519"/>
              <a:ext cx="1051661" cy="149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3"/>
                </a:lnSpc>
                <a:spcBef>
                  <a:spcPct val="0"/>
                </a:spcBef>
              </a:pPr>
              <a:r>
                <a:rPr lang="en-US" sz="645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4" id="24"/>
            <p:cNvGrpSpPr/>
            <p:nvPr/>
          </p:nvGrpSpPr>
          <p:grpSpPr>
            <a:xfrm rot="-14337">
              <a:off x="191201" y="1433452"/>
              <a:ext cx="1647028" cy="438092"/>
              <a:chOff x="0" y="0"/>
              <a:chExt cx="2127719" cy="565951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6" id="26"/>
            <p:cNvSpPr txBox="true"/>
            <p:nvPr/>
          </p:nvSpPr>
          <p:spPr>
            <a:xfrm rot="-33250">
              <a:off x="120970" y="1370830"/>
              <a:ext cx="1717372" cy="473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80858" y="812057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1028700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5" y="0"/>
                </a:lnTo>
                <a:lnTo>
                  <a:pt x="11275325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108451">
            <a:off x="16142893" y="8351872"/>
            <a:ext cx="1626579" cy="1406232"/>
            <a:chOff x="0" y="0"/>
            <a:chExt cx="2168771" cy="1874977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521041"/>
              <a:ext cx="2168771" cy="415576"/>
              <a:chOff x="0" y="0"/>
              <a:chExt cx="2302677" cy="44123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123305" y="527398"/>
              <a:ext cx="1847328" cy="6938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3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9" id="9"/>
            <p:cNvGrpSpPr/>
            <p:nvPr/>
          </p:nvGrpSpPr>
          <p:grpSpPr>
            <a:xfrm rot="-393872">
              <a:off x="139439" y="50458"/>
              <a:ext cx="867408" cy="438092"/>
              <a:chOff x="0" y="0"/>
              <a:chExt cx="1120564" cy="565951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-394799">
              <a:off x="298094" y="97864"/>
              <a:ext cx="573181" cy="368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7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-491354">
              <a:off x="253238" y="965082"/>
              <a:ext cx="1802593" cy="415576"/>
              <a:chOff x="0" y="0"/>
              <a:chExt cx="1913890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-466715">
              <a:off x="339676" y="1000867"/>
              <a:ext cx="1634340" cy="3663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5" id="15"/>
            <p:cNvSpPr/>
            <p:nvPr/>
          </p:nvSpPr>
          <p:spPr>
            <a:xfrm>
              <a:off x="614339" y="1586944"/>
              <a:ext cx="925486" cy="73131"/>
            </a:xfrm>
            <a:prstGeom prst="line">
              <a:avLst/>
            </a:prstGeom>
            <a:ln cap="rnd" w="17357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6" id="16"/>
            <p:cNvSpPr txBox="true"/>
            <p:nvPr/>
          </p:nvSpPr>
          <p:spPr>
            <a:xfrm rot="271083">
              <a:off x="541371" y="1538519"/>
              <a:ext cx="1051661" cy="149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3"/>
                </a:lnSpc>
                <a:spcBef>
                  <a:spcPct val="0"/>
                </a:spcBef>
              </a:pPr>
              <a:r>
                <a:rPr lang="en-US" sz="645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17" id="17"/>
            <p:cNvGrpSpPr/>
            <p:nvPr/>
          </p:nvGrpSpPr>
          <p:grpSpPr>
            <a:xfrm rot="-14337">
              <a:off x="191201" y="1433452"/>
              <a:ext cx="1647028" cy="438092"/>
              <a:chOff x="0" y="0"/>
              <a:chExt cx="2127719" cy="565951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19" id="19"/>
            <p:cNvSpPr txBox="true"/>
            <p:nvPr/>
          </p:nvSpPr>
          <p:spPr>
            <a:xfrm rot="-33250">
              <a:off x="120970" y="1370830"/>
              <a:ext cx="1717372" cy="473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783374" y="8855986"/>
            <a:ext cx="2011572" cy="804629"/>
            <a:chOff x="0" y="0"/>
            <a:chExt cx="2682097" cy="107283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5.b</a:t>
              </a: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5154962" y="3890332"/>
            <a:ext cx="7978076" cy="2337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94"/>
              </a:lnSpc>
            </a:pPr>
            <a:r>
              <a:rPr lang="en-US" sz="554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No, STIs are not typically transmitted through sharing clothes.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632258" y="6762875"/>
            <a:ext cx="6671767" cy="789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Reference: NHS, "Sex activities and risk" nhs.uk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4224791" y="1251084"/>
            <a:ext cx="2731392" cy="3072117"/>
          </a:xfrm>
          <a:custGeom>
            <a:avLst/>
            <a:gdLst/>
            <a:ahLst/>
            <a:cxnLst/>
            <a:rect r="r" b="b" t="t" l="l"/>
            <a:pathLst>
              <a:path h="3072117" w="2731392">
                <a:moveTo>
                  <a:pt x="0" y="0"/>
                </a:moveTo>
                <a:lnTo>
                  <a:pt x="2731391" y="0"/>
                </a:lnTo>
                <a:lnTo>
                  <a:pt x="2731391" y="3072117"/>
                </a:lnTo>
                <a:lnTo>
                  <a:pt x="0" y="30721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415745" y="3128294"/>
            <a:ext cx="9141865" cy="2144183"/>
          </a:xfrm>
          <a:custGeom>
            <a:avLst/>
            <a:gdLst/>
            <a:ahLst/>
            <a:cxnLst/>
            <a:rect r="r" b="b" t="t" l="l"/>
            <a:pathLst>
              <a:path h="2144183" w="9141865">
                <a:moveTo>
                  <a:pt x="9141865" y="0"/>
                </a:moveTo>
                <a:lnTo>
                  <a:pt x="0" y="0"/>
                </a:lnTo>
                <a:lnTo>
                  <a:pt x="0" y="2144183"/>
                </a:lnTo>
                <a:lnTo>
                  <a:pt x="9141865" y="2144183"/>
                </a:lnTo>
                <a:lnTo>
                  <a:pt x="914186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7970421" y="3306254"/>
            <a:ext cx="9141865" cy="2144183"/>
          </a:xfrm>
          <a:custGeom>
            <a:avLst/>
            <a:gdLst/>
            <a:ahLst/>
            <a:cxnLst/>
            <a:rect r="r" b="b" t="t" l="l"/>
            <a:pathLst>
              <a:path h="2144183" w="9141865">
                <a:moveTo>
                  <a:pt x="9141865" y="0"/>
                </a:moveTo>
                <a:lnTo>
                  <a:pt x="0" y="0"/>
                </a:lnTo>
                <a:lnTo>
                  <a:pt x="0" y="2144183"/>
                </a:lnTo>
                <a:lnTo>
                  <a:pt x="9141865" y="2144183"/>
                </a:lnTo>
                <a:lnTo>
                  <a:pt x="914186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767440" y="4662518"/>
            <a:ext cx="8438474" cy="1979206"/>
          </a:xfrm>
          <a:custGeom>
            <a:avLst/>
            <a:gdLst/>
            <a:ahLst/>
            <a:cxnLst/>
            <a:rect r="r" b="b" t="t" l="l"/>
            <a:pathLst>
              <a:path h="1979206" w="8438474">
                <a:moveTo>
                  <a:pt x="8438474" y="0"/>
                </a:moveTo>
                <a:lnTo>
                  <a:pt x="0" y="0"/>
                </a:lnTo>
                <a:lnTo>
                  <a:pt x="0" y="1979206"/>
                </a:lnTo>
                <a:lnTo>
                  <a:pt x="8438474" y="1979206"/>
                </a:lnTo>
                <a:lnTo>
                  <a:pt x="843847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7970421" y="4662518"/>
            <a:ext cx="9141865" cy="2144183"/>
          </a:xfrm>
          <a:custGeom>
            <a:avLst/>
            <a:gdLst/>
            <a:ahLst/>
            <a:cxnLst/>
            <a:rect r="r" b="b" t="t" l="l"/>
            <a:pathLst>
              <a:path h="2144183" w="9141865">
                <a:moveTo>
                  <a:pt x="9141865" y="0"/>
                </a:moveTo>
                <a:lnTo>
                  <a:pt x="0" y="0"/>
                </a:lnTo>
                <a:lnTo>
                  <a:pt x="0" y="2144183"/>
                </a:lnTo>
                <a:lnTo>
                  <a:pt x="9141865" y="2144183"/>
                </a:lnTo>
                <a:lnTo>
                  <a:pt x="914186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984099" y="4238486"/>
            <a:ext cx="8700704" cy="1496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35"/>
              </a:lnSpc>
            </a:pPr>
            <a:r>
              <a:rPr lang="en-US" sz="5305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SHARING SEX TOYS, DILDOS OR VIBRATORS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870504" y="9008386"/>
            <a:ext cx="2011572" cy="804629"/>
            <a:chOff x="0" y="0"/>
            <a:chExt cx="2682097" cy="107283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6.a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108451">
            <a:off x="16447693" y="8656672"/>
            <a:ext cx="1626579" cy="1406232"/>
            <a:chOff x="0" y="0"/>
            <a:chExt cx="2168771" cy="1874977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521041"/>
              <a:ext cx="2168771" cy="415576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123305" y="527398"/>
              <a:ext cx="1847328" cy="6938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3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393872">
              <a:off x="139439" y="50458"/>
              <a:ext cx="867408" cy="43809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394799">
              <a:off x="298094" y="97864"/>
              <a:ext cx="573181" cy="368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7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491354">
              <a:off x="253238" y="965082"/>
              <a:ext cx="1802593" cy="415576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466715">
              <a:off x="339676" y="1000867"/>
              <a:ext cx="1634340" cy="3663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1" id="21"/>
            <p:cNvSpPr/>
            <p:nvPr/>
          </p:nvSpPr>
          <p:spPr>
            <a:xfrm>
              <a:off x="614339" y="1586944"/>
              <a:ext cx="925486" cy="73131"/>
            </a:xfrm>
            <a:prstGeom prst="line">
              <a:avLst/>
            </a:prstGeom>
            <a:ln cap="rnd" w="177800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2" id="22"/>
            <p:cNvSpPr txBox="true"/>
            <p:nvPr/>
          </p:nvSpPr>
          <p:spPr>
            <a:xfrm rot="271083">
              <a:off x="541371" y="1538519"/>
              <a:ext cx="1051661" cy="149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3"/>
                </a:lnSpc>
                <a:spcBef>
                  <a:spcPct val="0"/>
                </a:spcBef>
              </a:pPr>
              <a:r>
                <a:rPr lang="en-US" sz="645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-14337">
              <a:off x="191201" y="1433452"/>
              <a:ext cx="1647028" cy="438092"/>
              <a:chOff x="0" y="0"/>
              <a:chExt cx="2127719" cy="565951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-33250">
              <a:off x="120970" y="1370830"/>
              <a:ext cx="1717372" cy="473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80858" y="812057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02549" y="812057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108451">
            <a:off x="16142893" y="8351872"/>
            <a:ext cx="1626579" cy="1406232"/>
            <a:chOff x="0" y="0"/>
            <a:chExt cx="2168771" cy="1874977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521041"/>
              <a:ext cx="2168771" cy="415576"/>
              <a:chOff x="0" y="0"/>
              <a:chExt cx="2302677" cy="44123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123305" y="527398"/>
              <a:ext cx="1847328" cy="6938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3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9" id="9"/>
            <p:cNvGrpSpPr/>
            <p:nvPr/>
          </p:nvGrpSpPr>
          <p:grpSpPr>
            <a:xfrm rot="-393872">
              <a:off x="139439" y="50458"/>
              <a:ext cx="867408" cy="438092"/>
              <a:chOff x="0" y="0"/>
              <a:chExt cx="1120564" cy="565951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-394799">
              <a:off x="298094" y="97864"/>
              <a:ext cx="573181" cy="368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7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-491354">
              <a:off x="253238" y="965082"/>
              <a:ext cx="1802593" cy="415576"/>
              <a:chOff x="0" y="0"/>
              <a:chExt cx="1913890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-466715">
              <a:off x="339676" y="1000867"/>
              <a:ext cx="1634340" cy="3663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5" id="15"/>
            <p:cNvSpPr/>
            <p:nvPr/>
          </p:nvSpPr>
          <p:spPr>
            <a:xfrm>
              <a:off x="614339" y="1586944"/>
              <a:ext cx="925486" cy="73131"/>
            </a:xfrm>
            <a:prstGeom prst="line">
              <a:avLst/>
            </a:prstGeom>
            <a:ln cap="rnd" w="177800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6" id="16"/>
            <p:cNvSpPr txBox="true"/>
            <p:nvPr/>
          </p:nvSpPr>
          <p:spPr>
            <a:xfrm rot="271083">
              <a:off x="541371" y="1538519"/>
              <a:ext cx="1051661" cy="149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3"/>
                </a:lnSpc>
                <a:spcBef>
                  <a:spcPct val="0"/>
                </a:spcBef>
              </a:pPr>
              <a:r>
                <a:rPr lang="en-US" sz="645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17" id="17"/>
            <p:cNvGrpSpPr/>
            <p:nvPr/>
          </p:nvGrpSpPr>
          <p:grpSpPr>
            <a:xfrm rot="-14337">
              <a:off x="191201" y="1433452"/>
              <a:ext cx="1647028" cy="438092"/>
              <a:chOff x="0" y="0"/>
              <a:chExt cx="2127719" cy="565951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19" id="19"/>
            <p:cNvSpPr txBox="true"/>
            <p:nvPr/>
          </p:nvSpPr>
          <p:spPr>
            <a:xfrm rot="-33250">
              <a:off x="120970" y="1370830"/>
              <a:ext cx="1717372" cy="473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718104" y="8855986"/>
            <a:ext cx="2011572" cy="804629"/>
            <a:chOff x="0" y="0"/>
            <a:chExt cx="2682097" cy="107283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6.b</a:t>
              </a: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5154962" y="3871014"/>
            <a:ext cx="7978076" cy="2337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94"/>
              </a:lnSpc>
            </a:pPr>
            <a:r>
              <a:rPr lang="en-US" sz="554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Yes, sharing uncleaned sex toys can transmit STIs.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059247" y="6598513"/>
            <a:ext cx="7073791" cy="1589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Reference: NHS, "Sexually transmitted infections(STIs)"</a:t>
            </a: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 nhs.uk</a:t>
            </a:r>
          </a:p>
          <a:p>
            <a:pPr algn="ctr">
              <a:lnSpc>
                <a:spcPts val="3220"/>
              </a:lnSpc>
            </a:pPr>
          </a:p>
          <a:p>
            <a:pPr algn="ctr">
              <a:lnSpc>
                <a:spcPts val="3220"/>
              </a:lnSpc>
              <a:spcBef>
                <a:spcPct val="0"/>
              </a:spcBef>
            </a:pP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2966714" y="1582917"/>
            <a:ext cx="4141868" cy="3323849"/>
          </a:xfrm>
          <a:custGeom>
            <a:avLst/>
            <a:gdLst/>
            <a:ahLst/>
            <a:cxnLst/>
            <a:rect r="r" b="b" t="t" l="l"/>
            <a:pathLst>
              <a:path h="3323849" w="4141868">
                <a:moveTo>
                  <a:pt x="0" y="0"/>
                </a:moveTo>
                <a:lnTo>
                  <a:pt x="4141868" y="0"/>
                </a:lnTo>
                <a:lnTo>
                  <a:pt x="4141868" y="3323849"/>
                </a:lnTo>
                <a:lnTo>
                  <a:pt x="0" y="33238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778658" y="3537945"/>
            <a:ext cx="13690775" cy="3211109"/>
          </a:xfrm>
          <a:custGeom>
            <a:avLst/>
            <a:gdLst/>
            <a:ahLst/>
            <a:cxnLst/>
            <a:rect r="r" b="b" t="t" l="l"/>
            <a:pathLst>
              <a:path h="3211109" w="13690775">
                <a:moveTo>
                  <a:pt x="13690775" y="0"/>
                </a:moveTo>
                <a:lnTo>
                  <a:pt x="0" y="0"/>
                </a:lnTo>
                <a:lnTo>
                  <a:pt x="0" y="3211110"/>
                </a:lnTo>
                <a:lnTo>
                  <a:pt x="13690775" y="3211110"/>
                </a:lnTo>
                <a:lnTo>
                  <a:pt x="1369077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841552" y="4629252"/>
            <a:ext cx="8604895" cy="1085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55"/>
              </a:lnSpc>
            </a:pPr>
            <a:r>
              <a:rPr lang="en-US" sz="7505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SHARING TOWELS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35774" y="9008386"/>
            <a:ext cx="2011572" cy="804629"/>
            <a:chOff x="0" y="0"/>
            <a:chExt cx="2682097" cy="10728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7.a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108451">
            <a:off x="16295293" y="8504272"/>
            <a:ext cx="1626579" cy="1406232"/>
            <a:chOff x="0" y="0"/>
            <a:chExt cx="2168771" cy="1874977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521041"/>
              <a:ext cx="2168771" cy="415576"/>
              <a:chOff x="0" y="0"/>
              <a:chExt cx="2302677" cy="44123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123305" y="527398"/>
              <a:ext cx="1847328" cy="6938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3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-393872">
              <a:off x="139439" y="50458"/>
              <a:ext cx="867408" cy="438092"/>
              <a:chOff x="0" y="0"/>
              <a:chExt cx="1120564" cy="565951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-394799">
              <a:off x="298094" y="97864"/>
              <a:ext cx="573181" cy="368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7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491354">
              <a:off x="253238" y="965082"/>
              <a:ext cx="1802593" cy="415576"/>
              <a:chOff x="0" y="0"/>
              <a:chExt cx="1913890" cy="441235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466715">
              <a:off x="339676" y="1000867"/>
              <a:ext cx="1634340" cy="3663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8" id="18"/>
            <p:cNvSpPr/>
            <p:nvPr/>
          </p:nvSpPr>
          <p:spPr>
            <a:xfrm>
              <a:off x="614339" y="1586944"/>
              <a:ext cx="925486" cy="73131"/>
            </a:xfrm>
            <a:prstGeom prst="line">
              <a:avLst/>
            </a:prstGeom>
            <a:ln cap="rnd" w="177800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9" id="19"/>
            <p:cNvSpPr txBox="true"/>
            <p:nvPr/>
          </p:nvSpPr>
          <p:spPr>
            <a:xfrm rot="271083">
              <a:off x="541371" y="1538519"/>
              <a:ext cx="1051661" cy="149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3"/>
                </a:lnSpc>
                <a:spcBef>
                  <a:spcPct val="0"/>
                </a:spcBef>
              </a:pPr>
              <a:r>
                <a:rPr lang="en-US" sz="645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0" id="20"/>
            <p:cNvGrpSpPr/>
            <p:nvPr/>
          </p:nvGrpSpPr>
          <p:grpSpPr>
            <a:xfrm rot="-14337">
              <a:off x="191201" y="1433452"/>
              <a:ext cx="1647028" cy="438092"/>
              <a:chOff x="0" y="0"/>
              <a:chExt cx="2127719" cy="565951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2" id="22"/>
            <p:cNvSpPr txBox="true"/>
            <p:nvPr/>
          </p:nvSpPr>
          <p:spPr>
            <a:xfrm rot="-33250">
              <a:off x="120970" y="1370830"/>
              <a:ext cx="1717372" cy="473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80858" y="812057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1028700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5" y="0"/>
                </a:lnTo>
                <a:lnTo>
                  <a:pt x="11275325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108451">
            <a:off x="16142893" y="8351872"/>
            <a:ext cx="1626579" cy="1406232"/>
            <a:chOff x="0" y="0"/>
            <a:chExt cx="2168771" cy="1874977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521041"/>
              <a:ext cx="2168771" cy="415576"/>
              <a:chOff x="0" y="0"/>
              <a:chExt cx="2302677" cy="44123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123305" y="527398"/>
              <a:ext cx="1847328" cy="6938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3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9" id="9"/>
            <p:cNvGrpSpPr/>
            <p:nvPr/>
          </p:nvGrpSpPr>
          <p:grpSpPr>
            <a:xfrm rot="-393872">
              <a:off x="139439" y="50458"/>
              <a:ext cx="867408" cy="438092"/>
              <a:chOff x="0" y="0"/>
              <a:chExt cx="1120564" cy="565951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-394799">
              <a:off x="298094" y="97864"/>
              <a:ext cx="573181" cy="368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7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-491354">
              <a:off x="253238" y="965082"/>
              <a:ext cx="1802593" cy="415576"/>
              <a:chOff x="0" y="0"/>
              <a:chExt cx="1913890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-466715">
              <a:off x="339676" y="1000867"/>
              <a:ext cx="1634340" cy="3663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5" id="15"/>
            <p:cNvSpPr/>
            <p:nvPr/>
          </p:nvSpPr>
          <p:spPr>
            <a:xfrm>
              <a:off x="614339" y="1586944"/>
              <a:ext cx="925486" cy="73131"/>
            </a:xfrm>
            <a:prstGeom prst="line">
              <a:avLst/>
            </a:prstGeom>
            <a:ln cap="rnd" w="17357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6" id="16"/>
            <p:cNvSpPr txBox="true"/>
            <p:nvPr/>
          </p:nvSpPr>
          <p:spPr>
            <a:xfrm rot="271083">
              <a:off x="541371" y="1538519"/>
              <a:ext cx="1051661" cy="149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3"/>
                </a:lnSpc>
                <a:spcBef>
                  <a:spcPct val="0"/>
                </a:spcBef>
              </a:pPr>
              <a:r>
                <a:rPr lang="en-US" sz="645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17" id="17"/>
            <p:cNvGrpSpPr/>
            <p:nvPr/>
          </p:nvGrpSpPr>
          <p:grpSpPr>
            <a:xfrm rot="-14337">
              <a:off x="191201" y="1433452"/>
              <a:ext cx="1647028" cy="438092"/>
              <a:chOff x="0" y="0"/>
              <a:chExt cx="2127719" cy="565951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19" id="19"/>
            <p:cNvSpPr txBox="true"/>
            <p:nvPr/>
          </p:nvSpPr>
          <p:spPr>
            <a:xfrm rot="-33250">
              <a:off x="120970" y="1370830"/>
              <a:ext cx="1717372" cy="473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783374" y="8855986"/>
            <a:ext cx="2011572" cy="804629"/>
            <a:chOff x="0" y="0"/>
            <a:chExt cx="2682097" cy="107283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7.b</a:t>
              </a: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5154962" y="3871014"/>
            <a:ext cx="7978076" cy="2337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94"/>
              </a:lnSpc>
            </a:pPr>
            <a:r>
              <a:rPr lang="en-US" sz="554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No, STIs are not typically transmitted through sharing towels.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097511" y="6913326"/>
            <a:ext cx="6671767" cy="789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Reference: NHS, "Sex activities and risk" nhs.uk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4224791" y="1251084"/>
            <a:ext cx="2731392" cy="3072117"/>
          </a:xfrm>
          <a:custGeom>
            <a:avLst/>
            <a:gdLst/>
            <a:ahLst/>
            <a:cxnLst/>
            <a:rect r="r" b="b" t="t" l="l"/>
            <a:pathLst>
              <a:path h="3072117" w="2731392">
                <a:moveTo>
                  <a:pt x="0" y="0"/>
                </a:moveTo>
                <a:lnTo>
                  <a:pt x="2731391" y="0"/>
                </a:lnTo>
                <a:lnTo>
                  <a:pt x="2731391" y="3072117"/>
                </a:lnTo>
                <a:lnTo>
                  <a:pt x="0" y="30721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026806" y="3110292"/>
            <a:ext cx="7713173" cy="1809090"/>
          </a:xfrm>
          <a:custGeom>
            <a:avLst/>
            <a:gdLst/>
            <a:ahLst/>
            <a:cxnLst/>
            <a:rect r="r" b="b" t="t" l="l"/>
            <a:pathLst>
              <a:path h="1809090" w="7713173">
                <a:moveTo>
                  <a:pt x="7713173" y="0"/>
                </a:moveTo>
                <a:lnTo>
                  <a:pt x="0" y="0"/>
                </a:lnTo>
                <a:lnTo>
                  <a:pt x="0" y="1809090"/>
                </a:lnTo>
                <a:lnTo>
                  <a:pt x="7713173" y="1809090"/>
                </a:lnTo>
                <a:lnTo>
                  <a:pt x="771317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7495467" y="2727428"/>
            <a:ext cx="7713173" cy="1809090"/>
          </a:xfrm>
          <a:custGeom>
            <a:avLst/>
            <a:gdLst/>
            <a:ahLst/>
            <a:cxnLst/>
            <a:rect r="r" b="b" t="t" l="l"/>
            <a:pathLst>
              <a:path h="1809090" w="7713173">
                <a:moveTo>
                  <a:pt x="7713174" y="0"/>
                </a:moveTo>
                <a:lnTo>
                  <a:pt x="0" y="0"/>
                </a:lnTo>
                <a:lnTo>
                  <a:pt x="0" y="1809090"/>
                </a:lnTo>
                <a:lnTo>
                  <a:pt x="7713174" y="1809090"/>
                </a:lnTo>
                <a:lnTo>
                  <a:pt x="771317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640659" y="4313312"/>
            <a:ext cx="10605663" cy="2487510"/>
          </a:xfrm>
          <a:custGeom>
            <a:avLst/>
            <a:gdLst/>
            <a:ahLst/>
            <a:cxnLst/>
            <a:rect r="r" b="b" t="t" l="l"/>
            <a:pathLst>
              <a:path h="2487510" w="10605663">
                <a:moveTo>
                  <a:pt x="10605663" y="0"/>
                </a:moveTo>
                <a:lnTo>
                  <a:pt x="0" y="0"/>
                </a:lnTo>
                <a:lnTo>
                  <a:pt x="0" y="2487510"/>
                </a:lnTo>
                <a:lnTo>
                  <a:pt x="10605663" y="2487510"/>
                </a:lnTo>
                <a:lnTo>
                  <a:pt x="1060566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4238912" y="3840777"/>
            <a:ext cx="13150797" cy="3084460"/>
          </a:xfrm>
          <a:custGeom>
            <a:avLst/>
            <a:gdLst/>
            <a:ahLst/>
            <a:cxnLst/>
            <a:rect r="r" b="b" t="t" l="l"/>
            <a:pathLst>
              <a:path h="3084460" w="13150797">
                <a:moveTo>
                  <a:pt x="13150796" y="0"/>
                </a:moveTo>
                <a:lnTo>
                  <a:pt x="0" y="0"/>
                </a:lnTo>
                <a:lnTo>
                  <a:pt x="0" y="3084459"/>
                </a:lnTo>
                <a:lnTo>
                  <a:pt x="13150796" y="3084459"/>
                </a:lnTo>
                <a:lnTo>
                  <a:pt x="1315079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149114" y="3679598"/>
            <a:ext cx="11387969" cy="2573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5"/>
              </a:lnSpc>
            </a:pPr>
            <a:r>
              <a:rPr lang="en-US" sz="6105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TOUCHING OR KISSING OOZING OR WEEPING BLISTERS OR SORES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35774" y="9008386"/>
            <a:ext cx="2011572" cy="804629"/>
            <a:chOff x="0" y="0"/>
            <a:chExt cx="2682097" cy="107283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8.a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108451">
            <a:off x="16295293" y="8504272"/>
            <a:ext cx="1626579" cy="1406232"/>
            <a:chOff x="0" y="0"/>
            <a:chExt cx="2168771" cy="1874977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521041"/>
              <a:ext cx="2168771" cy="415576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123305" y="527398"/>
              <a:ext cx="1847328" cy="6938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3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393872">
              <a:off x="139439" y="50458"/>
              <a:ext cx="867408" cy="43809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394799">
              <a:off x="298094" y="97864"/>
              <a:ext cx="573181" cy="368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7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491354">
              <a:off x="253238" y="965082"/>
              <a:ext cx="1802593" cy="415576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466715">
              <a:off x="339676" y="1000867"/>
              <a:ext cx="1634340" cy="3663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1" id="21"/>
            <p:cNvSpPr/>
            <p:nvPr/>
          </p:nvSpPr>
          <p:spPr>
            <a:xfrm>
              <a:off x="614339" y="1586944"/>
              <a:ext cx="925486" cy="73131"/>
            </a:xfrm>
            <a:prstGeom prst="line">
              <a:avLst/>
            </a:prstGeom>
            <a:ln cap="rnd" w="177800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2" id="22"/>
            <p:cNvSpPr txBox="true"/>
            <p:nvPr/>
          </p:nvSpPr>
          <p:spPr>
            <a:xfrm rot="271083">
              <a:off x="541371" y="1538519"/>
              <a:ext cx="1051661" cy="149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3"/>
                </a:lnSpc>
                <a:spcBef>
                  <a:spcPct val="0"/>
                </a:spcBef>
              </a:pPr>
              <a:r>
                <a:rPr lang="en-US" sz="645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-14337">
              <a:off x="191201" y="1433452"/>
              <a:ext cx="1647028" cy="438092"/>
              <a:chOff x="0" y="0"/>
              <a:chExt cx="2127719" cy="565951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-33250">
              <a:off x="120970" y="1370830"/>
              <a:ext cx="1717372" cy="473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80858" y="812057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1028700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5" y="0"/>
                </a:lnTo>
                <a:lnTo>
                  <a:pt x="11275325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108451">
            <a:off x="16142893" y="8351872"/>
            <a:ext cx="1626579" cy="1406232"/>
            <a:chOff x="0" y="0"/>
            <a:chExt cx="2168771" cy="1874977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521041"/>
              <a:ext cx="2168771" cy="415576"/>
              <a:chOff x="0" y="0"/>
              <a:chExt cx="2302677" cy="44123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123305" y="527398"/>
              <a:ext cx="1847328" cy="6938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3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9" id="9"/>
            <p:cNvGrpSpPr/>
            <p:nvPr/>
          </p:nvGrpSpPr>
          <p:grpSpPr>
            <a:xfrm rot="-393872">
              <a:off x="139439" y="50458"/>
              <a:ext cx="867408" cy="438092"/>
              <a:chOff x="0" y="0"/>
              <a:chExt cx="1120564" cy="565951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-394799">
              <a:off x="298094" y="97864"/>
              <a:ext cx="573181" cy="368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7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-491354">
              <a:off x="253238" y="965082"/>
              <a:ext cx="1802593" cy="415576"/>
              <a:chOff x="0" y="0"/>
              <a:chExt cx="1913890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-466715">
              <a:off x="339676" y="1000867"/>
              <a:ext cx="1634340" cy="3663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5" id="15"/>
            <p:cNvSpPr/>
            <p:nvPr/>
          </p:nvSpPr>
          <p:spPr>
            <a:xfrm>
              <a:off x="614339" y="1586944"/>
              <a:ext cx="925486" cy="73131"/>
            </a:xfrm>
            <a:prstGeom prst="line">
              <a:avLst/>
            </a:prstGeom>
            <a:ln cap="rnd" w="177800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6" id="16"/>
            <p:cNvSpPr txBox="true"/>
            <p:nvPr/>
          </p:nvSpPr>
          <p:spPr>
            <a:xfrm rot="271083">
              <a:off x="541371" y="1538519"/>
              <a:ext cx="1051661" cy="149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3"/>
                </a:lnSpc>
                <a:spcBef>
                  <a:spcPct val="0"/>
                </a:spcBef>
              </a:pPr>
              <a:r>
                <a:rPr lang="en-US" sz="645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17" id="17"/>
            <p:cNvGrpSpPr/>
            <p:nvPr/>
          </p:nvGrpSpPr>
          <p:grpSpPr>
            <a:xfrm rot="-14337">
              <a:off x="191201" y="1433452"/>
              <a:ext cx="1647028" cy="438092"/>
              <a:chOff x="0" y="0"/>
              <a:chExt cx="2127719" cy="565951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19" id="19"/>
            <p:cNvSpPr txBox="true"/>
            <p:nvPr/>
          </p:nvSpPr>
          <p:spPr>
            <a:xfrm rot="-33250">
              <a:off x="120970" y="1370830"/>
              <a:ext cx="1717372" cy="473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783374" y="8855986"/>
            <a:ext cx="2011572" cy="804629"/>
            <a:chOff x="0" y="0"/>
            <a:chExt cx="2682097" cy="107283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8.b</a:t>
              </a: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5023630" y="3504570"/>
            <a:ext cx="8819529" cy="3108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94"/>
              </a:lnSpc>
            </a:pPr>
            <a:r>
              <a:rPr lang="en-US" sz="554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Yes, if the blister is caused by oral herpes (HSV-1), it can be transmitted through kissing.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983684" y="6837441"/>
            <a:ext cx="7146047" cy="1189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Reference: NHS, "Sexually transmitted infections(STIs)"</a:t>
            </a: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 nhs.uk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3649377" y="1795020"/>
            <a:ext cx="4141868" cy="3323849"/>
          </a:xfrm>
          <a:custGeom>
            <a:avLst/>
            <a:gdLst/>
            <a:ahLst/>
            <a:cxnLst/>
            <a:rect r="r" b="b" t="t" l="l"/>
            <a:pathLst>
              <a:path h="3323849" w="4141868">
                <a:moveTo>
                  <a:pt x="0" y="0"/>
                </a:moveTo>
                <a:lnTo>
                  <a:pt x="4141868" y="0"/>
                </a:lnTo>
                <a:lnTo>
                  <a:pt x="4141868" y="3323849"/>
                </a:lnTo>
                <a:lnTo>
                  <a:pt x="0" y="33238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56245">
            <a:off x="2100746" y="3085658"/>
            <a:ext cx="15085962" cy="3538344"/>
          </a:xfrm>
          <a:custGeom>
            <a:avLst/>
            <a:gdLst/>
            <a:ahLst/>
            <a:cxnLst/>
            <a:rect r="r" b="b" t="t" l="l"/>
            <a:pathLst>
              <a:path h="3538344" w="15085962">
                <a:moveTo>
                  <a:pt x="0" y="0"/>
                </a:moveTo>
                <a:lnTo>
                  <a:pt x="15085962" y="0"/>
                </a:lnTo>
                <a:lnTo>
                  <a:pt x="15085962" y="3538344"/>
                </a:lnTo>
                <a:lnTo>
                  <a:pt x="0" y="35383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234792">
            <a:off x="3643016" y="4766157"/>
            <a:ext cx="11020820" cy="10302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3"/>
              </a:lnSpc>
            </a:pPr>
            <a:r>
              <a:rPr lang="en-US" sz="8575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BEDDING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35774" y="9008386"/>
            <a:ext cx="2011572" cy="804629"/>
            <a:chOff x="0" y="0"/>
            <a:chExt cx="2682097" cy="10728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9.a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108451">
            <a:off x="16295293" y="8504272"/>
            <a:ext cx="1626579" cy="1406232"/>
            <a:chOff x="0" y="0"/>
            <a:chExt cx="2168771" cy="1874977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521041"/>
              <a:ext cx="2168771" cy="415576"/>
              <a:chOff x="0" y="0"/>
              <a:chExt cx="2302677" cy="44123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123305" y="527398"/>
              <a:ext cx="1847328" cy="6938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3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-393872">
              <a:off x="139439" y="50458"/>
              <a:ext cx="867408" cy="438092"/>
              <a:chOff x="0" y="0"/>
              <a:chExt cx="1120564" cy="565951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-394799">
              <a:off x="298094" y="97864"/>
              <a:ext cx="573181" cy="368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7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491354">
              <a:off x="253238" y="965082"/>
              <a:ext cx="1802593" cy="415576"/>
              <a:chOff x="0" y="0"/>
              <a:chExt cx="1913890" cy="441235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466715">
              <a:off x="339676" y="1000867"/>
              <a:ext cx="1634340" cy="3663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8" id="18"/>
            <p:cNvSpPr/>
            <p:nvPr/>
          </p:nvSpPr>
          <p:spPr>
            <a:xfrm>
              <a:off x="614339" y="1586944"/>
              <a:ext cx="925486" cy="73131"/>
            </a:xfrm>
            <a:prstGeom prst="line">
              <a:avLst/>
            </a:prstGeom>
            <a:ln cap="rnd" w="177800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9" id="19"/>
            <p:cNvSpPr txBox="true"/>
            <p:nvPr/>
          </p:nvSpPr>
          <p:spPr>
            <a:xfrm rot="271083">
              <a:off x="541371" y="1538519"/>
              <a:ext cx="1051661" cy="149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3"/>
                </a:lnSpc>
                <a:spcBef>
                  <a:spcPct val="0"/>
                </a:spcBef>
              </a:pPr>
              <a:r>
                <a:rPr lang="en-US" sz="645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0" id="20"/>
            <p:cNvGrpSpPr/>
            <p:nvPr/>
          </p:nvGrpSpPr>
          <p:grpSpPr>
            <a:xfrm rot="-14337">
              <a:off x="191201" y="1433452"/>
              <a:ext cx="1647028" cy="438092"/>
              <a:chOff x="0" y="0"/>
              <a:chExt cx="2127719" cy="565951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2" id="22"/>
            <p:cNvSpPr txBox="true"/>
            <p:nvPr/>
          </p:nvSpPr>
          <p:spPr>
            <a:xfrm rot="-33250">
              <a:off x="120970" y="1370830"/>
              <a:ext cx="1717372" cy="473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56245">
            <a:off x="947652" y="3221084"/>
            <a:ext cx="16392696" cy="3844832"/>
          </a:xfrm>
          <a:custGeom>
            <a:avLst/>
            <a:gdLst/>
            <a:ahLst/>
            <a:cxnLst/>
            <a:rect r="r" b="b" t="t" l="l"/>
            <a:pathLst>
              <a:path h="3844832" w="16392696">
                <a:moveTo>
                  <a:pt x="0" y="0"/>
                </a:moveTo>
                <a:lnTo>
                  <a:pt x="16392696" y="0"/>
                </a:lnTo>
                <a:lnTo>
                  <a:pt x="16392696" y="3844832"/>
                </a:lnTo>
                <a:lnTo>
                  <a:pt x="0" y="38448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56245">
            <a:off x="947652" y="1724098"/>
            <a:ext cx="16392696" cy="3844832"/>
          </a:xfrm>
          <a:custGeom>
            <a:avLst/>
            <a:gdLst/>
            <a:ahLst/>
            <a:cxnLst/>
            <a:rect r="r" b="b" t="t" l="l"/>
            <a:pathLst>
              <a:path h="3844832" w="16392696">
                <a:moveTo>
                  <a:pt x="0" y="0"/>
                </a:moveTo>
                <a:lnTo>
                  <a:pt x="16392696" y="0"/>
                </a:lnTo>
                <a:lnTo>
                  <a:pt x="16392696" y="3844832"/>
                </a:lnTo>
                <a:lnTo>
                  <a:pt x="0" y="38448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56245">
            <a:off x="947652" y="5043058"/>
            <a:ext cx="16392696" cy="3844832"/>
          </a:xfrm>
          <a:custGeom>
            <a:avLst/>
            <a:gdLst/>
            <a:ahLst/>
            <a:cxnLst/>
            <a:rect r="r" b="b" t="t" l="l"/>
            <a:pathLst>
              <a:path h="3844832" w="16392696">
                <a:moveTo>
                  <a:pt x="0" y="0"/>
                </a:moveTo>
                <a:lnTo>
                  <a:pt x="16392696" y="0"/>
                </a:lnTo>
                <a:lnTo>
                  <a:pt x="16392696" y="3844832"/>
                </a:lnTo>
                <a:lnTo>
                  <a:pt x="0" y="38448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-234792">
            <a:off x="3150325" y="2525538"/>
            <a:ext cx="12038737" cy="5850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75"/>
              </a:lnSpc>
            </a:pPr>
            <a:r>
              <a:rPr lang="en-US" sz="786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SEXUALLY TRANSMITTED INFECTIONS (STI): CAN YOU CATCH IT?QUIZ</a:t>
            </a:r>
          </a:p>
          <a:p>
            <a:pPr algn="ctr">
              <a:lnSpc>
                <a:spcPts val="3663"/>
              </a:lnSpc>
            </a:pPr>
          </a:p>
          <a:p>
            <a:pPr algn="ctr">
              <a:lnSpc>
                <a:spcPts val="3159"/>
              </a:lnSpc>
            </a:pPr>
            <a:r>
              <a:rPr lang="en-US" sz="376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W</a:t>
            </a:r>
            <a:r>
              <a:rPr lang="en-US" sz="376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hich of the following can lead to sexually transmitted infection?</a:t>
            </a:r>
          </a:p>
          <a:p>
            <a:pPr algn="ctr">
              <a:lnSpc>
                <a:spcPts val="3107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5374675" y="5143500"/>
            <a:ext cx="3260380" cy="4425361"/>
          </a:xfrm>
          <a:custGeom>
            <a:avLst/>
            <a:gdLst/>
            <a:ahLst/>
            <a:cxnLst/>
            <a:rect r="r" b="b" t="t" l="l"/>
            <a:pathLst>
              <a:path h="4425361" w="3260380">
                <a:moveTo>
                  <a:pt x="0" y="0"/>
                </a:moveTo>
                <a:lnTo>
                  <a:pt x="3260381" y="0"/>
                </a:lnTo>
                <a:lnTo>
                  <a:pt x="3260381" y="4425361"/>
                </a:lnTo>
                <a:lnTo>
                  <a:pt x="0" y="4425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3471" r="-60256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441925">
            <a:off x="757499" y="1381079"/>
            <a:ext cx="3194772" cy="2939190"/>
          </a:xfrm>
          <a:custGeom>
            <a:avLst/>
            <a:gdLst/>
            <a:ahLst/>
            <a:cxnLst/>
            <a:rect r="r" b="b" t="t" l="l"/>
            <a:pathLst>
              <a:path h="2939190" w="3194772">
                <a:moveTo>
                  <a:pt x="0" y="0"/>
                </a:moveTo>
                <a:lnTo>
                  <a:pt x="3194772" y="0"/>
                </a:lnTo>
                <a:lnTo>
                  <a:pt x="3194772" y="2939190"/>
                </a:lnTo>
                <a:lnTo>
                  <a:pt x="0" y="29391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80858" y="812057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2381" y="1028700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394781" y="812057"/>
            <a:ext cx="2731392" cy="3072117"/>
          </a:xfrm>
          <a:custGeom>
            <a:avLst/>
            <a:gdLst/>
            <a:ahLst/>
            <a:cxnLst/>
            <a:rect r="r" b="b" t="t" l="l"/>
            <a:pathLst>
              <a:path h="3072117" w="2731392">
                <a:moveTo>
                  <a:pt x="0" y="0"/>
                </a:moveTo>
                <a:lnTo>
                  <a:pt x="2731391" y="0"/>
                </a:lnTo>
                <a:lnTo>
                  <a:pt x="2731391" y="3072117"/>
                </a:lnTo>
                <a:lnTo>
                  <a:pt x="0" y="30721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108451">
            <a:off x="16142893" y="8351872"/>
            <a:ext cx="1626579" cy="1406232"/>
            <a:chOff x="0" y="0"/>
            <a:chExt cx="2168771" cy="1874977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521041"/>
              <a:ext cx="2168771" cy="415576"/>
              <a:chOff x="0" y="0"/>
              <a:chExt cx="2302677" cy="441235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9" id="9"/>
            <p:cNvSpPr txBox="true"/>
            <p:nvPr/>
          </p:nvSpPr>
          <p:spPr>
            <a:xfrm rot="0">
              <a:off x="123305" y="527398"/>
              <a:ext cx="1847328" cy="6938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3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0" id="10"/>
            <p:cNvGrpSpPr/>
            <p:nvPr/>
          </p:nvGrpSpPr>
          <p:grpSpPr>
            <a:xfrm rot="-393872">
              <a:off x="139439" y="50458"/>
              <a:ext cx="867408" cy="438092"/>
              <a:chOff x="0" y="0"/>
              <a:chExt cx="1120564" cy="565951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-394799">
              <a:off x="298094" y="97864"/>
              <a:ext cx="573181" cy="368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7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491354">
              <a:off x="253238" y="965082"/>
              <a:ext cx="1802593" cy="415576"/>
              <a:chOff x="0" y="0"/>
              <a:chExt cx="1913890" cy="44123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466715">
              <a:off x="339676" y="1000867"/>
              <a:ext cx="1634340" cy="3663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6" id="16"/>
            <p:cNvSpPr/>
            <p:nvPr/>
          </p:nvSpPr>
          <p:spPr>
            <a:xfrm>
              <a:off x="614339" y="1586944"/>
              <a:ext cx="925486" cy="73131"/>
            </a:xfrm>
            <a:prstGeom prst="line">
              <a:avLst/>
            </a:prstGeom>
            <a:ln cap="rnd" w="177800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7" id="17"/>
            <p:cNvSpPr txBox="true"/>
            <p:nvPr/>
          </p:nvSpPr>
          <p:spPr>
            <a:xfrm rot="271083">
              <a:off x="541371" y="1538519"/>
              <a:ext cx="1051661" cy="149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3"/>
                </a:lnSpc>
                <a:spcBef>
                  <a:spcPct val="0"/>
                </a:spcBef>
              </a:pPr>
              <a:r>
                <a:rPr lang="en-US" sz="645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14337">
              <a:off x="191201" y="1433452"/>
              <a:ext cx="1647028" cy="438092"/>
              <a:chOff x="0" y="0"/>
              <a:chExt cx="2127719" cy="565951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3250">
              <a:off x="120970" y="1370830"/>
              <a:ext cx="1717372" cy="473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783374" y="8855986"/>
            <a:ext cx="2011572" cy="804629"/>
            <a:chOff x="0" y="0"/>
            <a:chExt cx="2682097" cy="107283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9.b</a:t>
              </a: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5154962" y="3871014"/>
            <a:ext cx="7978076" cy="2337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94"/>
              </a:lnSpc>
            </a:pPr>
            <a:r>
              <a:rPr lang="en-US" sz="554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No, STIs are not typically transmitted through sharing bedding.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209073" y="6598513"/>
            <a:ext cx="7674620" cy="389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Reference: NHS, "Sexually transmitted infections (STIs)" 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14547181" y="964457"/>
            <a:ext cx="2731392" cy="3072117"/>
          </a:xfrm>
          <a:custGeom>
            <a:avLst/>
            <a:gdLst/>
            <a:ahLst/>
            <a:cxnLst/>
            <a:rect r="r" b="b" t="t" l="l"/>
            <a:pathLst>
              <a:path h="3072117" w="2731392">
                <a:moveTo>
                  <a:pt x="0" y="0"/>
                </a:moveTo>
                <a:lnTo>
                  <a:pt x="2731391" y="0"/>
                </a:lnTo>
                <a:lnTo>
                  <a:pt x="2731391" y="3072117"/>
                </a:lnTo>
                <a:lnTo>
                  <a:pt x="0" y="30721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823587" y="2752339"/>
            <a:ext cx="16938150" cy="3972766"/>
          </a:xfrm>
          <a:custGeom>
            <a:avLst/>
            <a:gdLst/>
            <a:ahLst/>
            <a:cxnLst/>
            <a:rect r="r" b="b" t="t" l="l"/>
            <a:pathLst>
              <a:path h="3972766" w="16938150">
                <a:moveTo>
                  <a:pt x="16938150" y="0"/>
                </a:moveTo>
                <a:lnTo>
                  <a:pt x="0" y="0"/>
                </a:lnTo>
                <a:lnTo>
                  <a:pt x="0" y="3972766"/>
                </a:lnTo>
                <a:lnTo>
                  <a:pt x="16938150" y="3972766"/>
                </a:lnTo>
                <a:lnTo>
                  <a:pt x="1693815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848503" y="4054746"/>
            <a:ext cx="10888318" cy="2244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53"/>
              </a:lnSpc>
            </a:pPr>
            <a:r>
              <a:rPr lang="en-US" sz="7957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SHARING CUPS AND CUTLERY ETC.</a:t>
            </a:r>
          </a:p>
        </p:txBody>
      </p:sp>
      <p:grpSp>
        <p:nvGrpSpPr>
          <p:cNvPr name="Group 5" id="5"/>
          <p:cNvGrpSpPr/>
          <p:nvPr/>
        </p:nvGrpSpPr>
        <p:grpSpPr>
          <a:xfrm rot="108451">
            <a:off x="16295293" y="8504272"/>
            <a:ext cx="1626579" cy="1406232"/>
            <a:chOff x="0" y="0"/>
            <a:chExt cx="2168771" cy="1874977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521041"/>
              <a:ext cx="2168771" cy="415576"/>
              <a:chOff x="0" y="0"/>
              <a:chExt cx="2302677" cy="44123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123305" y="527398"/>
              <a:ext cx="1847328" cy="6938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3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9" id="9"/>
            <p:cNvGrpSpPr/>
            <p:nvPr/>
          </p:nvGrpSpPr>
          <p:grpSpPr>
            <a:xfrm rot="-393872">
              <a:off x="139439" y="50458"/>
              <a:ext cx="867408" cy="438092"/>
              <a:chOff x="0" y="0"/>
              <a:chExt cx="1120564" cy="565951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-394799">
              <a:off x="298094" y="97864"/>
              <a:ext cx="573181" cy="368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7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-491354">
              <a:off x="253238" y="965082"/>
              <a:ext cx="1802593" cy="415576"/>
              <a:chOff x="0" y="0"/>
              <a:chExt cx="1913890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-466715">
              <a:off x="339676" y="1000867"/>
              <a:ext cx="1634340" cy="3663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5" id="15"/>
            <p:cNvSpPr/>
            <p:nvPr/>
          </p:nvSpPr>
          <p:spPr>
            <a:xfrm>
              <a:off x="614339" y="1586944"/>
              <a:ext cx="925486" cy="73131"/>
            </a:xfrm>
            <a:prstGeom prst="line">
              <a:avLst/>
            </a:prstGeom>
            <a:ln cap="rnd" w="177800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6" id="16"/>
            <p:cNvSpPr txBox="true"/>
            <p:nvPr/>
          </p:nvSpPr>
          <p:spPr>
            <a:xfrm rot="271083">
              <a:off x="541371" y="1538519"/>
              <a:ext cx="1051661" cy="149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3"/>
                </a:lnSpc>
                <a:spcBef>
                  <a:spcPct val="0"/>
                </a:spcBef>
              </a:pPr>
              <a:r>
                <a:rPr lang="en-US" sz="645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17" id="17"/>
            <p:cNvGrpSpPr/>
            <p:nvPr/>
          </p:nvGrpSpPr>
          <p:grpSpPr>
            <a:xfrm rot="-14337">
              <a:off x="191201" y="1433452"/>
              <a:ext cx="1647028" cy="438092"/>
              <a:chOff x="0" y="0"/>
              <a:chExt cx="2127719" cy="565951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19" id="19"/>
            <p:cNvSpPr txBox="true"/>
            <p:nvPr/>
          </p:nvSpPr>
          <p:spPr>
            <a:xfrm rot="-33250">
              <a:off x="120970" y="1370830"/>
              <a:ext cx="1717372" cy="473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870504" y="9008386"/>
            <a:ext cx="2011572" cy="804629"/>
            <a:chOff x="0" y="0"/>
            <a:chExt cx="2682097" cy="107283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10.a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80858" y="812057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02549" y="812057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108451">
            <a:off x="16142893" y="8351872"/>
            <a:ext cx="1626579" cy="1406232"/>
            <a:chOff x="0" y="0"/>
            <a:chExt cx="2168771" cy="1874977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521041"/>
              <a:ext cx="2168771" cy="415576"/>
              <a:chOff x="0" y="0"/>
              <a:chExt cx="2302677" cy="44123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123305" y="527398"/>
              <a:ext cx="1847328" cy="6938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3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9" id="9"/>
            <p:cNvGrpSpPr/>
            <p:nvPr/>
          </p:nvGrpSpPr>
          <p:grpSpPr>
            <a:xfrm rot="-393872">
              <a:off x="139439" y="50458"/>
              <a:ext cx="867408" cy="438092"/>
              <a:chOff x="0" y="0"/>
              <a:chExt cx="1120564" cy="565951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-394799">
              <a:off x="298094" y="97864"/>
              <a:ext cx="573181" cy="368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7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-491354">
              <a:off x="253238" y="965082"/>
              <a:ext cx="1802593" cy="415576"/>
              <a:chOff x="0" y="0"/>
              <a:chExt cx="1913890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-466715">
              <a:off x="339676" y="1000867"/>
              <a:ext cx="1634340" cy="3663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5" id="15"/>
            <p:cNvSpPr/>
            <p:nvPr/>
          </p:nvSpPr>
          <p:spPr>
            <a:xfrm>
              <a:off x="614339" y="1586944"/>
              <a:ext cx="925486" cy="73131"/>
            </a:xfrm>
            <a:prstGeom prst="line">
              <a:avLst/>
            </a:prstGeom>
            <a:ln cap="rnd" w="177800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6" id="16"/>
            <p:cNvSpPr txBox="true"/>
            <p:nvPr/>
          </p:nvSpPr>
          <p:spPr>
            <a:xfrm rot="271083">
              <a:off x="541371" y="1538519"/>
              <a:ext cx="1051661" cy="149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3"/>
                </a:lnSpc>
                <a:spcBef>
                  <a:spcPct val="0"/>
                </a:spcBef>
              </a:pPr>
              <a:r>
                <a:rPr lang="en-US" sz="645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17" id="17"/>
            <p:cNvGrpSpPr/>
            <p:nvPr/>
          </p:nvGrpSpPr>
          <p:grpSpPr>
            <a:xfrm rot="-14337">
              <a:off x="191201" y="1433452"/>
              <a:ext cx="1647028" cy="438092"/>
              <a:chOff x="0" y="0"/>
              <a:chExt cx="2127719" cy="565951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19" id="19"/>
            <p:cNvSpPr txBox="true"/>
            <p:nvPr/>
          </p:nvSpPr>
          <p:spPr>
            <a:xfrm rot="-33250">
              <a:off x="120970" y="1370830"/>
              <a:ext cx="1717372" cy="473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718104" y="8855986"/>
            <a:ext cx="2011572" cy="804629"/>
            <a:chOff x="0" y="0"/>
            <a:chExt cx="2682097" cy="107283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10.b</a:t>
              </a: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5154962" y="3871014"/>
            <a:ext cx="7978076" cy="2337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94"/>
              </a:lnSpc>
            </a:pPr>
            <a:r>
              <a:rPr lang="en-US" sz="554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No, STIs are not transmitted through sharing cutlery.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059247" y="6598513"/>
            <a:ext cx="7073791" cy="1589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Reference: NHS, "Sexually transmitted infections(STIs)"</a:t>
            </a: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 nhs.uk</a:t>
            </a:r>
          </a:p>
          <a:p>
            <a:pPr algn="ctr">
              <a:lnSpc>
                <a:spcPts val="3220"/>
              </a:lnSpc>
            </a:pPr>
          </a:p>
          <a:p>
            <a:pPr algn="ctr">
              <a:lnSpc>
                <a:spcPts val="3220"/>
              </a:lnSpc>
              <a:spcBef>
                <a:spcPct val="0"/>
              </a:spcBef>
            </a:pP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4699581" y="1116857"/>
            <a:ext cx="2731392" cy="3072117"/>
          </a:xfrm>
          <a:custGeom>
            <a:avLst/>
            <a:gdLst/>
            <a:ahLst/>
            <a:cxnLst/>
            <a:rect r="r" b="b" t="t" l="l"/>
            <a:pathLst>
              <a:path h="3072117" w="2731392">
                <a:moveTo>
                  <a:pt x="0" y="0"/>
                </a:moveTo>
                <a:lnTo>
                  <a:pt x="2731391" y="0"/>
                </a:lnTo>
                <a:lnTo>
                  <a:pt x="2731391" y="3072117"/>
                </a:lnTo>
                <a:lnTo>
                  <a:pt x="0" y="30721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832817" y="3695319"/>
            <a:ext cx="10571836" cy="2479576"/>
          </a:xfrm>
          <a:custGeom>
            <a:avLst/>
            <a:gdLst/>
            <a:ahLst/>
            <a:cxnLst/>
            <a:rect r="r" b="b" t="t" l="l"/>
            <a:pathLst>
              <a:path h="2479576" w="10571836">
                <a:moveTo>
                  <a:pt x="10571836" y="0"/>
                </a:moveTo>
                <a:lnTo>
                  <a:pt x="0" y="0"/>
                </a:lnTo>
                <a:lnTo>
                  <a:pt x="0" y="2479576"/>
                </a:lnTo>
                <a:lnTo>
                  <a:pt x="10571836" y="2479576"/>
                </a:lnTo>
                <a:lnTo>
                  <a:pt x="1057183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7329175" y="3799886"/>
            <a:ext cx="10126008" cy="2375009"/>
          </a:xfrm>
          <a:custGeom>
            <a:avLst/>
            <a:gdLst/>
            <a:ahLst/>
            <a:cxnLst/>
            <a:rect r="r" b="b" t="t" l="l"/>
            <a:pathLst>
              <a:path h="2375009" w="10126008">
                <a:moveTo>
                  <a:pt x="10126008" y="0"/>
                </a:moveTo>
                <a:lnTo>
                  <a:pt x="0" y="0"/>
                </a:lnTo>
                <a:lnTo>
                  <a:pt x="0" y="2375009"/>
                </a:lnTo>
                <a:lnTo>
                  <a:pt x="10126008" y="2375009"/>
                </a:lnTo>
                <a:lnTo>
                  <a:pt x="1012600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021517" y="4456337"/>
            <a:ext cx="10443598" cy="1128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68"/>
              </a:lnSpc>
            </a:pPr>
            <a:r>
              <a:rPr lang="en-US" sz="788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MASTURBATION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935774" y="9008386"/>
            <a:ext cx="2011572" cy="804629"/>
            <a:chOff x="0" y="0"/>
            <a:chExt cx="2682097" cy="107283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11.a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108451">
            <a:off x="16329763" y="8707584"/>
            <a:ext cx="1626579" cy="1406232"/>
            <a:chOff x="0" y="0"/>
            <a:chExt cx="2168771" cy="1874977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521041"/>
              <a:ext cx="2168771" cy="415576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123305" y="527398"/>
              <a:ext cx="1847328" cy="6938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3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393872">
              <a:off x="139439" y="50458"/>
              <a:ext cx="867408" cy="43809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394799">
              <a:off x="298094" y="97864"/>
              <a:ext cx="573181" cy="368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7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491354">
              <a:off x="253238" y="965082"/>
              <a:ext cx="1802593" cy="415576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466715">
              <a:off x="339676" y="1000867"/>
              <a:ext cx="1634340" cy="3663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9" id="19"/>
            <p:cNvSpPr/>
            <p:nvPr/>
          </p:nvSpPr>
          <p:spPr>
            <a:xfrm>
              <a:off x="614339" y="1586944"/>
              <a:ext cx="925486" cy="73131"/>
            </a:xfrm>
            <a:prstGeom prst="line">
              <a:avLst/>
            </a:prstGeom>
            <a:ln cap="rnd" w="177800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0" id="20"/>
            <p:cNvSpPr txBox="true"/>
            <p:nvPr/>
          </p:nvSpPr>
          <p:spPr>
            <a:xfrm rot="271083">
              <a:off x="541371" y="1538519"/>
              <a:ext cx="1051661" cy="149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3"/>
                </a:lnSpc>
                <a:spcBef>
                  <a:spcPct val="0"/>
                </a:spcBef>
              </a:pPr>
              <a:r>
                <a:rPr lang="en-US" sz="645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-14337">
              <a:off x="191201" y="1433452"/>
              <a:ext cx="1647028" cy="43809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-33250">
              <a:off x="120970" y="1370830"/>
              <a:ext cx="1717372" cy="473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80858" y="812057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1028700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5" y="0"/>
                </a:lnTo>
                <a:lnTo>
                  <a:pt x="11275325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108451">
            <a:off x="16142893" y="8351872"/>
            <a:ext cx="1626579" cy="1406232"/>
            <a:chOff x="0" y="0"/>
            <a:chExt cx="2168771" cy="1874977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521041"/>
              <a:ext cx="2168771" cy="415576"/>
              <a:chOff x="0" y="0"/>
              <a:chExt cx="2302677" cy="44123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123305" y="527398"/>
              <a:ext cx="1847328" cy="6938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3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9" id="9"/>
            <p:cNvGrpSpPr/>
            <p:nvPr/>
          </p:nvGrpSpPr>
          <p:grpSpPr>
            <a:xfrm rot="-393872">
              <a:off x="139439" y="50458"/>
              <a:ext cx="867408" cy="438092"/>
              <a:chOff x="0" y="0"/>
              <a:chExt cx="1120564" cy="565951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-394799">
              <a:off x="298094" y="97864"/>
              <a:ext cx="573181" cy="368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7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-491354">
              <a:off x="253238" y="965082"/>
              <a:ext cx="1802593" cy="415576"/>
              <a:chOff x="0" y="0"/>
              <a:chExt cx="1913890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-466715">
              <a:off x="339676" y="1000867"/>
              <a:ext cx="1634340" cy="3663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5" id="15"/>
            <p:cNvSpPr/>
            <p:nvPr/>
          </p:nvSpPr>
          <p:spPr>
            <a:xfrm>
              <a:off x="614339" y="1586944"/>
              <a:ext cx="925486" cy="73131"/>
            </a:xfrm>
            <a:prstGeom prst="line">
              <a:avLst/>
            </a:prstGeom>
            <a:ln cap="rnd" w="177800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6" id="16"/>
            <p:cNvSpPr txBox="true"/>
            <p:nvPr/>
          </p:nvSpPr>
          <p:spPr>
            <a:xfrm rot="271083">
              <a:off x="541371" y="1538519"/>
              <a:ext cx="1051661" cy="149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3"/>
                </a:lnSpc>
                <a:spcBef>
                  <a:spcPct val="0"/>
                </a:spcBef>
              </a:pPr>
              <a:r>
                <a:rPr lang="en-US" sz="645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17" id="17"/>
            <p:cNvGrpSpPr/>
            <p:nvPr/>
          </p:nvGrpSpPr>
          <p:grpSpPr>
            <a:xfrm rot="-14337">
              <a:off x="191201" y="1433452"/>
              <a:ext cx="1647028" cy="438092"/>
              <a:chOff x="0" y="0"/>
              <a:chExt cx="2127719" cy="565951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19" id="19"/>
            <p:cNvSpPr txBox="true"/>
            <p:nvPr/>
          </p:nvSpPr>
          <p:spPr>
            <a:xfrm rot="-33250">
              <a:off x="120970" y="1370830"/>
              <a:ext cx="1717372" cy="473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783374" y="8855986"/>
            <a:ext cx="2011572" cy="804629"/>
            <a:chOff x="0" y="0"/>
            <a:chExt cx="2682097" cy="107283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11.b</a:t>
              </a: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5154962" y="4256776"/>
            <a:ext cx="7978076" cy="1565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94"/>
              </a:lnSpc>
            </a:pPr>
            <a:r>
              <a:rPr lang="en-US" sz="554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No, masturbation does not transmit STIs.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097511" y="6913326"/>
            <a:ext cx="6671767" cy="789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Reference: NHS, "Sex activities and risk" nhs.uk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4224791" y="1251084"/>
            <a:ext cx="2731392" cy="3072117"/>
          </a:xfrm>
          <a:custGeom>
            <a:avLst/>
            <a:gdLst/>
            <a:ahLst/>
            <a:cxnLst/>
            <a:rect r="r" b="b" t="t" l="l"/>
            <a:pathLst>
              <a:path h="3072117" w="2731392">
                <a:moveTo>
                  <a:pt x="0" y="0"/>
                </a:moveTo>
                <a:lnTo>
                  <a:pt x="2731391" y="0"/>
                </a:lnTo>
                <a:lnTo>
                  <a:pt x="2731391" y="3072117"/>
                </a:lnTo>
                <a:lnTo>
                  <a:pt x="0" y="30721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832817" y="3695319"/>
            <a:ext cx="10571836" cy="2479576"/>
          </a:xfrm>
          <a:custGeom>
            <a:avLst/>
            <a:gdLst/>
            <a:ahLst/>
            <a:cxnLst/>
            <a:rect r="r" b="b" t="t" l="l"/>
            <a:pathLst>
              <a:path h="2479576" w="10571836">
                <a:moveTo>
                  <a:pt x="10571836" y="0"/>
                </a:moveTo>
                <a:lnTo>
                  <a:pt x="0" y="0"/>
                </a:lnTo>
                <a:lnTo>
                  <a:pt x="0" y="2479576"/>
                </a:lnTo>
                <a:lnTo>
                  <a:pt x="10571836" y="2479576"/>
                </a:lnTo>
                <a:lnTo>
                  <a:pt x="1057183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7329175" y="3799886"/>
            <a:ext cx="10126008" cy="2375009"/>
          </a:xfrm>
          <a:custGeom>
            <a:avLst/>
            <a:gdLst/>
            <a:ahLst/>
            <a:cxnLst/>
            <a:rect r="r" b="b" t="t" l="l"/>
            <a:pathLst>
              <a:path h="2375009" w="10126008">
                <a:moveTo>
                  <a:pt x="10126008" y="0"/>
                </a:moveTo>
                <a:lnTo>
                  <a:pt x="0" y="0"/>
                </a:lnTo>
                <a:lnTo>
                  <a:pt x="0" y="2375009"/>
                </a:lnTo>
                <a:lnTo>
                  <a:pt x="10126008" y="2375009"/>
                </a:lnTo>
                <a:lnTo>
                  <a:pt x="1012600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021517" y="4456337"/>
            <a:ext cx="10443598" cy="1128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68"/>
              </a:lnSpc>
            </a:pPr>
            <a:r>
              <a:rPr lang="en-US" sz="788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TANSMITABLE </a:t>
            </a:r>
          </a:p>
        </p:txBody>
      </p:sp>
      <p:grpSp>
        <p:nvGrpSpPr>
          <p:cNvPr name="Group 6" id="6"/>
          <p:cNvGrpSpPr/>
          <p:nvPr/>
        </p:nvGrpSpPr>
        <p:grpSpPr>
          <a:xfrm rot="108451">
            <a:off x="16446011" y="8555184"/>
            <a:ext cx="1626579" cy="1406232"/>
            <a:chOff x="0" y="0"/>
            <a:chExt cx="2168771" cy="1874977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521041"/>
              <a:ext cx="2168771" cy="415576"/>
              <a:chOff x="0" y="0"/>
              <a:chExt cx="2302677" cy="441235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9" id="9"/>
            <p:cNvSpPr txBox="true"/>
            <p:nvPr/>
          </p:nvSpPr>
          <p:spPr>
            <a:xfrm rot="0">
              <a:off x="123305" y="527398"/>
              <a:ext cx="1847328" cy="6938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3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0" id="10"/>
            <p:cNvGrpSpPr/>
            <p:nvPr/>
          </p:nvGrpSpPr>
          <p:grpSpPr>
            <a:xfrm rot="-393872">
              <a:off x="139439" y="50458"/>
              <a:ext cx="867408" cy="438092"/>
              <a:chOff x="0" y="0"/>
              <a:chExt cx="1120564" cy="565951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-394799">
              <a:off x="298094" y="97864"/>
              <a:ext cx="573181" cy="368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7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491354">
              <a:off x="253238" y="965082"/>
              <a:ext cx="1802593" cy="415576"/>
              <a:chOff x="0" y="0"/>
              <a:chExt cx="1913890" cy="44123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466715">
              <a:off x="339676" y="1000867"/>
              <a:ext cx="1634340" cy="3663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6" id="16"/>
            <p:cNvSpPr/>
            <p:nvPr/>
          </p:nvSpPr>
          <p:spPr>
            <a:xfrm>
              <a:off x="614339" y="1586944"/>
              <a:ext cx="925486" cy="73131"/>
            </a:xfrm>
            <a:prstGeom prst="line">
              <a:avLst/>
            </a:prstGeom>
            <a:ln cap="rnd" w="177800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7" id="17"/>
            <p:cNvSpPr txBox="true"/>
            <p:nvPr/>
          </p:nvSpPr>
          <p:spPr>
            <a:xfrm rot="271083">
              <a:off x="541371" y="1538519"/>
              <a:ext cx="1051661" cy="149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3"/>
                </a:lnSpc>
                <a:spcBef>
                  <a:spcPct val="0"/>
                </a:spcBef>
              </a:pPr>
              <a:r>
                <a:rPr lang="en-US" sz="645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14337">
              <a:off x="191201" y="1433452"/>
              <a:ext cx="1647028" cy="438092"/>
              <a:chOff x="0" y="0"/>
              <a:chExt cx="2127719" cy="565951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3250">
              <a:off x="120970" y="1370830"/>
              <a:ext cx="1717372" cy="473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2435222" y="2989313"/>
            <a:ext cx="13164478" cy="4308375"/>
          </a:xfrm>
          <a:custGeom>
            <a:avLst/>
            <a:gdLst/>
            <a:ahLst/>
            <a:cxnLst/>
            <a:rect r="r" b="b" t="t" l="l"/>
            <a:pathLst>
              <a:path h="4308375" w="13164478">
                <a:moveTo>
                  <a:pt x="0" y="0"/>
                </a:moveTo>
                <a:lnTo>
                  <a:pt x="13164478" y="0"/>
                </a:lnTo>
                <a:lnTo>
                  <a:pt x="13164478" y="4308374"/>
                </a:lnTo>
                <a:lnTo>
                  <a:pt x="0" y="43083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832817" y="3695319"/>
            <a:ext cx="10571836" cy="2479576"/>
          </a:xfrm>
          <a:custGeom>
            <a:avLst/>
            <a:gdLst/>
            <a:ahLst/>
            <a:cxnLst/>
            <a:rect r="r" b="b" t="t" l="l"/>
            <a:pathLst>
              <a:path h="2479576" w="10571836">
                <a:moveTo>
                  <a:pt x="10571836" y="0"/>
                </a:moveTo>
                <a:lnTo>
                  <a:pt x="0" y="0"/>
                </a:lnTo>
                <a:lnTo>
                  <a:pt x="0" y="2479576"/>
                </a:lnTo>
                <a:lnTo>
                  <a:pt x="10571836" y="2479576"/>
                </a:lnTo>
                <a:lnTo>
                  <a:pt x="1057183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7329175" y="3799886"/>
            <a:ext cx="10126008" cy="2375009"/>
          </a:xfrm>
          <a:custGeom>
            <a:avLst/>
            <a:gdLst/>
            <a:ahLst/>
            <a:cxnLst/>
            <a:rect r="r" b="b" t="t" l="l"/>
            <a:pathLst>
              <a:path h="2375009" w="10126008">
                <a:moveTo>
                  <a:pt x="10126008" y="0"/>
                </a:moveTo>
                <a:lnTo>
                  <a:pt x="0" y="0"/>
                </a:lnTo>
                <a:lnTo>
                  <a:pt x="0" y="2375009"/>
                </a:lnTo>
                <a:lnTo>
                  <a:pt x="10126008" y="2375009"/>
                </a:lnTo>
                <a:lnTo>
                  <a:pt x="1012600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021517" y="3908649"/>
            <a:ext cx="10443598" cy="2224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68"/>
              </a:lnSpc>
            </a:pPr>
            <a:r>
              <a:rPr lang="en-US" sz="788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NOT TRANSMITABLE </a:t>
            </a:r>
          </a:p>
        </p:txBody>
      </p:sp>
      <p:grpSp>
        <p:nvGrpSpPr>
          <p:cNvPr name="Group 6" id="6"/>
          <p:cNvGrpSpPr/>
          <p:nvPr/>
        </p:nvGrpSpPr>
        <p:grpSpPr>
          <a:xfrm rot="108451">
            <a:off x="16446011" y="8555184"/>
            <a:ext cx="1626579" cy="1406232"/>
            <a:chOff x="0" y="0"/>
            <a:chExt cx="2168771" cy="1874977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521041"/>
              <a:ext cx="2168771" cy="415576"/>
              <a:chOff x="0" y="0"/>
              <a:chExt cx="2302677" cy="441235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9" id="9"/>
            <p:cNvSpPr txBox="true"/>
            <p:nvPr/>
          </p:nvSpPr>
          <p:spPr>
            <a:xfrm rot="0">
              <a:off x="123305" y="527398"/>
              <a:ext cx="1847328" cy="6938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3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0" id="10"/>
            <p:cNvGrpSpPr/>
            <p:nvPr/>
          </p:nvGrpSpPr>
          <p:grpSpPr>
            <a:xfrm rot="-393872">
              <a:off x="139439" y="50458"/>
              <a:ext cx="867408" cy="438092"/>
              <a:chOff x="0" y="0"/>
              <a:chExt cx="1120564" cy="565951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-394799">
              <a:off x="298094" y="97864"/>
              <a:ext cx="573181" cy="368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7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491354">
              <a:off x="253238" y="965082"/>
              <a:ext cx="1802593" cy="415576"/>
              <a:chOff x="0" y="0"/>
              <a:chExt cx="1913890" cy="44123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466715">
              <a:off x="339676" y="1000867"/>
              <a:ext cx="1634340" cy="3663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6" id="16"/>
            <p:cNvSpPr/>
            <p:nvPr/>
          </p:nvSpPr>
          <p:spPr>
            <a:xfrm>
              <a:off x="614339" y="1586944"/>
              <a:ext cx="925486" cy="73131"/>
            </a:xfrm>
            <a:prstGeom prst="line">
              <a:avLst/>
            </a:prstGeom>
            <a:ln cap="rnd" w="177800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7" id="17"/>
            <p:cNvSpPr txBox="true"/>
            <p:nvPr/>
          </p:nvSpPr>
          <p:spPr>
            <a:xfrm rot="271083">
              <a:off x="541371" y="1538519"/>
              <a:ext cx="1051661" cy="149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3"/>
                </a:lnSpc>
                <a:spcBef>
                  <a:spcPct val="0"/>
                </a:spcBef>
              </a:pPr>
              <a:r>
                <a:rPr lang="en-US" sz="645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14337">
              <a:off x="191201" y="1433452"/>
              <a:ext cx="1647028" cy="438092"/>
              <a:chOff x="0" y="0"/>
              <a:chExt cx="2127719" cy="565951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3250">
              <a:off x="120970" y="1370830"/>
              <a:ext cx="1717372" cy="473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2435222" y="2989313"/>
            <a:ext cx="13164478" cy="4308375"/>
          </a:xfrm>
          <a:custGeom>
            <a:avLst/>
            <a:gdLst/>
            <a:ahLst/>
            <a:cxnLst/>
            <a:rect r="r" b="b" t="t" l="l"/>
            <a:pathLst>
              <a:path h="4308375" w="13164478">
                <a:moveTo>
                  <a:pt x="0" y="0"/>
                </a:moveTo>
                <a:lnTo>
                  <a:pt x="13164478" y="0"/>
                </a:lnTo>
                <a:lnTo>
                  <a:pt x="13164478" y="4308374"/>
                </a:lnTo>
                <a:lnTo>
                  <a:pt x="0" y="43083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832817" y="3695319"/>
            <a:ext cx="10571836" cy="2479576"/>
          </a:xfrm>
          <a:custGeom>
            <a:avLst/>
            <a:gdLst/>
            <a:ahLst/>
            <a:cxnLst/>
            <a:rect r="r" b="b" t="t" l="l"/>
            <a:pathLst>
              <a:path h="2479576" w="10571836">
                <a:moveTo>
                  <a:pt x="10571836" y="0"/>
                </a:moveTo>
                <a:lnTo>
                  <a:pt x="0" y="0"/>
                </a:lnTo>
                <a:lnTo>
                  <a:pt x="0" y="2479576"/>
                </a:lnTo>
                <a:lnTo>
                  <a:pt x="10571836" y="2479576"/>
                </a:lnTo>
                <a:lnTo>
                  <a:pt x="1057183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7329175" y="3799886"/>
            <a:ext cx="10126008" cy="2375009"/>
          </a:xfrm>
          <a:custGeom>
            <a:avLst/>
            <a:gdLst/>
            <a:ahLst/>
            <a:cxnLst/>
            <a:rect r="r" b="b" t="t" l="l"/>
            <a:pathLst>
              <a:path h="2375009" w="10126008">
                <a:moveTo>
                  <a:pt x="10126008" y="0"/>
                </a:moveTo>
                <a:lnTo>
                  <a:pt x="0" y="0"/>
                </a:lnTo>
                <a:lnTo>
                  <a:pt x="0" y="2375009"/>
                </a:lnTo>
                <a:lnTo>
                  <a:pt x="10126008" y="2375009"/>
                </a:lnTo>
                <a:lnTo>
                  <a:pt x="1012600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435222" y="2989313"/>
            <a:ext cx="13164478" cy="4308375"/>
          </a:xfrm>
          <a:custGeom>
            <a:avLst/>
            <a:gdLst/>
            <a:ahLst/>
            <a:cxnLst/>
            <a:rect r="r" b="b" t="t" l="l"/>
            <a:pathLst>
              <a:path h="4308375" w="13164478">
                <a:moveTo>
                  <a:pt x="0" y="0"/>
                </a:moveTo>
                <a:lnTo>
                  <a:pt x="13164478" y="0"/>
                </a:lnTo>
                <a:lnTo>
                  <a:pt x="13164478" y="4308374"/>
                </a:lnTo>
                <a:lnTo>
                  <a:pt x="0" y="43083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021517" y="4456337"/>
            <a:ext cx="10443598" cy="1128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68"/>
              </a:lnSpc>
            </a:pPr>
            <a:r>
              <a:rPr lang="en-US" sz="788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UNSURE </a:t>
            </a:r>
          </a:p>
        </p:txBody>
      </p:sp>
      <p:grpSp>
        <p:nvGrpSpPr>
          <p:cNvPr name="Group 7" id="7"/>
          <p:cNvGrpSpPr/>
          <p:nvPr/>
        </p:nvGrpSpPr>
        <p:grpSpPr>
          <a:xfrm rot="108451">
            <a:off x="16235450" y="8423689"/>
            <a:ext cx="1626579" cy="1406232"/>
            <a:chOff x="0" y="0"/>
            <a:chExt cx="2168771" cy="1874977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521041"/>
              <a:ext cx="2168771" cy="415576"/>
              <a:chOff x="0" y="0"/>
              <a:chExt cx="2302677" cy="441235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0" id="10"/>
            <p:cNvSpPr txBox="true"/>
            <p:nvPr/>
          </p:nvSpPr>
          <p:spPr>
            <a:xfrm rot="0">
              <a:off x="123305" y="527398"/>
              <a:ext cx="1847328" cy="6938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3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1" id="11"/>
            <p:cNvGrpSpPr/>
            <p:nvPr/>
          </p:nvGrpSpPr>
          <p:grpSpPr>
            <a:xfrm rot="-393872">
              <a:off x="139439" y="50458"/>
              <a:ext cx="867408" cy="438092"/>
              <a:chOff x="0" y="0"/>
              <a:chExt cx="1120564" cy="565951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-394799">
              <a:off x="298094" y="97864"/>
              <a:ext cx="573181" cy="368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7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4" id="14"/>
            <p:cNvGrpSpPr/>
            <p:nvPr/>
          </p:nvGrpSpPr>
          <p:grpSpPr>
            <a:xfrm rot="-491354">
              <a:off x="253238" y="965082"/>
              <a:ext cx="1802593" cy="415576"/>
              <a:chOff x="0" y="0"/>
              <a:chExt cx="1913890" cy="441235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-466715">
              <a:off x="339676" y="1000867"/>
              <a:ext cx="1634340" cy="3663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7" id="17"/>
            <p:cNvSpPr/>
            <p:nvPr/>
          </p:nvSpPr>
          <p:spPr>
            <a:xfrm>
              <a:off x="614339" y="1586944"/>
              <a:ext cx="925486" cy="73131"/>
            </a:xfrm>
            <a:prstGeom prst="line">
              <a:avLst/>
            </a:prstGeom>
            <a:ln cap="rnd" w="177800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8" id="18"/>
            <p:cNvSpPr txBox="true"/>
            <p:nvPr/>
          </p:nvSpPr>
          <p:spPr>
            <a:xfrm rot="271083">
              <a:off x="541371" y="1538519"/>
              <a:ext cx="1051661" cy="149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3"/>
                </a:lnSpc>
                <a:spcBef>
                  <a:spcPct val="0"/>
                </a:spcBef>
              </a:pPr>
              <a:r>
                <a:rPr lang="en-US" sz="645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-14337">
              <a:off x="191201" y="1433452"/>
              <a:ext cx="1647028" cy="438092"/>
              <a:chOff x="0" y="0"/>
              <a:chExt cx="2127719" cy="56595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-33250">
              <a:off x="120970" y="1370830"/>
              <a:ext cx="1717372" cy="473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8365061" y="4631989"/>
            <a:ext cx="8591121" cy="1718224"/>
          </a:xfrm>
          <a:custGeom>
            <a:avLst/>
            <a:gdLst/>
            <a:ahLst/>
            <a:cxnLst/>
            <a:rect r="r" b="b" t="t" l="l"/>
            <a:pathLst>
              <a:path h="1718224" w="8591121">
                <a:moveTo>
                  <a:pt x="8591121" y="0"/>
                </a:moveTo>
                <a:lnTo>
                  <a:pt x="0" y="0"/>
                </a:lnTo>
                <a:lnTo>
                  <a:pt x="0" y="1718224"/>
                </a:lnTo>
                <a:lnTo>
                  <a:pt x="8591121" y="1718224"/>
                </a:lnTo>
                <a:lnTo>
                  <a:pt x="85911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2673990" y="4631989"/>
            <a:ext cx="8591121" cy="1718224"/>
          </a:xfrm>
          <a:custGeom>
            <a:avLst/>
            <a:gdLst/>
            <a:ahLst/>
            <a:cxnLst/>
            <a:rect r="r" b="b" t="t" l="l"/>
            <a:pathLst>
              <a:path h="1718224" w="8591121">
                <a:moveTo>
                  <a:pt x="8591121" y="0"/>
                </a:moveTo>
                <a:lnTo>
                  <a:pt x="0" y="0"/>
                </a:lnTo>
                <a:lnTo>
                  <a:pt x="0" y="1718224"/>
                </a:lnTo>
                <a:lnTo>
                  <a:pt x="8591121" y="1718224"/>
                </a:lnTo>
                <a:lnTo>
                  <a:pt x="85911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2673990" y="3645285"/>
            <a:ext cx="8591121" cy="1718224"/>
          </a:xfrm>
          <a:custGeom>
            <a:avLst/>
            <a:gdLst/>
            <a:ahLst/>
            <a:cxnLst/>
            <a:rect r="r" b="b" t="t" l="l"/>
            <a:pathLst>
              <a:path h="1718224" w="8591121">
                <a:moveTo>
                  <a:pt x="8591121" y="0"/>
                </a:moveTo>
                <a:lnTo>
                  <a:pt x="0" y="0"/>
                </a:lnTo>
                <a:lnTo>
                  <a:pt x="0" y="1718224"/>
                </a:lnTo>
                <a:lnTo>
                  <a:pt x="8591121" y="1718224"/>
                </a:lnTo>
                <a:lnTo>
                  <a:pt x="85911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6416653" y="3645285"/>
            <a:ext cx="8591121" cy="1718224"/>
          </a:xfrm>
          <a:custGeom>
            <a:avLst/>
            <a:gdLst/>
            <a:ahLst/>
            <a:cxnLst/>
            <a:rect r="r" b="b" t="t" l="l"/>
            <a:pathLst>
              <a:path h="1718224" w="8591121">
                <a:moveTo>
                  <a:pt x="8591122" y="0"/>
                </a:moveTo>
                <a:lnTo>
                  <a:pt x="0" y="0"/>
                </a:lnTo>
                <a:lnTo>
                  <a:pt x="0" y="1718224"/>
                </a:lnTo>
                <a:lnTo>
                  <a:pt x="8591122" y="1718224"/>
                </a:lnTo>
                <a:lnTo>
                  <a:pt x="859112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154962" y="4292669"/>
            <a:ext cx="7978076" cy="1198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74"/>
              </a:lnSpc>
            </a:pPr>
            <a:r>
              <a:rPr lang="en-US" sz="834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TOILET SEATS</a:t>
            </a:r>
          </a:p>
        </p:txBody>
      </p:sp>
      <p:grpSp>
        <p:nvGrpSpPr>
          <p:cNvPr name="Group 8" id="8"/>
          <p:cNvGrpSpPr/>
          <p:nvPr/>
        </p:nvGrpSpPr>
        <p:grpSpPr>
          <a:xfrm rot="108451">
            <a:off x="16142893" y="8351872"/>
            <a:ext cx="1626579" cy="1406232"/>
            <a:chOff x="0" y="0"/>
            <a:chExt cx="2168771" cy="1874977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521041"/>
              <a:ext cx="2168771" cy="415576"/>
              <a:chOff x="0" y="0"/>
              <a:chExt cx="2302677" cy="44123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123305" y="527398"/>
              <a:ext cx="1847328" cy="6938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3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-393872">
              <a:off x="139439" y="50458"/>
              <a:ext cx="867408" cy="438092"/>
              <a:chOff x="0" y="0"/>
              <a:chExt cx="1120564" cy="565951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-394799">
              <a:off x="298094" y="97864"/>
              <a:ext cx="573181" cy="368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7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491354">
              <a:off x="253238" y="965082"/>
              <a:ext cx="1802593" cy="415576"/>
              <a:chOff x="0" y="0"/>
              <a:chExt cx="1913890" cy="441235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466715">
              <a:off x="339676" y="1000867"/>
              <a:ext cx="1634340" cy="3663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8" id="18"/>
            <p:cNvSpPr/>
            <p:nvPr/>
          </p:nvSpPr>
          <p:spPr>
            <a:xfrm>
              <a:off x="614339" y="1586944"/>
              <a:ext cx="925486" cy="73131"/>
            </a:xfrm>
            <a:prstGeom prst="line">
              <a:avLst/>
            </a:prstGeom>
            <a:ln cap="rnd" w="17357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9" id="19"/>
            <p:cNvSpPr txBox="true"/>
            <p:nvPr/>
          </p:nvSpPr>
          <p:spPr>
            <a:xfrm rot="271083">
              <a:off x="541371" y="1538519"/>
              <a:ext cx="1051661" cy="149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3"/>
                </a:lnSpc>
                <a:spcBef>
                  <a:spcPct val="0"/>
                </a:spcBef>
              </a:pPr>
              <a:r>
                <a:rPr lang="en-US" sz="645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0" id="20"/>
            <p:cNvGrpSpPr/>
            <p:nvPr/>
          </p:nvGrpSpPr>
          <p:grpSpPr>
            <a:xfrm rot="-14337">
              <a:off x="191201" y="1433452"/>
              <a:ext cx="1647028" cy="438092"/>
              <a:chOff x="0" y="0"/>
              <a:chExt cx="2127719" cy="565951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2" id="22"/>
            <p:cNvSpPr txBox="true"/>
            <p:nvPr/>
          </p:nvSpPr>
          <p:spPr>
            <a:xfrm rot="-33250">
              <a:off x="120970" y="1370830"/>
              <a:ext cx="1717372" cy="473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783374" y="8855986"/>
            <a:ext cx="2011572" cy="804629"/>
          </a:xfrm>
          <a:custGeom>
            <a:avLst/>
            <a:gdLst/>
            <a:ahLst/>
            <a:cxnLst/>
            <a:rect r="r" b="b" t="t" l="l"/>
            <a:pathLst>
              <a:path h="804629" w="2011572">
                <a:moveTo>
                  <a:pt x="0" y="0"/>
                </a:moveTo>
                <a:lnTo>
                  <a:pt x="2011573" y="0"/>
                </a:lnTo>
                <a:lnTo>
                  <a:pt x="2011573" y="804628"/>
                </a:lnTo>
                <a:lnTo>
                  <a:pt x="0" y="8046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008891" y="8997838"/>
            <a:ext cx="1560539" cy="529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1.a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80858" y="812057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2381" y="1028700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394781" y="812057"/>
            <a:ext cx="2731392" cy="3072117"/>
          </a:xfrm>
          <a:custGeom>
            <a:avLst/>
            <a:gdLst/>
            <a:ahLst/>
            <a:cxnLst/>
            <a:rect r="r" b="b" t="t" l="l"/>
            <a:pathLst>
              <a:path h="3072117" w="2731392">
                <a:moveTo>
                  <a:pt x="0" y="0"/>
                </a:moveTo>
                <a:lnTo>
                  <a:pt x="2731391" y="0"/>
                </a:lnTo>
                <a:lnTo>
                  <a:pt x="2731391" y="3072117"/>
                </a:lnTo>
                <a:lnTo>
                  <a:pt x="0" y="30721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108451">
            <a:off x="16142893" y="8351872"/>
            <a:ext cx="1626579" cy="1406232"/>
            <a:chOff x="0" y="0"/>
            <a:chExt cx="2168771" cy="1874977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521041"/>
              <a:ext cx="2168771" cy="415576"/>
              <a:chOff x="0" y="0"/>
              <a:chExt cx="2302677" cy="441235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9" id="9"/>
            <p:cNvSpPr txBox="true"/>
            <p:nvPr/>
          </p:nvSpPr>
          <p:spPr>
            <a:xfrm rot="0">
              <a:off x="123305" y="527398"/>
              <a:ext cx="1847328" cy="6938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3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0" id="10"/>
            <p:cNvGrpSpPr/>
            <p:nvPr/>
          </p:nvGrpSpPr>
          <p:grpSpPr>
            <a:xfrm rot="-393872">
              <a:off x="139439" y="50458"/>
              <a:ext cx="867408" cy="438092"/>
              <a:chOff x="0" y="0"/>
              <a:chExt cx="1120564" cy="565951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-394799">
              <a:off x="298094" y="97864"/>
              <a:ext cx="573181" cy="368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7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491354">
              <a:off x="253238" y="965082"/>
              <a:ext cx="1802593" cy="415576"/>
              <a:chOff x="0" y="0"/>
              <a:chExt cx="1913890" cy="44123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466715">
              <a:off x="339676" y="1000867"/>
              <a:ext cx="1634340" cy="3663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6" id="16"/>
            <p:cNvSpPr/>
            <p:nvPr/>
          </p:nvSpPr>
          <p:spPr>
            <a:xfrm>
              <a:off x="614339" y="1586944"/>
              <a:ext cx="925486" cy="73131"/>
            </a:xfrm>
            <a:prstGeom prst="line">
              <a:avLst/>
            </a:prstGeom>
            <a:ln cap="rnd" w="17357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7" id="17"/>
            <p:cNvSpPr txBox="true"/>
            <p:nvPr/>
          </p:nvSpPr>
          <p:spPr>
            <a:xfrm rot="271083">
              <a:off x="541371" y="1538519"/>
              <a:ext cx="1051661" cy="149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3"/>
                </a:lnSpc>
                <a:spcBef>
                  <a:spcPct val="0"/>
                </a:spcBef>
              </a:pPr>
              <a:r>
                <a:rPr lang="en-US" sz="645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14337">
              <a:off x="191201" y="1433452"/>
              <a:ext cx="1647028" cy="438092"/>
              <a:chOff x="0" y="0"/>
              <a:chExt cx="2127719" cy="565951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3250">
              <a:off x="120970" y="1370830"/>
              <a:ext cx="1717372" cy="473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783374" y="8855986"/>
            <a:ext cx="2011572" cy="804629"/>
            <a:chOff x="0" y="0"/>
            <a:chExt cx="2682097" cy="107283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1.b</a:t>
              </a: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5154962" y="3871014"/>
            <a:ext cx="7978076" cy="2337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94"/>
              </a:lnSpc>
            </a:pPr>
            <a:r>
              <a:rPr lang="en-US" sz="554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No - STI’s are not transmitted though toilet seats.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209073" y="6598513"/>
            <a:ext cx="7674620" cy="389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Reference: NHS, "Sexually transmitted infections (STIs)" 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14547181" y="964457"/>
            <a:ext cx="2731392" cy="3072117"/>
          </a:xfrm>
          <a:custGeom>
            <a:avLst/>
            <a:gdLst/>
            <a:ahLst/>
            <a:cxnLst/>
            <a:rect r="r" b="b" t="t" l="l"/>
            <a:pathLst>
              <a:path h="3072117" w="2731392">
                <a:moveTo>
                  <a:pt x="0" y="0"/>
                </a:moveTo>
                <a:lnTo>
                  <a:pt x="2731391" y="0"/>
                </a:lnTo>
                <a:lnTo>
                  <a:pt x="2731391" y="3072117"/>
                </a:lnTo>
                <a:lnTo>
                  <a:pt x="0" y="30721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921857" y="4192846"/>
            <a:ext cx="9158928" cy="1754755"/>
          </a:xfrm>
          <a:custGeom>
            <a:avLst/>
            <a:gdLst/>
            <a:ahLst/>
            <a:cxnLst/>
            <a:rect r="r" b="b" t="t" l="l"/>
            <a:pathLst>
              <a:path h="1754755" w="9158928">
                <a:moveTo>
                  <a:pt x="0" y="1754755"/>
                </a:moveTo>
                <a:lnTo>
                  <a:pt x="9158927" y="1754755"/>
                </a:lnTo>
                <a:lnTo>
                  <a:pt x="9158927" y="0"/>
                </a:lnTo>
                <a:lnTo>
                  <a:pt x="0" y="0"/>
                </a:lnTo>
                <a:lnTo>
                  <a:pt x="0" y="175475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8766" r="0" b="-2876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4921857" y="3062516"/>
            <a:ext cx="9158928" cy="1754755"/>
          </a:xfrm>
          <a:custGeom>
            <a:avLst/>
            <a:gdLst/>
            <a:ahLst/>
            <a:cxnLst/>
            <a:rect r="r" b="b" t="t" l="l"/>
            <a:pathLst>
              <a:path h="1754755" w="9158928">
                <a:moveTo>
                  <a:pt x="0" y="1754755"/>
                </a:moveTo>
                <a:lnTo>
                  <a:pt x="9158927" y="1754755"/>
                </a:lnTo>
                <a:lnTo>
                  <a:pt x="9158927" y="0"/>
                </a:lnTo>
                <a:lnTo>
                  <a:pt x="0" y="0"/>
                </a:lnTo>
                <a:lnTo>
                  <a:pt x="0" y="175475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8766" r="0" b="-28766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715297" y="3983217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TEAR DROP</a:t>
            </a:r>
          </a:p>
        </p:txBody>
      </p:sp>
      <p:grpSp>
        <p:nvGrpSpPr>
          <p:cNvPr name="Group 6" id="6"/>
          <p:cNvGrpSpPr/>
          <p:nvPr/>
        </p:nvGrpSpPr>
        <p:grpSpPr>
          <a:xfrm rot="108451">
            <a:off x="16152418" y="8351872"/>
            <a:ext cx="1626579" cy="1406232"/>
            <a:chOff x="0" y="0"/>
            <a:chExt cx="2168771" cy="1874977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521041"/>
              <a:ext cx="2168771" cy="415576"/>
              <a:chOff x="0" y="0"/>
              <a:chExt cx="2302677" cy="441235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9" id="9"/>
            <p:cNvSpPr txBox="true"/>
            <p:nvPr/>
          </p:nvSpPr>
          <p:spPr>
            <a:xfrm rot="0">
              <a:off x="123305" y="527398"/>
              <a:ext cx="1847328" cy="6938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3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0" id="10"/>
            <p:cNvGrpSpPr/>
            <p:nvPr/>
          </p:nvGrpSpPr>
          <p:grpSpPr>
            <a:xfrm rot="-393872">
              <a:off x="139439" y="50458"/>
              <a:ext cx="867408" cy="438092"/>
              <a:chOff x="0" y="0"/>
              <a:chExt cx="1120564" cy="565951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-394799">
              <a:off x="298094" y="97864"/>
              <a:ext cx="573181" cy="368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7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491354">
              <a:off x="253238" y="965082"/>
              <a:ext cx="1802593" cy="415576"/>
              <a:chOff x="0" y="0"/>
              <a:chExt cx="1913890" cy="44123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466715">
              <a:off x="339676" y="1000867"/>
              <a:ext cx="1634340" cy="3663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6" id="16"/>
            <p:cNvSpPr/>
            <p:nvPr/>
          </p:nvSpPr>
          <p:spPr>
            <a:xfrm>
              <a:off x="614339" y="1586944"/>
              <a:ext cx="925486" cy="73131"/>
            </a:xfrm>
            <a:prstGeom prst="line">
              <a:avLst/>
            </a:prstGeom>
            <a:ln cap="rnd" w="17357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7" id="17"/>
            <p:cNvSpPr txBox="true"/>
            <p:nvPr/>
          </p:nvSpPr>
          <p:spPr>
            <a:xfrm rot="271083">
              <a:off x="541371" y="1538519"/>
              <a:ext cx="1051661" cy="149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3"/>
                </a:lnSpc>
                <a:spcBef>
                  <a:spcPct val="0"/>
                </a:spcBef>
              </a:pPr>
              <a:r>
                <a:rPr lang="en-US" sz="645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14337">
              <a:off x="191201" y="1433452"/>
              <a:ext cx="1647028" cy="438092"/>
              <a:chOff x="0" y="0"/>
              <a:chExt cx="2127719" cy="565951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3250">
              <a:off x="120970" y="1370830"/>
              <a:ext cx="1717372" cy="473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783374" y="8855986"/>
            <a:ext cx="2011572" cy="804629"/>
            <a:chOff x="0" y="0"/>
            <a:chExt cx="2682097" cy="107283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2.a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80858" y="812057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2381" y="1028700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108451">
            <a:off x="16142893" y="8351872"/>
            <a:ext cx="1626579" cy="1406232"/>
            <a:chOff x="0" y="0"/>
            <a:chExt cx="2168771" cy="1874977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521041"/>
              <a:ext cx="2168771" cy="415576"/>
              <a:chOff x="0" y="0"/>
              <a:chExt cx="2302677" cy="44123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123305" y="527398"/>
              <a:ext cx="1847328" cy="6938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3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9" id="9"/>
            <p:cNvGrpSpPr/>
            <p:nvPr/>
          </p:nvGrpSpPr>
          <p:grpSpPr>
            <a:xfrm rot="-393872">
              <a:off x="139439" y="50458"/>
              <a:ext cx="867408" cy="438092"/>
              <a:chOff x="0" y="0"/>
              <a:chExt cx="1120564" cy="565951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-394799">
              <a:off x="298094" y="97864"/>
              <a:ext cx="573181" cy="368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7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-491354">
              <a:off x="253238" y="965082"/>
              <a:ext cx="1802593" cy="415576"/>
              <a:chOff x="0" y="0"/>
              <a:chExt cx="1913890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-466715">
              <a:off x="339676" y="1000867"/>
              <a:ext cx="1634340" cy="3663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5" id="15"/>
            <p:cNvSpPr/>
            <p:nvPr/>
          </p:nvSpPr>
          <p:spPr>
            <a:xfrm>
              <a:off x="614339" y="1586944"/>
              <a:ext cx="925486" cy="73131"/>
            </a:xfrm>
            <a:prstGeom prst="line">
              <a:avLst/>
            </a:prstGeom>
            <a:ln cap="rnd" w="17357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6" id="16"/>
            <p:cNvSpPr txBox="true"/>
            <p:nvPr/>
          </p:nvSpPr>
          <p:spPr>
            <a:xfrm rot="271083">
              <a:off x="541371" y="1538519"/>
              <a:ext cx="1051661" cy="149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3"/>
                </a:lnSpc>
                <a:spcBef>
                  <a:spcPct val="0"/>
                </a:spcBef>
              </a:pPr>
              <a:r>
                <a:rPr lang="en-US" sz="645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17" id="17"/>
            <p:cNvGrpSpPr/>
            <p:nvPr/>
          </p:nvGrpSpPr>
          <p:grpSpPr>
            <a:xfrm rot="-14337">
              <a:off x="191201" y="1433452"/>
              <a:ext cx="1647028" cy="438092"/>
              <a:chOff x="0" y="0"/>
              <a:chExt cx="2127719" cy="565951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19" id="19"/>
            <p:cNvSpPr txBox="true"/>
            <p:nvPr/>
          </p:nvSpPr>
          <p:spPr>
            <a:xfrm rot="-33250">
              <a:off x="120970" y="1370830"/>
              <a:ext cx="1717372" cy="473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783374" y="8855986"/>
            <a:ext cx="2011572" cy="804629"/>
            <a:chOff x="0" y="0"/>
            <a:chExt cx="2682097" cy="107283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2.b</a:t>
              </a: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5209461" y="3719455"/>
            <a:ext cx="7978076" cy="2337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94"/>
              </a:lnSpc>
            </a:pPr>
            <a:r>
              <a:rPr lang="en-US" sz="554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No, STIs are not transmitted through tears.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209461" y="6598513"/>
            <a:ext cx="7673843" cy="1189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Reference: NHS, "Sexually transmitted infections (STIs)"</a:t>
            </a: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 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nhs.uk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4699581" y="1116857"/>
            <a:ext cx="2731392" cy="3072117"/>
          </a:xfrm>
          <a:custGeom>
            <a:avLst/>
            <a:gdLst/>
            <a:ahLst/>
            <a:cxnLst/>
            <a:rect r="r" b="b" t="t" l="l"/>
            <a:pathLst>
              <a:path h="3072117" w="2731392">
                <a:moveTo>
                  <a:pt x="0" y="0"/>
                </a:moveTo>
                <a:lnTo>
                  <a:pt x="2731391" y="0"/>
                </a:lnTo>
                <a:lnTo>
                  <a:pt x="2731391" y="3072117"/>
                </a:lnTo>
                <a:lnTo>
                  <a:pt x="0" y="30721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525417" y="2423535"/>
            <a:ext cx="13595703" cy="3188810"/>
          </a:xfrm>
          <a:custGeom>
            <a:avLst/>
            <a:gdLst/>
            <a:ahLst/>
            <a:cxnLst/>
            <a:rect r="r" b="b" t="t" l="l"/>
            <a:pathLst>
              <a:path h="3188810" w="13595703">
                <a:moveTo>
                  <a:pt x="13595703" y="0"/>
                </a:moveTo>
                <a:lnTo>
                  <a:pt x="0" y="0"/>
                </a:lnTo>
                <a:lnTo>
                  <a:pt x="0" y="3188810"/>
                </a:lnTo>
                <a:lnTo>
                  <a:pt x="13595703" y="3188810"/>
                </a:lnTo>
                <a:lnTo>
                  <a:pt x="1359570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2788881" y="4017940"/>
            <a:ext cx="12182166" cy="2857272"/>
          </a:xfrm>
          <a:custGeom>
            <a:avLst/>
            <a:gdLst/>
            <a:ahLst/>
            <a:cxnLst/>
            <a:rect r="r" b="b" t="t" l="l"/>
            <a:pathLst>
              <a:path h="2857272" w="12182166">
                <a:moveTo>
                  <a:pt x="12182166" y="0"/>
                </a:moveTo>
                <a:lnTo>
                  <a:pt x="0" y="0"/>
                </a:lnTo>
                <a:lnTo>
                  <a:pt x="0" y="2857271"/>
                </a:lnTo>
                <a:lnTo>
                  <a:pt x="12182166" y="2857271"/>
                </a:lnTo>
                <a:lnTo>
                  <a:pt x="1218216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699841" y="4084615"/>
            <a:ext cx="10888318" cy="1139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53"/>
              </a:lnSpc>
            </a:pPr>
            <a:r>
              <a:rPr lang="en-US" sz="7957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BITING OR SPITTING</a:t>
            </a:r>
          </a:p>
        </p:txBody>
      </p:sp>
      <p:grpSp>
        <p:nvGrpSpPr>
          <p:cNvPr name="Group 6" id="6"/>
          <p:cNvGrpSpPr/>
          <p:nvPr/>
        </p:nvGrpSpPr>
        <p:grpSpPr>
          <a:xfrm rot="108451">
            <a:off x="16142893" y="8351872"/>
            <a:ext cx="1626579" cy="1406232"/>
            <a:chOff x="0" y="0"/>
            <a:chExt cx="2168771" cy="1874977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521041"/>
              <a:ext cx="2168771" cy="415576"/>
              <a:chOff x="0" y="0"/>
              <a:chExt cx="2302677" cy="441235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9" id="9"/>
            <p:cNvSpPr txBox="true"/>
            <p:nvPr/>
          </p:nvSpPr>
          <p:spPr>
            <a:xfrm rot="0">
              <a:off x="123305" y="527398"/>
              <a:ext cx="1847328" cy="6938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3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0" id="10"/>
            <p:cNvGrpSpPr/>
            <p:nvPr/>
          </p:nvGrpSpPr>
          <p:grpSpPr>
            <a:xfrm rot="-393872">
              <a:off x="139439" y="50458"/>
              <a:ext cx="867408" cy="438092"/>
              <a:chOff x="0" y="0"/>
              <a:chExt cx="1120564" cy="565951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-394799">
              <a:off x="298094" y="97864"/>
              <a:ext cx="573181" cy="368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7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491354">
              <a:off x="253238" y="965082"/>
              <a:ext cx="1802593" cy="415576"/>
              <a:chOff x="0" y="0"/>
              <a:chExt cx="1913890" cy="44123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466715">
              <a:off x="339676" y="1000867"/>
              <a:ext cx="1634340" cy="3663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6" id="16"/>
            <p:cNvSpPr/>
            <p:nvPr/>
          </p:nvSpPr>
          <p:spPr>
            <a:xfrm>
              <a:off x="614339" y="1586944"/>
              <a:ext cx="925486" cy="73131"/>
            </a:xfrm>
            <a:prstGeom prst="line">
              <a:avLst/>
            </a:prstGeom>
            <a:ln cap="rnd" w="17357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7" id="17"/>
            <p:cNvSpPr txBox="true"/>
            <p:nvPr/>
          </p:nvSpPr>
          <p:spPr>
            <a:xfrm rot="271083">
              <a:off x="541371" y="1538519"/>
              <a:ext cx="1051661" cy="149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3"/>
                </a:lnSpc>
                <a:spcBef>
                  <a:spcPct val="0"/>
                </a:spcBef>
              </a:pPr>
              <a:r>
                <a:rPr lang="en-US" sz="645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14337">
              <a:off x="191201" y="1433452"/>
              <a:ext cx="1647028" cy="438092"/>
              <a:chOff x="0" y="0"/>
              <a:chExt cx="2127719" cy="565951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3250">
              <a:off x="120970" y="1370830"/>
              <a:ext cx="1717372" cy="473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848747" y="9008386"/>
            <a:ext cx="2098599" cy="804629"/>
            <a:chOff x="0" y="0"/>
            <a:chExt cx="2798132" cy="107283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798132" cy="1072839"/>
            </a:xfrm>
            <a:custGeom>
              <a:avLst/>
              <a:gdLst/>
              <a:ahLst/>
              <a:cxnLst/>
              <a:rect r="r" b="b" t="t" l="l"/>
              <a:pathLst>
                <a:path h="1072839" w="2798132">
                  <a:moveTo>
                    <a:pt x="0" y="0"/>
                  </a:moveTo>
                  <a:lnTo>
                    <a:pt x="2798132" y="0"/>
                  </a:lnTo>
                  <a:lnTo>
                    <a:pt x="2798132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-2163" r="0" b="-2163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 rot="0">
              <a:off x="313698" y="208187"/>
              <a:ext cx="2170737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3.a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80858" y="812057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2381" y="1028700"/>
            <a:ext cx="11275325" cy="8446243"/>
          </a:xfrm>
          <a:custGeom>
            <a:avLst/>
            <a:gdLst/>
            <a:ahLst/>
            <a:cxnLst/>
            <a:rect r="r" b="b" t="t" l="l"/>
            <a:pathLst>
              <a:path h="8446243" w="11275325">
                <a:moveTo>
                  <a:pt x="0" y="0"/>
                </a:moveTo>
                <a:lnTo>
                  <a:pt x="11275324" y="0"/>
                </a:lnTo>
                <a:lnTo>
                  <a:pt x="11275324" y="8446243"/>
                </a:lnTo>
                <a:lnTo>
                  <a:pt x="0" y="84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108451">
            <a:off x="16142893" y="8351872"/>
            <a:ext cx="1626579" cy="1406232"/>
            <a:chOff x="0" y="0"/>
            <a:chExt cx="2168771" cy="1874977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521041"/>
              <a:ext cx="2168771" cy="415576"/>
              <a:chOff x="0" y="0"/>
              <a:chExt cx="2302677" cy="44123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123305" y="527398"/>
              <a:ext cx="1847328" cy="6938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3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9" id="9"/>
            <p:cNvGrpSpPr/>
            <p:nvPr/>
          </p:nvGrpSpPr>
          <p:grpSpPr>
            <a:xfrm rot="-393872">
              <a:off x="139439" y="50458"/>
              <a:ext cx="867408" cy="438092"/>
              <a:chOff x="0" y="0"/>
              <a:chExt cx="1120564" cy="565951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-394799">
              <a:off x="298094" y="97864"/>
              <a:ext cx="573181" cy="368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7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-491354">
              <a:off x="253238" y="965082"/>
              <a:ext cx="1802593" cy="415576"/>
              <a:chOff x="0" y="0"/>
              <a:chExt cx="1913890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-466715">
              <a:off x="339676" y="1000867"/>
              <a:ext cx="1634340" cy="3663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5" id="15"/>
            <p:cNvSpPr/>
            <p:nvPr/>
          </p:nvSpPr>
          <p:spPr>
            <a:xfrm>
              <a:off x="614339" y="1586944"/>
              <a:ext cx="925486" cy="73131"/>
            </a:xfrm>
            <a:prstGeom prst="line">
              <a:avLst/>
            </a:prstGeom>
            <a:ln cap="rnd" w="17357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6" id="16"/>
            <p:cNvSpPr txBox="true"/>
            <p:nvPr/>
          </p:nvSpPr>
          <p:spPr>
            <a:xfrm rot="271083">
              <a:off x="541371" y="1538519"/>
              <a:ext cx="1051661" cy="149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3"/>
                </a:lnSpc>
                <a:spcBef>
                  <a:spcPct val="0"/>
                </a:spcBef>
              </a:pPr>
              <a:r>
                <a:rPr lang="en-US" sz="645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17" id="17"/>
            <p:cNvGrpSpPr/>
            <p:nvPr/>
          </p:nvGrpSpPr>
          <p:grpSpPr>
            <a:xfrm rot="-14337">
              <a:off x="191201" y="1433452"/>
              <a:ext cx="1647028" cy="438092"/>
              <a:chOff x="0" y="0"/>
              <a:chExt cx="2127719" cy="565951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19" id="19"/>
            <p:cNvSpPr txBox="true"/>
            <p:nvPr/>
          </p:nvSpPr>
          <p:spPr>
            <a:xfrm rot="-33250">
              <a:off x="120970" y="1370830"/>
              <a:ext cx="1717372" cy="473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718104" y="8855986"/>
            <a:ext cx="2011572" cy="804629"/>
            <a:chOff x="0" y="0"/>
            <a:chExt cx="2682097" cy="107283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3.b</a:t>
              </a: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5154962" y="3871014"/>
            <a:ext cx="7978076" cy="2337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94"/>
              </a:lnSpc>
            </a:pPr>
            <a:r>
              <a:rPr lang="en-US" sz="554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Generally, no. However, if blood is present, there is a potential risk.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059247" y="6598513"/>
            <a:ext cx="7073791" cy="789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Reference: NHS, "Sex activities and risk"</a:t>
            </a:r>
            <a:r>
              <a:rPr lang="en-US" sz="23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 nhs.uk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4699581" y="1116857"/>
            <a:ext cx="2731392" cy="3072117"/>
          </a:xfrm>
          <a:custGeom>
            <a:avLst/>
            <a:gdLst/>
            <a:ahLst/>
            <a:cxnLst/>
            <a:rect r="r" b="b" t="t" l="l"/>
            <a:pathLst>
              <a:path h="3072117" w="2731392">
                <a:moveTo>
                  <a:pt x="0" y="0"/>
                </a:moveTo>
                <a:lnTo>
                  <a:pt x="2731391" y="0"/>
                </a:lnTo>
                <a:lnTo>
                  <a:pt x="2731391" y="3072117"/>
                </a:lnTo>
                <a:lnTo>
                  <a:pt x="0" y="30721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956521" y="3238965"/>
            <a:ext cx="14374958" cy="3371581"/>
          </a:xfrm>
          <a:custGeom>
            <a:avLst/>
            <a:gdLst/>
            <a:ahLst/>
            <a:cxnLst/>
            <a:rect r="r" b="b" t="t" l="l"/>
            <a:pathLst>
              <a:path h="3371581" w="14374958">
                <a:moveTo>
                  <a:pt x="14374958" y="0"/>
                </a:moveTo>
                <a:lnTo>
                  <a:pt x="0" y="0"/>
                </a:lnTo>
                <a:lnTo>
                  <a:pt x="0" y="3371581"/>
                </a:lnTo>
                <a:lnTo>
                  <a:pt x="14374958" y="3371581"/>
                </a:lnTo>
                <a:lnTo>
                  <a:pt x="1437495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730864" y="4543859"/>
            <a:ext cx="9760766" cy="1191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73"/>
              </a:lnSpc>
            </a:pPr>
            <a:r>
              <a:rPr lang="en-US" sz="8797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FINGERING</a:t>
            </a:r>
          </a:p>
        </p:txBody>
      </p:sp>
      <p:grpSp>
        <p:nvGrpSpPr>
          <p:cNvPr name="Group 5" id="5"/>
          <p:cNvGrpSpPr/>
          <p:nvPr/>
        </p:nvGrpSpPr>
        <p:grpSpPr>
          <a:xfrm rot="108451">
            <a:off x="16142893" y="8351872"/>
            <a:ext cx="1626579" cy="1406232"/>
            <a:chOff x="0" y="0"/>
            <a:chExt cx="2168771" cy="1874977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521041"/>
              <a:ext cx="2168771" cy="415576"/>
              <a:chOff x="0" y="0"/>
              <a:chExt cx="2302677" cy="44123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123305" y="527398"/>
              <a:ext cx="1847328" cy="6938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3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9" id="9"/>
            <p:cNvGrpSpPr/>
            <p:nvPr/>
          </p:nvGrpSpPr>
          <p:grpSpPr>
            <a:xfrm rot="-393872">
              <a:off x="139439" y="50458"/>
              <a:ext cx="867408" cy="438092"/>
              <a:chOff x="0" y="0"/>
              <a:chExt cx="1120564" cy="565951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-394799">
              <a:off x="298094" y="97864"/>
              <a:ext cx="573181" cy="368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7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-491354">
              <a:off x="253238" y="965082"/>
              <a:ext cx="1802593" cy="415576"/>
              <a:chOff x="0" y="0"/>
              <a:chExt cx="1913890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-466715">
              <a:off x="339676" y="1000867"/>
              <a:ext cx="1634340" cy="3663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5" id="15"/>
            <p:cNvSpPr/>
            <p:nvPr/>
          </p:nvSpPr>
          <p:spPr>
            <a:xfrm>
              <a:off x="614339" y="1586944"/>
              <a:ext cx="925486" cy="73131"/>
            </a:xfrm>
            <a:prstGeom prst="line">
              <a:avLst/>
            </a:prstGeom>
            <a:ln cap="rnd" w="177800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6" id="16"/>
            <p:cNvSpPr txBox="true"/>
            <p:nvPr/>
          </p:nvSpPr>
          <p:spPr>
            <a:xfrm rot="271083">
              <a:off x="541371" y="1538519"/>
              <a:ext cx="1051661" cy="149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3"/>
                </a:lnSpc>
                <a:spcBef>
                  <a:spcPct val="0"/>
                </a:spcBef>
              </a:pPr>
              <a:r>
                <a:rPr lang="en-US" sz="645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17" id="17"/>
            <p:cNvGrpSpPr/>
            <p:nvPr/>
          </p:nvGrpSpPr>
          <p:grpSpPr>
            <a:xfrm rot="-14337">
              <a:off x="191201" y="1433452"/>
              <a:ext cx="1647028" cy="438092"/>
              <a:chOff x="0" y="0"/>
              <a:chExt cx="2127719" cy="565951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19" id="19"/>
            <p:cNvSpPr txBox="true"/>
            <p:nvPr/>
          </p:nvSpPr>
          <p:spPr>
            <a:xfrm rot="-33250">
              <a:off x="120970" y="1370830"/>
              <a:ext cx="1717372" cy="473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935774" y="9008386"/>
            <a:ext cx="2011572" cy="804629"/>
            <a:chOff x="0" y="0"/>
            <a:chExt cx="2682097" cy="107283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682097" cy="1072839"/>
            </a:xfrm>
            <a:custGeom>
              <a:avLst/>
              <a:gdLst/>
              <a:ahLst/>
              <a:cxnLst/>
              <a:rect r="r" b="b" t="t" l="l"/>
              <a:pathLst>
                <a:path h="1072839" w="2682097">
                  <a:moveTo>
                    <a:pt x="0" y="0"/>
                  </a:moveTo>
                  <a:lnTo>
                    <a:pt x="2682097" y="0"/>
                  </a:lnTo>
                  <a:lnTo>
                    <a:pt x="2682097" y="1072839"/>
                  </a:lnTo>
                  <a:lnTo>
                    <a:pt x="0" y="107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300689" y="208187"/>
              <a:ext cx="2080719" cy="68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4.a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DAGbFTZF6Us</dc:identifier>
  <dcterms:modified xsi:type="dcterms:W3CDTF">2011-08-01T06:04:30Z</dcterms:modified>
  <cp:revision>1</cp:revision>
  <dc:title>Sexually Transmitted Infections (STI): Can You Catch it?</dc:title>
</cp:coreProperties>
</file>