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Abril Fatface" charset="1" panose="02000503000000020003"/>
      <p:regular r:id="rId34"/>
    </p:embeddedFont>
    <p:embeddedFont>
      <p:font typeface="Canva Sans Bold" charset="1" panose="020B0803030501040103"/>
      <p:regular r:id="rId35"/>
    </p:embeddedFont>
    <p:embeddedFont>
      <p:font typeface="Canva Sans" charset="1" panose="020B0503030501040103"/>
      <p:regular r:id="rId36"/>
    </p:embeddedFont>
    <p:embeddedFont>
      <p:font typeface="DM Serif Display" charset="1" panose="00000000000000000000"/>
      <p:regular r:id="rId37"/>
    </p:embeddedFont>
    <p:embeddedFont>
      <p:font typeface="Merriweather Bold" charset="1" panose="00000800000000000000"/>
      <p:regular r:id="rId38"/>
    </p:embeddedFont>
    <p:embeddedFont>
      <p:font typeface="Canva Sans Italics" charset="1" panose="020B0503030501040103"/>
      <p:regular r:id="rId39"/>
    </p:embeddedFont>
    <p:embeddedFont>
      <p:font typeface="Agrandir Wide Bold" charset="1" panose="00000805000000000000"/>
      <p:regular r:id="rId40"/>
    </p:embeddedFont>
    <p:embeddedFont>
      <p:font typeface="Arimo" charset="1" panose="020B0604020202020204"/>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18.png" Type="http://schemas.openxmlformats.org/officeDocument/2006/relationships/image"/><Relationship Id="rId2" Target="../media/image1.png" Type="http://schemas.openxmlformats.org/officeDocument/2006/relationships/image"/><Relationship Id="rId20" Target="../media/image19.sv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3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1028700"/>
            <a:ext cx="1028700" cy="8229600"/>
            <a:chOff x="0" y="0"/>
            <a:chExt cx="270933" cy="2167467"/>
          </a:xfrm>
        </p:grpSpPr>
        <p:sp>
          <p:nvSpPr>
            <p:cNvPr name="Freeform 3" id="3"/>
            <p:cNvSpPr/>
            <p:nvPr/>
          </p:nvSpPr>
          <p:spPr>
            <a:xfrm flipH="false" flipV="false" rot="0">
              <a:off x="0" y="0"/>
              <a:ext cx="270933" cy="2167467"/>
            </a:xfrm>
            <a:custGeom>
              <a:avLst/>
              <a:gdLst/>
              <a:ahLst/>
              <a:cxnLst/>
              <a:rect r="r" b="b" t="t" l="l"/>
              <a:pathLst>
                <a:path h="2167467" w="270933">
                  <a:moveTo>
                    <a:pt x="0" y="0"/>
                  </a:moveTo>
                  <a:lnTo>
                    <a:pt x="270933" y="0"/>
                  </a:lnTo>
                  <a:lnTo>
                    <a:pt x="270933" y="2167467"/>
                  </a:lnTo>
                  <a:lnTo>
                    <a:pt x="0" y="2167467"/>
                  </a:lnTo>
                  <a:close/>
                </a:path>
              </a:pathLst>
            </a:custGeom>
            <a:solidFill>
              <a:srgbClr val="F4C5BC"/>
            </a:solidFill>
          </p:spPr>
        </p:sp>
        <p:sp>
          <p:nvSpPr>
            <p:cNvPr name="TextBox 4" id="4"/>
            <p:cNvSpPr txBox="true"/>
            <p:nvPr/>
          </p:nvSpPr>
          <p:spPr>
            <a:xfrm>
              <a:off x="0" y="-28575"/>
              <a:ext cx="270933" cy="2196042"/>
            </a:xfrm>
            <a:prstGeom prst="rect">
              <a:avLst/>
            </a:prstGeom>
          </p:spPr>
          <p:txBody>
            <a:bodyPr anchor="ctr" rtlCol="false" tIns="50800" lIns="50800" bIns="50800" rIns="50800"/>
            <a:lstStyle/>
            <a:p>
              <a:pPr algn="ctr">
                <a:lnSpc>
                  <a:spcPts val="2214"/>
                </a:lnSpc>
              </a:pPr>
            </a:p>
          </p:txBody>
        </p:sp>
      </p:grpSp>
      <p:sp>
        <p:nvSpPr>
          <p:cNvPr name="AutoShape 5" id="5"/>
          <p:cNvSpPr/>
          <p:nvPr/>
        </p:nvSpPr>
        <p:spPr>
          <a:xfrm flipV="true">
            <a:off x="7354024" y="2493185"/>
            <a:ext cx="0" cy="1502270"/>
          </a:xfrm>
          <a:prstGeom prst="line">
            <a:avLst/>
          </a:prstGeom>
          <a:ln cap="rnd" w="38100">
            <a:solidFill>
              <a:srgbClr val="000000"/>
            </a:solidFill>
            <a:prstDash val="sysDot"/>
            <a:headEnd type="none" len="sm" w="sm"/>
            <a:tailEnd type="none" len="sm" w="sm"/>
          </a:ln>
        </p:spPr>
      </p:sp>
      <p:sp>
        <p:nvSpPr>
          <p:cNvPr name="TextBox 6" id="6"/>
          <p:cNvSpPr txBox="true"/>
          <p:nvPr/>
        </p:nvSpPr>
        <p:spPr>
          <a:xfrm rot="0">
            <a:off x="763228" y="682854"/>
            <a:ext cx="12008479" cy="503796"/>
          </a:xfrm>
          <a:prstGeom prst="rect">
            <a:avLst/>
          </a:prstGeom>
        </p:spPr>
        <p:txBody>
          <a:bodyPr anchor="t" rtlCol="false" tIns="0" lIns="0" bIns="0" rIns="0">
            <a:spAutoFit/>
          </a:bodyPr>
          <a:lstStyle/>
          <a:p>
            <a:pPr algn="l">
              <a:lnSpc>
                <a:spcPts val="3847"/>
              </a:lnSpc>
            </a:pPr>
            <a:r>
              <a:rPr lang="en-US" sz="3699">
                <a:solidFill>
                  <a:srgbClr val="000000"/>
                </a:solidFill>
                <a:latin typeface="Abril Fatface"/>
                <a:ea typeface="Abril Fatface"/>
                <a:cs typeface="Abril Fatface"/>
                <a:sym typeface="Abril Fatface"/>
              </a:rPr>
              <a:t>Sort It Out: HIV Transmission Myths - Risk or no Risk</a:t>
            </a:r>
          </a:p>
        </p:txBody>
      </p:sp>
      <p:sp>
        <p:nvSpPr>
          <p:cNvPr name="TextBox 7" id="7"/>
          <p:cNvSpPr txBox="true"/>
          <p:nvPr/>
        </p:nvSpPr>
        <p:spPr>
          <a:xfrm rot="0">
            <a:off x="1329466" y="6531003"/>
            <a:ext cx="14148330" cy="3721122"/>
          </a:xfrm>
          <a:prstGeom prst="rect">
            <a:avLst/>
          </a:prstGeom>
        </p:spPr>
        <p:txBody>
          <a:bodyPr anchor="t" rtlCol="false" tIns="0" lIns="0" bIns="0" rIns="0">
            <a:spAutoFit/>
          </a:bodyPr>
          <a:lstStyle/>
          <a:p>
            <a:pPr algn="l" marL="269684" indent="-134842" lvl="1">
              <a:lnSpc>
                <a:spcPts val="1748"/>
              </a:lnSpc>
              <a:buAutoNum type="arabicPeriod" startAt="1"/>
            </a:pPr>
            <a:r>
              <a:rPr lang="en-US" b="true" sz="1249">
                <a:solidFill>
                  <a:srgbClr val="000000"/>
                </a:solidFill>
                <a:latin typeface="Canva Sans Bold"/>
                <a:ea typeface="Canva Sans Bold"/>
                <a:cs typeface="Canva Sans Bold"/>
                <a:sym typeface="Canva Sans Bold"/>
              </a:rPr>
              <a:t>Introduction (5-10 minutes): Briefly explain how HIV is transmitted and clarify common misconceptions. Discuss key concepts like:</a:t>
            </a:r>
          </a:p>
          <a:p>
            <a:pPr algn="l" marL="539369" indent="-179790" lvl="2">
              <a:lnSpc>
                <a:spcPts val="1748"/>
              </a:lnSpc>
              <a:buFont typeface="Arial"/>
              <a:buChar char="⚬"/>
            </a:pPr>
            <a:r>
              <a:rPr lang="en-US" sz="1249">
                <a:solidFill>
                  <a:srgbClr val="000000"/>
                </a:solidFill>
                <a:latin typeface="Canva Sans"/>
                <a:ea typeface="Canva Sans"/>
                <a:cs typeface="Canva Sans"/>
                <a:sym typeface="Canva Sans"/>
              </a:rPr>
              <a:t>Transmission through blood, semen, vaginal fluids, rectal fluids, and breast milk.</a:t>
            </a:r>
          </a:p>
          <a:p>
            <a:pPr algn="l" marL="539369" indent="-179790" lvl="2">
              <a:lnSpc>
                <a:spcPts val="1748"/>
              </a:lnSpc>
              <a:buFont typeface="Arial"/>
              <a:buChar char="⚬"/>
            </a:pPr>
            <a:r>
              <a:rPr lang="en-US" sz="1249">
                <a:solidFill>
                  <a:srgbClr val="000000"/>
                </a:solidFill>
                <a:latin typeface="Canva Sans"/>
                <a:ea typeface="Canva Sans"/>
                <a:cs typeface="Canva Sans"/>
                <a:sym typeface="Canva Sans"/>
              </a:rPr>
              <a:t>The importance of distinguishing between risky behaviours and harmless interactions.</a:t>
            </a:r>
          </a:p>
          <a:p>
            <a:pPr algn="l" marL="269684" indent="-134842" lvl="1">
              <a:lnSpc>
                <a:spcPts val="1748"/>
              </a:lnSpc>
              <a:buAutoNum type="arabicPeriod" startAt="1"/>
            </a:pPr>
            <a:r>
              <a:rPr lang="en-US" b="true" sz="1249">
                <a:solidFill>
                  <a:srgbClr val="000000"/>
                </a:solidFill>
                <a:latin typeface="Canva Sans Bold"/>
                <a:ea typeface="Canva Sans Bold"/>
                <a:cs typeface="Canva Sans Bold"/>
                <a:sym typeface="Canva Sans Bold"/>
              </a:rPr>
              <a:t>Sorting Activity (15-20 minutes)</a:t>
            </a:r>
          </a:p>
          <a:p>
            <a:pPr algn="l" marL="539369" indent="-179790" lvl="2">
              <a:lnSpc>
                <a:spcPts val="1748"/>
              </a:lnSpc>
              <a:buFont typeface="Arial"/>
              <a:buChar char="⚬"/>
            </a:pPr>
            <a:r>
              <a:rPr lang="en-US" sz="1249">
                <a:solidFill>
                  <a:srgbClr val="000000"/>
                </a:solidFill>
                <a:latin typeface="Canva Sans"/>
                <a:ea typeface="Canva Sans"/>
                <a:cs typeface="Canva Sans"/>
                <a:sym typeface="Canva Sans"/>
              </a:rPr>
              <a:t>Print the resource out and laminate the pages. </a:t>
            </a:r>
          </a:p>
          <a:p>
            <a:pPr algn="l" marL="539369" indent="-179790" lvl="2">
              <a:lnSpc>
                <a:spcPts val="1748"/>
              </a:lnSpc>
              <a:buFont typeface="Arial"/>
              <a:buChar char="⚬"/>
            </a:pPr>
            <a:r>
              <a:rPr lang="en-US" sz="1249">
                <a:solidFill>
                  <a:srgbClr val="000000"/>
                </a:solidFill>
                <a:latin typeface="Canva Sans"/>
                <a:ea typeface="Canva Sans"/>
                <a:cs typeface="Canva Sans"/>
                <a:sym typeface="Canva Sans"/>
              </a:rPr>
              <a:t>Spread out the image cards in a random pile.</a:t>
            </a:r>
          </a:p>
          <a:p>
            <a:pPr algn="l" marL="539369" indent="-179790" lvl="2">
              <a:lnSpc>
                <a:spcPts val="1748"/>
              </a:lnSpc>
              <a:buFont typeface="Arial"/>
              <a:buChar char="⚬"/>
            </a:pPr>
            <a:r>
              <a:rPr lang="en-US" sz="1249">
                <a:solidFill>
                  <a:srgbClr val="000000"/>
                </a:solidFill>
                <a:latin typeface="Canva Sans"/>
                <a:ea typeface="Canva Sans"/>
                <a:cs typeface="Canva Sans"/>
                <a:sym typeface="Canva Sans"/>
              </a:rPr>
              <a:t>Ask participants to pick up one image at a time and decide whether to place it under "Risk" or "No Risk or Unsure”</a:t>
            </a:r>
          </a:p>
          <a:p>
            <a:pPr algn="l" marL="539369" indent="-179790" lvl="2">
              <a:lnSpc>
                <a:spcPts val="1748"/>
              </a:lnSpc>
              <a:buFont typeface="Arial"/>
              <a:buChar char="⚬"/>
            </a:pPr>
            <a:r>
              <a:rPr lang="en-US" sz="1249">
                <a:solidFill>
                  <a:srgbClr val="000000"/>
                </a:solidFill>
                <a:latin typeface="Canva Sans"/>
                <a:ea typeface="Canva Sans"/>
                <a:cs typeface="Canva Sans"/>
                <a:sym typeface="Canva Sans"/>
              </a:rPr>
              <a:t>For each choice, the participant must explain their reasoning. they can also do this in groups and give feedback to the broader team at the end of the timer. </a:t>
            </a:r>
          </a:p>
          <a:p>
            <a:pPr algn="l" marL="269684" indent="-134842" lvl="1">
              <a:lnSpc>
                <a:spcPts val="1748"/>
              </a:lnSpc>
              <a:buAutoNum type="arabicPeriod" startAt="1"/>
            </a:pPr>
            <a:r>
              <a:rPr lang="en-US" b="true" sz="1249">
                <a:solidFill>
                  <a:srgbClr val="000000"/>
                </a:solidFill>
                <a:latin typeface="Canva Sans Bold"/>
                <a:ea typeface="Canva Sans Bold"/>
                <a:cs typeface="Canva Sans Bold"/>
                <a:sym typeface="Canva Sans Bold"/>
              </a:rPr>
              <a:t>Discussion (10 minutes):</a:t>
            </a:r>
          </a:p>
          <a:p>
            <a:pPr algn="l" marL="539369" indent="-179790" lvl="2">
              <a:lnSpc>
                <a:spcPts val="1748"/>
              </a:lnSpc>
              <a:buFont typeface="Arial"/>
              <a:buChar char="⚬"/>
            </a:pPr>
            <a:r>
              <a:rPr lang="en-US" sz="1249">
                <a:solidFill>
                  <a:srgbClr val="000000"/>
                </a:solidFill>
                <a:latin typeface="Canva Sans"/>
                <a:ea typeface="Canva Sans"/>
                <a:cs typeface="Canva Sans"/>
                <a:sym typeface="Canva Sans"/>
              </a:rPr>
              <a:t>Review all choices as a group.</a:t>
            </a:r>
          </a:p>
          <a:p>
            <a:pPr algn="l" marL="539369" indent="-179790" lvl="2">
              <a:lnSpc>
                <a:spcPts val="1748"/>
              </a:lnSpc>
              <a:buFont typeface="Arial"/>
              <a:buChar char="⚬"/>
            </a:pPr>
            <a:r>
              <a:rPr lang="en-US" sz="1249">
                <a:solidFill>
                  <a:srgbClr val="000000"/>
                </a:solidFill>
                <a:latin typeface="Canva Sans"/>
                <a:ea typeface="Canva Sans"/>
                <a:cs typeface="Canva Sans"/>
                <a:sym typeface="Canva Sans"/>
              </a:rPr>
              <a:t>Provide corrections and explanations where necessary.</a:t>
            </a:r>
          </a:p>
          <a:p>
            <a:pPr algn="l">
              <a:lnSpc>
                <a:spcPts val="1748"/>
              </a:lnSpc>
            </a:pPr>
          </a:p>
          <a:p>
            <a:pPr algn="l">
              <a:lnSpc>
                <a:spcPts val="1748"/>
              </a:lnSpc>
            </a:pPr>
            <a:r>
              <a:rPr lang="en-US" sz="1249" b="true">
                <a:solidFill>
                  <a:srgbClr val="000000"/>
                </a:solidFill>
                <a:latin typeface="Canva Sans Bold"/>
                <a:ea typeface="Canva Sans Bold"/>
                <a:cs typeface="Canva Sans Bold"/>
                <a:sym typeface="Canva Sans Bold"/>
              </a:rPr>
              <a:t>Reflection Questions:</a:t>
            </a:r>
          </a:p>
          <a:p>
            <a:pPr algn="l" marL="269684" indent="-134842" lvl="1">
              <a:lnSpc>
                <a:spcPts val="1748"/>
              </a:lnSpc>
              <a:buFont typeface="Arial"/>
              <a:buChar char="•"/>
            </a:pPr>
            <a:r>
              <a:rPr lang="en-US" sz="1249">
                <a:solidFill>
                  <a:srgbClr val="000000"/>
                </a:solidFill>
                <a:latin typeface="Canva Sans"/>
                <a:ea typeface="Canva Sans"/>
                <a:cs typeface="Canva Sans"/>
                <a:sym typeface="Canva Sans"/>
              </a:rPr>
              <a:t>What surprised you most during this activity?</a:t>
            </a:r>
          </a:p>
          <a:p>
            <a:pPr algn="l" marL="269684" indent="-134842" lvl="1">
              <a:lnSpc>
                <a:spcPts val="1748"/>
              </a:lnSpc>
              <a:buFont typeface="Arial"/>
              <a:buChar char="•"/>
            </a:pPr>
            <a:r>
              <a:rPr lang="en-US" sz="1249">
                <a:solidFill>
                  <a:srgbClr val="000000"/>
                </a:solidFill>
                <a:latin typeface="Canva Sans"/>
                <a:ea typeface="Canva Sans"/>
                <a:cs typeface="Canva Sans"/>
                <a:sym typeface="Canva Sans"/>
              </a:rPr>
              <a:t>What myths about HIV transmission were debunked?</a:t>
            </a:r>
          </a:p>
          <a:p>
            <a:pPr algn="l" marL="269684" indent="-134842" lvl="1">
              <a:lnSpc>
                <a:spcPts val="1748"/>
              </a:lnSpc>
              <a:buFont typeface="Arial"/>
              <a:buChar char="•"/>
            </a:pPr>
            <a:r>
              <a:rPr lang="en-US" sz="1249">
                <a:solidFill>
                  <a:srgbClr val="000000"/>
                </a:solidFill>
                <a:latin typeface="Canva Sans"/>
                <a:ea typeface="Canva Sans"/>
                <a:cs typeface="Canva Sans"/>
                <a:sym typeface="Canva Sans"/>
              </a:rPr>
              <a:t>How can this knowledge help reduce the stigma around people living with HIV?</a:t>
            </a:r>
          </a:p>
          <a:p>
            <a:pPr algn="l">
              <a:lnSpc>
                <a:spcPts val="1748"/>
              </a:lnSpc>
            </a:pPr>
          </a:p>
        </p:txBody>
      </p:sp>
      <p:sp>
        <p:nvSpPr>
          <p:cNvPr name="AutoShape 8" id="8"/>
          <p:cNvSpPr/>
          <p:nvPr/>
        </p:nvSpPr>
        <p:spPr>
          <a:xfrm>
            <a:off x="629232" y="4380321"/>
            <a:ext cx="15324893" cy="0"/>
          </a:xfrm>
          <a:prstGeom prst="line">
            <a:avLst/>
          </a:prstGeom>
          <a:ln cap="rnd" w="38100">
            <a:solidFill>
              <a:srgbClr val="000000"/>
            </a:solidFill>
            <a:prstDash val="sysDot"/>
            <a:headEnd type="none" len="sm" w="sm"/>
            <a:tailEnd type="none" len="sm" w="sm"/>
          </a:ln>
        </p:spPr>
      </p:sp>
      <p:sp>
        <p:nvSpPr>
          <p:cNvPr name="AutoShape 9" id="9"/>
          <p:cNvSpPr/>
          <p:nvPr/>
        </p:nvSpPr>
        <p:spPr>
          <a:xfrm flipV="true">
            <a:off x="629232" y="2060947"/>
            <a:ext cx="10901004" cy="0"/>
          </a:xfrm>
          <a:prstGeom prst="line">
            <a:avLst/>
          </a:prstGeom>
          <a:ln cap="rnd" w="38100">
            <a:solidFill>
              <a:srgbClr val="000000"/>
            </a:solidFill>
            <a:prstDash val="sysDot"/>
            <a:headEnd type="none" len="sm" w="sm"/>
            <a:tailEnd type="none" len="sm" w="sm"/>
          </a:ln>
        </p:spPr>
      </p:sp>
      <p:grpSp>
        <p:nvGrpSpPr>
          <p:cNvPr name="Group 10" id="10"/>
          <p:cNvGrpSpPr/>
          <p:nvPr/>
        </p:nvGrpSpPr>
        <p:grpSpPr>
          <a:xfrm rot="108451">
            <a:off x="15348226" y="8613304"/>
            <a:ext cx="1492124" cy="1289992"/>
            <a:chOff x="0" y="0"/>
            <a:chExt cx="1989498" cy="1719989"/>
          </a:xfrm>
        </p:grpSpPr>
        <p:grpSp>
          <p:nvGrpSpPr>
            <p:cNvPr name="Group 11" id="11"/>
            <p:cNvGrpSpPr/>
            <p:nvPr/>
          </p:nvGrpSpPr>
          <p:grpSpPr>
            <a:xfrm rot="0">
              <a:off x="0" y="477971"/>
              <a:ext cx="1989498" cy="381224"/>
              <a:chOff x="0" y="0"/>
              <a:chExt cx="2302677" cy="441235"/>
            </a:xfrm>
          </p:grpSpPr>
          <p:sp>
            <p:nvSpPr>
              <p:cNvPr name="Freeform 12" id="12"/>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3" id="13"/>
            <p:cNvSpPr txBox="true"/>
            <p:nvPr/>
          </p:nvSpPr>
          <p:spPr>
            <a:xfrm rot="0">
              <a:off x="113112" y="479002"/>
              <a:ext cx="1694626" cy="641323"/>
            </a:xfrm>
            <a:prstGeom prst="rect">
              <a:avLst/>
            </a:prstGeom>
          </p:spPr>
          <p:txBody>
            <a:bodyPr anchor="t" rtlCol="false" tIns="0" lIns="0" bIns="0" rIns="0">
              <a:spAutoFit/>
            </a:bodyPr>
            <a:lstStyle/>
            <a:p>
              <a:pPr algn="ctr" marL="0" indent="0" lvl="0">
                <a:lnSpc>
                  <a:spcPts val="1791"/>
                </a:lnSpc>
                <a:spcBef>
                  <a:spcPct val="0"/>
                </a:spcBef>
              </a:pPr>
              <a:r>
                <a:rPr lang="en-US" sz="1926">
                  <a:solidFill>
                    <a:srgbClr val="000000"/>
                  </a:solidFill>
                  <a:latin typeface="DM Serif Display"/>
                  <a:ea typeface="DM Serif Display"/>
                  <a:cs typeface="DM Serif Display"/>
                  <a:sym typeface="DM Serif Display"/>
                </a:rPr>
                <a:t>therapeutic </a:t>
              </a:r>
            </a:p>
          </p:txBody>
        </p:sp>
        <p:grpSp>
          <p:nvGrpSpPr>
            <p:cNvPr name="Group 14" id="14"/>
            <p:cNvGrpSpPr/>
            <p:nvPr/>
          </p:nvGrpSpPr>
          <p:grpSpPr>
            <a:xfrm rot="-393872">
              <a:off x="127913" y="46287"/>
              <a:ext cx="795707" cy="401879"/>
              <a:chOff x="0" y="0"/>
              <a:chExt cx="1120564" cy="565951"/>
            </a:xfrm>
          </p:grpSpPr>
          <p:sp>
            <p:nvSpPr>
              <p:cNvPr name="Freeform 15" id="15"/>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6" id="16"/>
            <p:cNvSpPr txBox="true"/>
            <p:nvPr/>
          </p:nvSpPr>
          <p:spPr>
            <a:xfrm rot="-394799">
              <a:off x="272678" y="76280"/>
              <a:ext cx="525801" cy="351184"/>
            </a:xfrm>
            <a:prstGeom prst="rect">
              <a:avLst/>
            </a:prstGeom>
          </p:spPr>
          <p:txBody>
            <a:bodyPr anchor="t" rtlCol="false" tIns="0" lIns="0" bIns="0" rIns="0">
              <a:spAutoFit/>
            </a:bodyPr>
            <a:lstStyle/>
            <a:p>
              <a:pPr algn="ctr" marL="0" indent="0" lvl="0">
                <a:lnSpc>
                  <a:spcPts val="1831"/>
                </a:lnSpc>
                <a:spcBef>
                  <a:spcPct val="0"/>
                </a:spcBef>
              </a:pPr>
              <a:r>
                <a:rPr lang="en-US" sz="1969">
                  <a:solidFill>
                    <a:srgbClr val="000000"/>
                  </a:solidFill>
                  <a:latin typeface="DM Serif Display"/>
                  <a:ea typeface="DM Serif Display"/>
                  <a:cs typeface="DM Serif Display"/>
                  <a:sym typeface="DM Serif Display"/>
                </a:rPr>
                <a:t>the</a:t>
              </a:r>
            </a:p>
          </p:txBody>
        </p:sp>
        <p:grpSp>
          <p:nvGrpSpPr>
            <p:cNvPr name="Group 17" id="17"/>
            <p:cNvGrpSpPr/>
            <p:nvPr/>
          </p:nvGrpSpPr>
          <p:grpSpPr>
            <a:xfrm rot="-491354">
              <a:off x="232305" y="885307"/>
              <a:ext cx="1653589" cy="381224"/>
              <a:chOff x="0" y="0"/>
              <a:chExt cx="1913890" cy="441235"/>
            </a:xfrm>
          </p:grpSpPr>
          <p:sp>
            <p:nvSpPr>
              <p:cNvPr name="Freeform 18" id="18"/>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9" id="19"/>
            <p:cNvSpPr txBox="true"/>
            <p:nvPr/>
          </p:nvSpPr>
          <p:spPr>
            <a:xfrm rot="-466715">
              <a:off x="304877" y="819328"/>
              <a:ext cx="1499243" cy="435268"/>
            </a:xfrm>
            <a:prstGeom prst="rect">
              <a:avLst/>
            </a:prstGeom>
          </p:spPr>
          <p:txBody>
            <a:bodyPr anchor="t" rtlCol="false" tIns="0" lIns="0" bIns="0" rIns="0">
              <a:spAutoFit/>
            </a:bodyPr>
            <a:lstStyle/>
            <a:p>
              <a:pPr algn="ctr" marL="0" indent="0" lvl="0">
                <a:lnSpc>
                  <a:spcPts val="2757"/>
                </a:lnSpc>
                <a:spcBef>
                  <a:spcPct val="0"/>
                </a:spcBef>
              </a:pPr>
              <a:r>
                <a:rPr lang="en-US" sz="1969" strike="noStrike" u="none">
                  <a:solidFill>
                    <a:srgbClr val="000000"/>
                  </a:solidFill>
                  <a:latin typeface="DM Serif Display"/>
                  <a:ea typeface="DM Serif Display"/>
                  <a:cs typeface="DM Serif Display"/>
                  <a:sym typeface="DM Serif Display"/>
                </a:rPr>
                <a:t>resource </a:t>
              </a:r>
            </a:p>
          </p:txBody>
        </p:sp>
        <p:sp>
          <p:nvSpPr>
            <p:cNvPr name="AutoShape 20" id="20"/>
            <p:cNvSpPr/>
            <p:nvPr/>
          </p:nvSpPr>
          <p:spPr>
            <a:xfrm>
              <a:off x="563557" y="1455766"/>
              <a:ext cx="848984" cy="67086"/>
            </a:xfrm>
            <a:prstGeom prst="line">
              <a:avLst/>
            </a:prstGeom>
            <a:ln cap="rnd" w="159226">
              <a:solidFill>
                <a:srgbClr val="FFFAEE"/>
              </a:solidFill>
              <a:prstDash val="solid"/>
              <a:headEnd type="none" len="sm" w="sm"/>
              <a:tailEnd type="none" len="sm" w="sm"/>
            </a:ln>
          </p:spPr>
        </p:sp>
        <p:sp>
          <p:nvSpPr>
            <p:cNvPr name="TextBox 21" id="21"/>
            <p:cNvSpPr txBox="true"/>
            <p:nvPr/>
          </p:nvSpPr>
          <p:spPr>
            <a:xfrm rot="271083">
              <a:off x="496683" y="1409771"/>
              <a:ext cx="964730" cy="138846"/>
            </a:xfrm>
            <a:prstGeom prst="rect">
              <a:avLst/>
            </a:prstGeom>
          </p:spPr>
          <p:txBody>
            <a:bodyPr anchor="t" rtlCol="false" tIns="0" lIns="0" bIns="0" rIns="0">
              <a:spAutoFit/>
            </a:bodyPr>
            <a:lstStyle/>
            <a:p>
              <a:pPr algn="ctr">
                <a:lnSpc>
                  <a:spcPts val="829"/>
                </a:lnSpc>
                <a:spcBef>
                  <a:spcPct val="0"/>
                </a:spcBef>
              </a:pPr>
              <a:r>
                <a:rPr lang="en-US" sz="592">
                  <a:solidFill>
                    <a:srgbClr val="3A5A49"/>
                  </a:solidFill>
                  <a:latin typeface="DM Serif Display"/>
                  <a:ea typeface="DM Serif Display"/>
                  <a:cs typeface="DM Serif Display"/>
                  <a:sym typeface="DM Serif Display"/>
                </a:rPr>
                <a:t>@reallygreatsite</a:t>
              </a:r>
            </a:p>
          </p:txBody>
        </p:sp>
        <p:grpSp>
          <p:nvGrpSpPr>
            <p:cNvPr name="Group 22" id="22"/>
            <p:cNvGrpSpPr/>
            <p:nvPr/>
          </p:nvGrpSpPr>
          <p:grpSpPr>
            <a:xfrm rot="-14337">
              <a:off x="175396" y="1314961"/>
              <a:ext cx="1510883" cy="401879"/>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33250">
              <a:off x="110956" y="1254366"/>
              <a:ext cx="1575412" cy="437417"/>
            </a:xfrm>
            <a:prstGeom prst="rect">
              <a:avLst/>
            </a:prstGeom>
          </p:spPr>
          <p:txBody>
            <a:bodyPr anchor="t" rtlCol="false" tIns="0" lIns="0" bIns="0" rIns="0">
              <a:spAutoFit/>
            </a:bodyPr>
            <a:lstStyle/>
            <a:p>
              <a:pPr algn="ctr">
                <a:lnSpc>
                  <a:spcPts val="2757"/>
                </a:lnSpc>
                <a:spcBef>
                  <a:spcPct val="0"/>
                </a:spcBef>
              </a:pPr>
              <a:r>
                <a:rPr lang="en-US" sz="1969">
                  <a:solidFill>
                    <a:srgbClr val="000000"/>
                  </a:solidFill>
                  <a:latin typeface="DM Serif Display"/>
                  <a:ea typeface="DM Serif Display"/>
                  <a:cs typeface="DM Serif Display"/>
                  <a:sym typeface="DM Serif Display"/>
                </a:rPr>
                <a:t>platform</a:t>
              </a:r>
            </a:p>
          </p:txBody>
        </p:sp>
      </p:grpSp>
      <p:sp>
        <p:nvSpPr>
          <p:cNvPr name="AutoShape 25" id="25"/>
          <p:cNvSpPr/>
          <p:nvPr/>
        </p:nvSpPr>
        <p:spPr>
          <a:xfrm>
            <a:off x="629232" y="5888510"/>
            <a:ext cx="15303022" cy="0"/>
          </a:xfrm>
          <a:prstGeom prst="line">
            <a:avLst/>
          </a:prstGeom>
          <a:ln cap="rnd" w="38100">
            <a:solidFill>
              <a:srgbClr val="000000"/>
            </a:solidFill>
            <a:prstDash val="sysDot"/>
            <a:headEnd type="none" len="sm" w="sm"/>
            <a:tailEnd type="none" len="sm" w="sm"/>
          </a:ln>
        </p:spPr>
      </p:sp>
      <p:grpSp>
        <p:nvGrpSpPr>
          <p:cNvPr name="Group 26" id="26"/>
          <p:cNvGrpSpPr/>
          <p:nvPr/>
        </p:nvGrpSpPr>
        <p:grpSpPr>
          <a:xfrm rot="-674315">
            <a:off x="12904072" y="854858"/>
            <a:ext cx="2848498" cy="1989655"/>
            <a:chOff x="0" y="0"/>
            <a:chExt cx="15163800" cy="10591800"/>
          </a:xfrm>
        </p:grpSpPr>
        <p:sp>
          <p:nvSpPr>
            <p:cNvPr name="Freeform 27" id="27"/>
            <p:cNvSpPr/>
            <p:nvPr/>
          </p:nvSpPr>
          <p:spPr>
            <a:xfrm flipH="false" flipV="false" rot="0">
              <a:off x="0" y="0"/>
              <a:ext cx="15163800" cy="10591800"/>
            </a:xfrm>
            <a:custGeom>
              <a:avLst/>
              <a:gdLst/>
              <a:ahLst/>
              <a:cxnLst/>
              <a:rect r="r" b="b" t="t" l="l"/>
              <a:pathLst>
                <a:path h="10591800" w="15163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
              <a:stretch>
                <a:fillRect l="-12504" t="0" r="-12504" b="0"/>
              </a:stretch>
            </a:blipFill>
            <a:ln w="9525" cap="sq">
              <a:solidFill>
                <a:srgbClr val="737373"/>
              </a:solidFill>
              <a:prstDash val="solid"/>
              <a:miter/>
            </a:ln>
          </p:spPr>
        </p:sp>
      </p:grpSp>
      <p:grpSp>
        <p:nvGrpSpPr>
          <p:cNvPr name="Group 28" id="28"/>
          <p:cNvGrpSpPr/>
          <p:nvPr/>
        </p:nvGrpSpPr>
        <p:grpSpPr>
          <a:xfrm rot="458012">
            <a:off x="12891235" y="854858"/>
            <a:ext cx="2848498" cy="1989655"/>
            <a:chOff x="0" y="0"/>
            <a:chExt cx="15163800" cy="10591800"/>
          </a:xfrm>
        </p:grpSpPr>
        <p:sp>
          <p:nvSpPr>
            <p:cNvPr name="Freeform 29" id="29"/>
            <p:cNvSpPr/>
            <p:nvPr/>
          </p:nvSpPr>
          <p:spPr>
            <a:xfrm flipH="false" flipV="false" rot="0">
              <a:off x="0" y="0"/>
              <a:ext cx="15163800" cy="10591800"/>
            </a:xfrm>
            <a:custGeom>
              <a:avLst/>
              <a:gdLst/>
              <a:ahLst/>
              <a:cxnLst/>
              <a:rect r="r" b="b" t="t" l="l"/>
              <a:pathLst>
                <a:path h="10591800" w="15163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3"/>
              <a:stretch>
                <a:fillRect l="-11763" t="0" r="-11763" b="0"/>
              </a:stretch>
            </a:blipFill>
            <a:ln w="9525" cap="sq">
              <a:solidFill>
                <a:srgbClr val="737373"/>
              </a:solidFill>
              <a:prstDash val="solid"/>
              <a:miter/>
            </a:ln>
          </p:spPr>
        </p:sp>
      </p:grpSp>
      <p:grpSp>
        <p:nvGrpSpPr>
          <p:cNvPr name="Group 30" id="30"/>
          <p:cNvGrpSpPr/>
          <p:nvPr/>
        </p:nvGrpSpPr>
        <p:grpSpPr>
          <a:xfrm rot="0">
            <a:off x="13070647" y="1254665"/>
            <a:ext cx="2848498" cy="1989655"/>
            <a:chOff x="0" y="0"/>
            <a:chExt cx="15163800" cy="10591800"/>
          </a:xfrm>
        </p:grpSpPr>
        <p:sp>
          <p:nvSpPr>
            <p:cNvPr name="Freeform 31" id="31"/>
            <p:cNvSpPr/>
            <p:nvPr/>
          </p:nvSpPr>
          <p:spPr>
            <a:xfrm flipH="false" flipV="false" rot="0">
              <a:off x="0" y="0"/>
              <a:ext cx="15163800" cy="10591800"/>
            </a:xfrm>
            <a:custGeom>
              <a:avLst/>
              <a:gdLst/>
              <a:ahLst/>
              <a:cxnLst/>
              <a:rect r="r" b="b" t="t" l="l"/>
              <a:pathLst>
                <a:path h="10591800" w="15163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4"/>
              <a:stretch>
                <a:fillRect l="-11950" t="0" r="-11950" b="0"/>
              </a:stretch>
            </a:blipFill>
            <a:ln w="9525" cap="sq">
              <a:solidFill>
                <a:srgbClr val="737373"/>
              </a:solidFill>
              <a:prstDash val="solid"/>
              <a:miter/>
            </a:ln>
          </p:spPr>
        </p:sp>
      </p:grpSp>
      <p:grpSp>
        <p:nvGrpSpPr>
          <p:cNvPr name="Group 32" id="32"/>
          <p:cNvGrpSpPr/>
          <p:nvPr/>
        </p:nvGrpSpPr>
        <p:grpSpPr>
          <a:xfrm rot="0">
            <a:off x="1329466" y="2785526"/>
            <a:ext cx="1367032" cy="581100"/>
            <a:chOff x="0" y="0"/>
            <a:chExt cx="745818" cy="317033"/>
          </a:xfrm>
        </p:grpSpPr>
        <p:sp>
          <p:nvSpPr>
            <p:cNvPr name="Freeform 33" id="33"/>
            <p:cNvSpPr/>
            <p:nvPr/>
          </p:nvSpPr>
          <p:spPr>
            <a:xfrm flipH="false" flipV="false" rot="0">
              <a:off x="0" y="0"/>
              <a:ext cx="745818" cy="317033"/>
            </a:xfrm>
            <a:custGeom>
              <a:avLst/>
              <a:gdLst/>
              <a:ahLst/>
              <a:cxnLst/>
              <a:rect r="r" b="b" t="t" l="l"/>
              <a:pathLst>
                <a:path h="317033" w="745818">
                  <a:moveTo>
                    <a:pt x="0" y="0"/>
                  </a:moveTo>
                  <a:lnTo>
                    <a:pt x="745818" y="0"/>
                  </a:lnTo>
                  <a:lnTo>
                    <a:pt x="745818" y="317033"/>
                  </a:lnTo>
                  <a:lnTo>
                    <a:pt x="0" y="317033"/>
                  </a:lnTo>
                  <a:close/>
                </a:path>
              </a:pathLst>
            </a:custGeom>
            <a:solidFill>
              <a:srgbClr val="C1D0D3"/>
            </a:solidFill>
            <a:ln cap="sq">
              <a:noFill/>
              <a:prstDash val="solid"/>
              <a:miter/>
            </a:ln>
          </p:spPr>
        </p:sp>
        <p:sp>
          <p:nvSpPr>
            <p:cNvPr name="TextBox 34" id="34"/>
            <p:cNvSpPr txBox="true"/>
            <p:nvPr/>
          </p:nvSpPr>
          <p:spPr>
            <a:xfrm>
              <a:off x="0" y="19050"/>
              <a:ext cx="745818" cy="297983"/>
            </a:xfrm>
            <a:prstGeom prst="rect">
              <a:avLst/>
            </a:prstGeom>
          </p:spPr>
          <p:txBody>
            <a:bodyPr anchor="ctr" rtlCol="false" tIns="0" lIns="0" bIns="0" rIns="0"/>
            <a:lstStyle/>
            <a:p>
              <a:pPr algn="ctr" marL="0" indent="0" lvl="0">
                <a:lnSpc>
                  <a:spcPts val="1200"/>
                </a:lnSpc>
                <a:spcBef>
                  <a:spcPct val="0"/>
                </a:spcBef>
              </a:pPr>
              <a:r>
                <a:rPr lang="en-US" b="true" sz="1200">
                  <a:solidFill>
                    <a:srgbClr val="000000"/>
                  </a:solidFill>
                  <a:latin typeface="Canva Sans Bold"/>
                  <a:ea typeface="Canva Sans Bold"/>
                  <a:cs typeface="Canva Sans Bold"/>
                  <a:sym typeface="Canva Sans Bold"/>
                </a:rPr>
                <a:t>Age: </a:t>
              </a:r>
              <a:r>
                <a:rPr lang="en-US" sz="1200">
                  <a:solidFill>
                    <a:srgbClr val="000000"/>
                  </a:solidFill>
                  <a:latin typeface="Canva Sans"/>
                  <a:ea typeface="Canva Sans"/>
                  <a:cs typeface="Canva Sans"/>
                  <a:sym typeface="Canva Sans"/>
                </a:rPr>
                <a:t>13-18+</a:t>
              </a:r>
            </a:p>
          </p:txBody>
        </p:sp>
      </p:grpSp>
      <p:grpSp>
        <p:nvGrpSpPr>
          <p:cNvPr name="Group 35" id="35"/>
          <p:cNvGrpSpPr/>
          <p:nvPr/>
        </p:nvGrpSpPr>
        <p:grpSpPr>
          <a:xfrm rot="0">
            <a:off x="4347146" y="2785526"/>
            <a:ext cx="1855397" cy="1337619"/>
            <a:chOff x="0" y="0"/>
            <a:chExt cx="1012257" cy="729771"/>
          </a:xfrm>
        </p:grpSpPr>
        <p:sp>
          <p:nvSpPr>
            <p:cNvPr name="Freeform 36" id="36"/>
            <p:cNvSpPr/>
            <p:nvPr/>
          </p:nvSpPr>
          <p:spPr>
            <a:xfrm flipH="false" flipV="false" rot="0">
              <a:off x="0" y="0"/>
              <a:ext cx="1012257" cy="729771"/>
            </a:xfrm>
            <a:custGeom>
              <a:avLst/>
              <a:gdLst/>
              <a:ahLst/>
              <a:cxnLst/>
              <a:rect r="r" b="b" t="t" l="l"/>
              <a:pathLst>
                <a:path h="729771" w="1012257">
                  <a:moveTo>
                    <a:pt x="0" y="0"/>
                  </a:moveTo>
                  <a:lnTo>
                    <a:pt x="1012257" y="0"/>
                  </a:lnTo>
                  <a:lnTo>
                    <a:pt x="1012257" y="729771"/>
                  </a:lnTo>
                  <a:lnTo>
                    <a:pt x="0" y="729771"/>
                  </a:lnTo>
                  <a:close/>
                </a:path>
              </a:pathLst>
            </a:custGeom>
            <a:solidFill>
              <a:srgbClr val="C1D0D3"/>
            </a:solidFill>
            <a:ln cap="sq">
              <a:noFill/>
              <a:prstDash val="solid"/>
              <a:miter/>
            </a:ln>
          </p:spPr>
        </p:sp>
        <p:sp>
          <p:nvSpPr>
            <p:cNvPr name="TextBox 37" id="37"/>
            <p:cNvSpPr txBox="true"/>
            <p:nvPr/>
          </p:nvSpPr>
          <p:spPr>
            <a:xfrm>
              <a:off x="0" y="-38100"/>
              <a:ext cx="1012257" cy="767871"/>
            </a:xfrm>
            <a:prstGeom prst="rect">
              <a:avLst/>
            </a:prstGeom>
          </p:spPr>
          <p:txBody>
            <a:bodyPr anchor="ctr" rtlCol="false" tIns="0" lIns="0" bIns="0" rIns="0"/>
            <a:lstStyle/>
            <a:p>
              <a:pPr algn="ctr">
                <a:lnSpc>
                  <a:spcPts val="1800"/>
                </a:lnSpc>
              </a:pPr>
              <a:r>
                <a:rPr lang="en-US" sz="1200" b="true">
                  <a:solidFill>
                    <a:srgbClr val="000000"/>
                  </a:solidFill>
                  <a:latin typeface="Canva Sans Bold"/>
                  <a:ea typeface="Canva Sans Bold"/>
                  <a:cs typeface="Canva Sans Bold"/>
                  <a:sym typeface="Canva Sans Bold"/>
                </a:rPr>
                <a:t>Participation Style: </a:t>
              </a:r>
            </a:p>
            <a:p>
              <a:pPr algn="ctr">
                <a:lnSpc>
                  <a:spcPts val="1800"/>
                </a:lnSpc>
              </a:pPr>
            </a:p>
            <a:p>
              <a:pPr algn="ctr">
                <a:lnSpc>
                  <a:spcPts val="1800"/>
                </a:lnSpc>
              </a:pPr>
              <a:r>
                <a:rPr lang="en-US" sz="1200">
                  <a:solidFill>
                    <a:srgbClr val="000000"/>
                  </a:solidFill>
                  <a:latin typeface="Canva Sans"/>
                  <a:ea typeface="Canva Sans"/>
                  <a:cs typeface="Canva Sans"/>
                  <a:sym typeface="Canva Sans"/>
                </a:rPr>
                <a:t> Group activity </a:t>
              </a:r>
            </a:p>
            <a:p>
              <a:pPr algn="ctr">
                <a:lnSpc>
                  <a:spcPts val="1800"/>
                </a:lnSpc>
              </a:pPr>
              <a:r>
                <a:rPr lang="en-US" sz="1200">
                  <a:solidFill>
                    <a:srgbClr val="000000"/>
                  </a:solidFill>
                  <a:latin typeface="Canva Sans"/>
                  <a:ea typeface="Canva Sans"/>
                  <a:cs typeface="Canva Sans"/>
                  <a:sym typeface="Canva Sans"/>
                </a:rPr>
                <a:t>1-1 activity activity</a:t>
              </a:r>
            </a:p>
            <a:p>
              <a:pPr algn="ctr" marL="0" indent="0" lvl="0">
                <a:lnSpc>
                  <a:spcPts val="1800"/>
                </a:lnSpc>
              </a:pPr>
              <a:r>
                <a:rPr lang="en-US" sz="1200">
                  <a:solidFill>
                    <a:srgbClr val="000000"/>
                  </a:solidFill>
                  <a:latin typeface="Canva Sans"/>
                  <a:ea typeface="Canva Sans"/>
                  <a:cs typeface="Canva Sans"/>
                  <a:sym typeface="Canva Sans"/>
                </a:rPr>
                <a:t>Group play - solo points</a:t>
              </a:r>
            </a:p>
          </p:txBody>
        </p:sp>
      </p:grpSp>
      <p:grpSp>
        <p:nvGrpSpPr>
          <p:cNvPr name="Group 38" id="38"/>
          <p:cNvGrpSpPr/>
          <p:nvPr/>
        </p:nvGrpSpPr>
        <p:grpSpPr>
          <a:xfrm rot="0">
            <a:off x="2837240" y="2773430"/>
            <a:ext cx="1367032" cy="626641"/>
            <a:chOff x="0" y="0"/>
            <a:chExt cx="745818" cy="341879"/>
          </a:xfrm>
        </p:grpSpPr>
        <p:sp>
          <p:nvSpPr>
            <p:cNvPr name="Freeform 39" id="39"/>
            <p:cNvSpPr/>
            <p:nvPr/>
          </p:nvSpPr>
          <p:spPr>
            <a:xfrm flipH="false" flipV="false" rot="0">
              <a:off x="0" y="0"/>
              <a:ext cx="745818" cy="341879"/>
            </a:xfrm>
            <a:custGeom>
              <a:avLst/>
              <a:gdLst/>
              <a:ahLst/>
              <a:cxnLst/>
              <a:rect r="r" b="b" t="t" l="l"/>
              <a:pathLst>
                <a:path h="341879" w="745818">
                  <a:moveTo>
                    <a:pt x="0" y="0"/>
                  </a:moveTo>
                  <a:lnTo>
                    <a:pt x="745818" y="0"/>
                  </a:lnTo>
                  <a:lnTo>
                    <a:pt x="745818" y="341879"/>
                  </a:lnTo>
                  <a:lnTo>
                    <a:pt x="0" y="341879"/>
                  </a:lnTo>
                  <a:close/>
                </a:path>
              </a:pathLst>
            </a:custGeom>
            <a:solidFill>
              <a:srgbClr val="C1D0D3"/>
            </a:solidFill>
            <a:ln cap="sq">
              <a:noFill/>
              <a:prstDash val="solid"/>
              <a:miter/>
            </a:ln>
          </p:spPr>
        </p:sp>
        <p:sp>
          <p:nvSpPr>
            <p:cNvPr name="TextBox 40" id="40"/>
            <p:cNvSpPr txBox="true"/>
            <p:nvPr/>
          </p:nvSpPr>
          <p:spPr>
            <a:xfrm>
              <a:off x="0" y="19050"/>
              <a:ext cx="745818" cy="322829"/>
            </a:xfrm>
            <a:prstGeom prst="rect">
              <a:avLst/>
            </a:prstGeom>
          </p:spPr>
          <p:txBody>
            <a:bodyPr anchor="ctr" rtlCol="false" tIns="0" lIns="0" bIns="0" rIns="0"/>
            <a:lstStyle/>
            <a:p>
              <a:pPr algn="ctr">
                <a:lnSpc>
                  <a:spcPts val="1200"/>
                </a:lnSpc>
              </a:pPr>
              <a:r>
                <a:rPr lang="en-US" sz="1200" b="true">
                  <a:solidFill>
                    <a:srgbClr val="000000"/>
                  </a:solidFill>
                  <a:latin typeface="Canva Sans Bold"/>
                  <a:ea typeface="Canva Sans Bold"/>
                  <a:cs typeface="Canva Sans Bold"/>
                  <a:sym typeface="Canva Sans Bold"/>
                </a:rPr>
                <a:t>Theme: </a:t>
              </a:r>
            </a:p>
            <a:p>
              <a:pPr algn="ctr">
                <a:lnSpc>
                  <a:spcPts val="1679"/>
                </a:lnSpc>
              </a:pPr>
              <a:r>
                <a:rPr lang="en-US" sz="1200">
                  <a:solidFill>
                    <a:srgbClr val="000000"/>
                  </a:solidFill>
                  <a:latin typeface="Canva Sans"/>
                  <a:ea typeface="Canva Sans"/>
                  <a:cs typeface="Canva Sans"/>
                  <a:sym typeface="Canva Sans"/>
                </a:rPr>
                <a:t>Informative </a:t>
              </a:r>
            </a:p>
            <a:p>
              <a:pPr algn="ctr" marL="0" indent="0" lvl="0">
                <a:lnSpc>
                  <a:spcPts val="1679"/>
                </a:lnSpc>
              </a:pPr>
              <a:r>
                <a:rPr lang="en-US" sz="1200">
                  <a:solidFill>
                    <a:srgbClr val="000000"/>
                  </a:solidFill>
                  <a:latin typeface="Canva Sans"/>
                  <a:ea typeface="Canva Sans"/>
                  <a:cs typeface="Canva Sans"/>
                  <a:sym typeface="Canva Sans"/>
                </a:rPr>
                <a:t>Interactive </a:t>
              </a:r>
            </a:p>
          </p:txBody>
        </p:sp>
      </p:grpSp>
      <p:grpSp>
        <p:nvGrpSpPr>
          <p:cNvPr name="Group 41" id="41"/>
          <p:cNvGrpSpPr/>
          <p:nvPr/>
        </p:nvGrpSpPr>
        <p:grpSpPr>
          <a:xfrm rot="0">
            <a:off x="629232" y="2270975"/>
            <a:ext cx="467760" cy="502456"/>
            <a:chOff x="0" y="0"/>
            <a:chExt cx="623681" cy="669941"/>
          </a:xfrm>
        </p:grpSpPr>
        <p:sp>
          <p:nvSpPr>
            <p:cNvPr name="Freeform 42" id="42"/>
            <p:cNvSpPr/>
            <p:nvPr/>
          </p:nvSpPr>
          <p:spPr>
            <a:xfrm flipH="false" flipV="false" rot="0">
              <a:off x="34395" y="80655"/>
              <a:ext cx="589286" cy="589286"/>
            </a:xfrm>
            <a:custGeom>
              <a:avLst/>
              <a:gdLst/>
              <a:ahLst/>
              <a:cxnLst/>
              <a:rect r="r" b="b" t="t" l="l"/>
              <a:pathLst>
                <a:path h="589286" w="589286">
                  <a:moveTo>
                    <a:pt x="0" y="0"/>
                  </a:moveTo>
                  <a:lnTo>
                    <a:pt x="589286" y="0"/>
                  </a:lnTo>
                  <a:lnTo>
                    <a:pt x="589286" y="589286"/>
                  </a:lnTo>
                  <a:lnTo>
                    <a:pt x="0" y="5892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3" id="43"/>
            <p:cNvSpPr/>
            <p:nvPr/>
          </p:nvSpPr>
          <p:spPr>
            <a:xfrm flipH="false" flipV="false" rot="0">
              <a:off x="0" y="0"/>
              <a:ext cx="589286" cy="589286"/>
            </a:xfrm>
            <a:custGeom>
              <a:avLst/>
              <a:gdLst/>
              <a:ahLst/>
              <a:cxnLst/>
              <a:rect r="r" b="b" t="t" l="l"/>
              <a:pathLst>
                <a:path h="589286" w="589286">
                  <a:moveTo>
                    <a:pt x="0" y="0"/>
                  </a:moveTo>
                  <a:lnTo>
                    <a:pt x="589286" y="0"/>
                  </a:lnTo>
                  <a:lnTo>
                    <a:pt x="589286" y="589286"/>
                  </a:lnTo>
                  <a:lnTo>
                    <a:pt x="0" y="5892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grpSp>
        <p:nvGrpSpPr>
          <p:cNvPr name="Group 44" id="44"/>
          <p:cNvGrpSpPr/>
          <p:nvPr/>
        </p:nvGrpSpPr>
        <p:grpSpPr>
          <a:xfrm rot="0">
            <a:off x="7636060" y="2295214"/>
            <a:ext cx="515227" cy="501874"/>
            <a:chOff x="0" y="0"/>
            <a:chExt cx="686970" cy="669165"/>
          </a:xfrm>
        </p:grpSpPr>
        <p:sp>
          <p:nvSpPr>
            <p:cNvPr name="Freeform 45" id="45"/>
            <p:cNvSpPr/>
            <p:nvPr/>
          </p:nvSpPr>
          <p:spPr>
            <a:xfrm flipH="false" flipV="false" rot="0">
              <a:off x="120022" y="102217"/>
              <a:ext cx="566948" cy="566948"/>
            </a:xfrm>
            <a:custGeom>
              <a:avLst/>
              <a:gdLst/>
              <a:ahLst/>
              <a:cxnLst/>
              <a:rect r="r" b="b" t="t" l="l"/>
              <a:pathLst>
                <a:path h="566948" w="566948">
                  <a:moveTo>
                    <a:pt x="0" y="0"/>
                  </a:moveTo>
                  <a:lnTo>
                    <a:pt x="566948" y="0"/>
                  </a:lnTo>
                  <a:lnTo>
                    <a:pt x="566948" y="566948"/>
                  </a:lnTo>
                  <a:lnTo>
                    <a:pt x="0" y="56694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6" id="46"/>
            <p:cNvSpPr/>
            <p:nvPr/>
          </p:nvSpPr>
          <p:spPr>
            <a:xfrm flipH="false" flipV="false" rot="0">
              <a:off x="0" y="0"/>
              <a:ext cx="582330" cy="582330"/>
            </a:xfrm>
            <a:custGeom>
              <a:avLst/>
              <a:gdLst/>
              <a:ahLst/>
              <a:cxnLst/>
              <a:rect r="r" b="b" t="t" l="l"/>
              <a:pathLst>
                <a:path h="582330" w="582330">
                  <a:moveTo>
                    <a:pt x="0" y="0"/>
                  </a:moveTo>
                  <a:lnTo>
                    <a:pt x="582330" y="0"/>
                  </a:lnTo>
                  <a:lnTo>
                    <a:pt x="582330" y="582330"/>
                  </a:lnTo>
                  <a:lnTo>
                    <a:pt x="0" y="58233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grpSp>
        <p:nvGrpSpPr>
          <p:cNvPr name="Group 47" id="47"/>
          <p:cNvGrpSpPr/>
          <p:nvPr/>
        </p:nvGrpSpPr>
        <p:grpSpPr>
          <a:xfrm rot="0">
            <a:off x="707427" y="6089630"/>
            <a:ext cx="505180" cy="495727"/>
            <a:chOff x="0" y="0"/>
            <a:chExt cx="673573" cy="660969"/>
          </a:xfrm>
        </p:grpSpPr>
        <p:sp>
          <p:nvSpPr>
            <p:cNvPr name="Freeform 48" id="48"/>
            <p:cNvSpPr/>
            <p:nvPr/>
          </p:nvSpPr>
          <p:spPr>
            <a:xfrm flipH="false" flipV="false" rot="0">
              <a:off x="76930" y="64326"/>
              <a:ext cx="596643" cy="596643"/>
            </a:xfrm>
            <a:custGeom>
              <a:avLst/>
              <a:gdLst/>
              <a:ahLst/>
              <a:cxnLst/>
              <a:rect r="r" b="b" t="t" l="l"/>
              <a:pathLst>
                <a:path h="596643" w="596643">
                  <a:moveTo>
                    <a:pt x="0" y="0"/>
                  </a:moveTo>
                  <a:lnTo>
                    <a:pt x="596643" y="0"/>
                  </a:lnTo>
                  <a:lnTo>
                    <a:pt x="596643" y="596643"/>
                  </a:lnTo>
                  <a:lnTo>
                    <a:pt x="0" y="59664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49" id="49"/>
            <p:cNvSpPr/>
            <p:nvPr/>
          </p:nvSpPr>
          <p:spPr>
            <a:xfrm flipH="false" flipV="false" rot="0">
              <a:off x="0" y="0"/>
              <a:ext cx="596643" cy="596643"/>
            </a:xfrm>
            <a:custGeom>
              <a:avLst/>
              <a:gdLst/>
              <a:ahLst/>
              <a:cxnLst/>
              <a:rect r="r" b="b" t="t" l="l"/>
              <a:pathLst>
                <a:path h="596643" w="596643">
                  <a:moveTo>
                    <a:pt x="0" y="0"/>
                  </a:moveTo>
                  <a:lnTo>
                    <a:pt x="596643" y="0"/>
                  </a:lnTo>
                  <a:lnTo>
                    <a:pt x="596643" y="596643"/>
                  </a:lnTo>
                  <a:lnTo>
                    <a:pt x="0" y="59664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grpSp>
        <p:nvGrpSpPr>
          <p:cNvPr name="Group 50" id="50"/>
          <p:cNvGrpSpPr/>
          <p:nvPr/>
        </p:nvGrpSpPr>
        <p:grpSpPr>
          <a:xfrm rot="0">
            <a:off x="707427" y="4589871"/>
            <a:ext cx="502187" cy="514457"/>
            <a:chOff x="0" y="0"/>
            <a:chExt cx="669583" cy="685942"/>
          </a:xfrm>
        </p:grpSpPr>
        <p:sp>
          <p:nvSpPr>
            <p:cNvPr name="Freeform 51" id="51"/>
            <p:cNvSpPr/>
            <p:nvPr/>
          </p:nvSpPr>
          <p:spPr>
            <a:xfrm flipH="false" flipV="false" rot="0">
              <a:off x="76474" y="92834"/>
              <a:ext cx="593108" cy="593108"/>
            </a:xfrm>
            <a:custGeom>
              <a:avLst/>
              <a:gdLst/>
              <a:ahLst/>
              <a:cxnLst/>
              <a:rect r="r" b="b" t="t" l="l"/>
              <a:pathLst>
                <a:path h="593108" w="593108">
                  <a:moveTo>
                    <a:pt x="0" y="0"/>
                  </a:moveTo>
                  <a:lnTo>
                    <a:pt x="593109" y="0"/>
                  </a:lnTo>
                  <a:lnTo>
                    <a:pt x="593109" y="593108"/>
                  </a:lnTo>
                  <a:lnTo>
                    <a:pt x="0" y="59310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52" id="52"/>
            <p:cNvSpPr/>
            <p:nvPr/>
          </p:nvSpPr>
          <p:spPr>
            <a:xfrm flipH="false" flipV="false" rot="0">
              <a:off x="0" y="0"/>
              <a:ext cx="593108" cy="593108"/>
            </a:xfrm>
            <a:custGeom>
              <a:avLst/>
              <a:gdLst/>
              <a:ahLst/>
              <a:cxnLst/>
              <a:rect r="r" b="b" t="t" l="l"/>
              <a:pathLst>
                <a:path h="593108" w="593108">
                  <a:moveTo>
                    <a:pt x="0" y="0"/>
                  </a:moveTo>
                  <a:lnTo>
                    <a:pt x="593108" y="0"/>
                  </a:lnTo>
                  <a:lnTo>
                    <a:pt x="593108" y="593108"/>
                  </a:lnTo>
                  <a:lnTo>
                    <a:pt x="0" y="59310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grpSp>
      <p:grpSp>
        <p:nvGrpSpPr>
          <p:cNvPr name="Group 53" id="53"/>
          <p:cNvGrpSpPr/>
          <p:nvPr/>
        </p:nvGrpSpPr>
        <p:grpSpPr>
          <a:xfrm rot="0">
            <a:off x="1329466" y="3483842"/>
            <a:ext cx="2874805" cy="639303"/>
            <a:chOff x="0" y="0"/>
            <a:chExt cx="1182404" cy="262944"/>
          </a:xfrm>
        </p:grpSpPr>
        <p:sp>
          <p:nvSpPr>
            <p:cNvPr name="Freeform 54" id="54"/>
            <p:cNvSpPr/>
            <p:nvPr/>
          </p:nvSpPr>
          <p:spPr>
            <a:xfrm flipH="false" flipV="false" rot="0">
              <a:off x="0" y="0"/>
              <a:ext cx="1182404" cy="262944"/>
            </a:xfrm>
            <a:custGeom>
              <a:avLst/>
              <a:gdLst/>
              <a:ahLst/>
              <a:cxnLst/>
              <a:rect r="r" b="b" t="t" l="l"/>
              <a:pathLst>
                <a:path h="262944" w="1182404">
                  <a:moveTo>
                    <a:pt x="0" y="0"/>
                  </a:moveTo>
                  <a:lnTo>
                    <a:pt x="1182404" y="0"/>
                  </a:lnTo>
                  <a:lnTo>
                    <a:pt x="1182404" y="262944"/>
                  </a:lnTo>
                  <a:lnTo>
                    <a:pt x="0" y="262944"/>
                  </a:lnTo>
                  <a:close/>
                </a:path>
              </a:pathLst>
            </a:custGeom>
            <a:solidFill>
              <a:srgbClr val="C1D0D3"/>
            </a:solidFill>
            <a:ln cap="sq">
              <a:noFill/>
              <a:prstDash val="solid"/>
              <a:miter/>
            </a:ln>
          </p:spPr>
        </p:sp>
        <p:sp>
          <p:nvSpPr>
            <p:cNvPr name="TextBox 55" id="55"/>
            <p:cNvSpPr txBox="true"/>
            <p:nvPr/>
          </p:nvSpPr>
          <p:spPr>
            <a:xfrm>
              <a:off x="0" y="0"/>
              <a:ext cx="1182404" cy="262944"/>
            </a:xfrm>
            <a:prstGeom prst="rect">
              <a:avLst/>
            </a:prstGeom>
          </p:spPr>
          <p:txBody>
            <a:bodyPr anchor="ctr" rtlCol="false" tIns="0" lIns="0" bIns="0" rIns="0"/>
            <a:lstStyle/>
            <a:p>
              <a:pPr algn="ctr">
                <a:lnSpc>
                  <a:spcPts val="1416"/>
                </a:lnSpc>
              </a:pPr>
              <a:r>
                <a:rPr lang="en-US" sz="1200" b="true">
                  <a:solidFill>
                    <a:srgbClr val="000000"/>
                  </a:solidFill>
                  <a:latin typeface="Canva Sans Bold"/>
                  <a:ea typeface="Canva Sans Bold"/>
                  <a:cs typeface="Canva Sans Bold"/>
                  <a:sym typeface="Canva Sans Bold"/>
                </a:rPr>
                <a:t>Challenge Level </a:t>
              </a:r>
            </a:p>
            <a:p>
              <a:pPr algn="ctr" marL="0" indent="0" lvl="0">
                <a:lnSpc>
                  <a:spcPts val="1596"/>
                </a:lnSpc>
              </a:pPr>
              <a:r>
                <a:rPr lang="en-US" b="true" sz="1200">
                  <a:solidFill>
                    <a:srgbClr val="C6941F"/>
                  </a:solidFill>
                  <a:latin typeface="Canva Sans Bold"/>
                  <a:ea typeface="Canva Sans Bold"/>
                  <a:cs typeface="Canva Sans Bold"/>
                  <a:sym typeface="Canva Sans Bold"/>
                </a:rPr>
                <a:t>MODRATE</a:t>
              </a:r>
            </a:p>
          </p:txBody>
        </p:sp>
      </p:grpSp>
      <p:sp>
        <p:nvSpPr>
          <p:cNvPr name="TextBox 56" id="56"/>
          <p:cNvSpPr txBox="true"/>
          <p:nvPr/>
        </p:nvSpPr>
        <p:spPr>
          <a:xfrm rot="0">
            <a:off x="763228" y="1405725"/>
            <a:ext cx="4508355" cy="302797"/>
          </a:xfrm>
          <a:prstGeom prst="rect">
            <a:avLst/>
          </a:prstGeom>
        </p:spPr>
        <p:txBody>
          <a:bodyPr anchor="t" rtlCol="false" tIns="0" lIns="0" bIns="0" rIns="0">
            <a:spAutoFit/>
          </a:bodyPr>
          <a:lstStyle/>
          <a:p>
            <a:pPr algn="l">
              <a:lnSpc>
                <a:spcPts val="2281"/>
              </a:lnSpc>
            </a:pPr>
            <a:r>
              <a:rPr lang="en-US" sz="2194" b="true">
                <a:solidFill>
                  <a:srgbClr val="000000"/>
                </a:solidFill>
                <a:latin typeface="Merriweather Bold"/>
                <a:ea typeface="Merriweather Bold"/>
                <a:cs typeface="Merriweather Bold"/>
                <a:sym typeface="Merriweather Bold"/>
              </a:rPr>
              <a:t>Instruction page</a:t>
            </a:r>
          </a:p>
        </p:txBody>
      </p:sp>
      <p:sp>
        <p:nvSpPr>
          <p:cNvPr name="TextBox 57" id="57"/>
          <p:cNvSpPr txBox="true"/>
          <p:nvPr/>
        </p:nvSpPr>
        <p:spPr>
          <a:xfrm rot="0">
            <a:off x="7710026" y="2983731"/>
            <a:ext cx="5027469" cy="1092222"/>
          </a:xfrm>
          <a:prstGeom prst="rect">
            <a:avLst/>
          </a:prstGeom>
        </p:spPr>
        <p:txBody>
          <a:bodyPr anchor="t" rtlCol="false" tIns="0" lIns="0" bIns="0" rIns="0">
            <a:spAutoFit/>
          </a:bodyPr>
          <a:lstStyle/>
          <a:p>
            <a:pPr algn="l">
              <a:lnSpc>
                <a:spcPts val="1748"/>
              </a:lnSpc>
            </a:pPr>
            <a:r>
              <a:rPr lang="en-US" sz="1249">
                <a:solidFill>
                  <a:srgbClr val="000000"/>
                </a:solidFill>
                <a:latin typeface="Canva Sans"/>
                <a:ea typeface="Canva Sans"/>
                <a:cs typeface="Canva Sans"/>
                <a:sym typeface="Canva Sans"/>
              </a:rPr>
              <a:t>HIV is an important topic that need to be learnt about and disscussed. in this actyviity, p</a:t>
            </a:r>
            <a:r>
              <a:rPr lang="en-US" sz="1249">
                <a:solidFill>
                  <a:srgbClr val="000000"/>
                </a:solidFill>
                <a:latin typeface="Canva Sans"/>
                <a:ea typeface="Canva Sans"/>
                <a:cs typeface="Canva Sans"/>
                <a:sym typeface="Canva Sans"/>
              </a:rPr>
              <a:t>articipants will learn and identify ways HIV is and is not transmitted by sorting images into two categories; Risk of HIV transmission and no risk of HIV transmission, an unsure pile can also be used. </a:t>
            </a:r>
          </a:p>
        </p:txBody>
      </p:sp>
      <p:sp>
        <p:nvSpPr>
          <p:cNvPr name="TextBox 58" id="58"/>
          <p:cNvSpPr txBox="true"/>
          <p:nvPr/>
        </p:nvSpPr>
        <p:spPr>
          <a:xfrm rot="0">
            <a:off x="1632847" y="5034412"/>
            <a:ext cx="12936176" cy="654072"/>
          </a:xfrm>
          <a:prstGeom prst="rect">
            <a:avLst/>
          </a:prstGeom>
        </p:spPr>
        <p:txBody>
          <a:bodyPr anchor="t" rtlCol="false" tIns="0" lIns="0" bIns="0" rIns="0">
            <a:spAutoFit/>
          </a:bodyPr>
          <a:lstStyle/>
          <a:p>
            <a:pPr algn="l" marL="269684" indent="-134842" lvl="1">
              <a:lnSpc>
                <a:spcPts val="1748"/>
              </a:lnSpc>
              <a:buFont typeface="Arial"/>
              <a:buChar char="•"/>
            </a:pPr>
            <a:r>
              <a:rPr lang="en-US" sz="1249">
                <a:solidFill>
                  <a:srgbClr val="000000"/>
                </a:solidFill>
                <a:latin typeface="Canva Sans"/>
                <a:ea typeface="Canva Sans"/>
                <a:cs typeface="Canva Sans"/>
                <a:sym typeface="Canva Sans"/>
              </a:rPr>
              <a:t>A printed version of the resource, including the category labels for sorting. Laminating the materials is recommended for repeated use. </a:t>
            </a:r>
          </a:p>
          <a:p>
            <a:pPr algn="l" marL="269684" indent="-134842" lvl="1">
              <a:lnSpc>
                <a:spcPts val="1748"/>
              </a:lnSpc>
              <a:buFont typeface="Arial"/>
              <a:buChar char="•"/>
            </a:pPr>
            <a:r>
              <a:rPr lang="en-US" sz="1249">
                <a:solidFill>
                  <a:srgbClr val="000000"/>
                </a:solidFill>
                <a:latin typeface="Canva Sans"/>
                <a:ea typeface="Canva Sans"/>
                <a:cs typeface="Canva Sans"/>
                <a:sym typeface="Canva Sans"/>
              </a:rPr>
              <a:t>A</a:t>
            </a:r>
            <a:r>
              <a:rPr lang="en-US" sz="1249">
                <a:solidFill>
                  <a:srgbClr val="000000"/>
                </a:solidFill>
                <a:latin typeface="Canva Sans"/>
                <a:ea typeface="Canva Sans"/>
                <a:cs typeface="Canva Sans"/>
                <a:sym typeface="Canva Sans"/>
              </a:rPr>
              <a:t> large table or open floor space is available for the activity.</a:t>
            </a:r>
          </a:p>
          <a:p>
            <a:pPr algn="l" marL="269684" indent="-134842" lvl="1">
              <a:lnSpc>
                <a:spcPts val="1748"/>
              </a:lnSpc>
              <a:buFont typeface="Arial"/>
              <a:buChar char="•"/>
            </a:pPr>
            <a:r>
              <a:rPr lang="en-US" sz="1249" i="true">
                <a:solidFill>
                  <a:srgbClr val="000000"/>
                </a:solidFill>
                <a:latin typeface="Canva Sans Italics"/>
                <a:ea typeface="Canva Sans Italics"/>
                <a:cs typeface="Canva Sans Italics"/>
                <a:sym typeface="Canva Sans Italics"/>
              </a:rPr>
              <a:t>This activity can also be used in its slideshow format. You can use flashcards to collect responses or invite participants to share their answers aloud.</a:t>
            </a:r>
          </a:p>
        </p:txBody>
      </p:sp>
      <p:sp>
        <p:nvSpPr>
          <p:cNvPr name="TextBox 59" id="59"/>
          <p:cNvSpPr txBox="true"/>
          <p:nvPr/>
        </p:nvSpPr>
        <p:spPr>
          <a:xfrm rot="0">
            <a:off x="1232719" y="2357143"/>
            <a:ext cx="1208122" cy="232918"/>
          </a:xfrm>
          <a:prstGeom prst="rect">
            <a:avLst/>
          </a:prstGeom>
        </p:spPr>
        <p:txBody>
          <a:bodyPr anchor="t" rtlCol="false" tIns="0" lIns="0" bIns="0" rIns="0">
            <a:spAutoFit/>
          </a:bodyPr>
          <a:lstStyle/>
          <a:p>
            <a:pPr algn="l">
              <a:lnSpc>
                <a:spcPts val="1946"/>
              </a:lnSpc>
            </a:pPr>
            <a:r>
              <a:rPr lang="en-US" sz="1400" b="true">
                <a:solidFill>
                  <a:srgbClr val="000000"/>
                </a:solidFill>
                <a:latin typeface="Canva Sans Bold"/>
                <a:ea typeface="Canva Sans Bold"/>
                <a:cs typeface="Canva Sans Bold"/>
                <a:sym typeface="Canva Sans Bold"/>
              </a:rPr>
              <a:t>Activity Type </a:t>
            </a:r>
          </a:p>
        </p:txBody>
      </p:sp>
      <p:sp>
        <p:nvSpPr>
          <p:cNvPr name="TextBox 60" id="60"/>
          <p:cNvSpPr txBox="true"/>
          <p:nvPr/>
        </p:nvSpPr>
        <p:spPr>
          <a:xfrm rot="0">
            <a:off x="8327249" y="2415405"/>
            <a:ext cx="2324691" cy="232918"/>
          </a:xfrm>
          <a:prstGeom prst="rect">
            <a:avLst/>
          </a:prstGeom>
        </p:spPr>
        <p:txBody>
          <a:bodyPr anchor="t" rtlCol="false" tIns="0" lIns="0" bIns="0" rIns="0">
            <a:spAutoFit/>
          </a:bodyPr>
          <a:lstStyle/>
          <a:p>
            <a:pPr algn="l">
              <a:lnSpc>
                <a:spcPts val="1946"/>
              </a:lnSpc>
            </a:pPr>
            <a:r>
              <a:rPr lang="en-US" sz="1400" b="true">
                <a:solidFill>
                  <a:srgbClr val="000000"/>
                </a:solidFill>
                <a:latin typeface="Canva Sans Bold"/>
                <a:ea typeface="Canva Sans Bold"/>
                <a:cs typeface="Canva Sans Bold"/>
                <a:sym typeface="Canva Sans Bold"/>
              </a:rPr>
              <a:t>General Activity Info </a:t>
            </a:r>
          </a:p>
        </p:txBody>
      </p:sp>
      <p:sp>
        <p:nvSpPr>
          <p:cNvPr name="TextBox 61" id="61"/>
          <p:cNvSpPr txBox="true"/>
          <p:nvPr/>
        </p:nvSpPr>
        <p:spPr>
          <a:xfrm rot="0">
            <a:off x="1329466" y="4690434"/>
            <a:ext cx="2061884" cy="232918"/>
          </a:xfrm>
          <a:prstGeom prst="rect">
            <a:avLst/>
          </a:prstGeom>
        </p:spPr>
        <p:txBody>
          <a:bodyPr anchor="t" rtlCol="false" tIns="0" lIns="0" bIns="0" rIns="0">
            <a:spAutoFit/>
          </a:bodyPr>
          <a:lstStyle/>
          <a:p>
            <a:pPr algn="l">
              <a:lnSpc>
                <a:spcPts val="1946"/>
              </a:lnSpc>
            </a:pPr>
            <a:r>
              <a:rPr lang="en-US" sz="1400" b="true">
                <a:solidFill>
                  <a:srgbClr val="000000"/>
                </a:solidFill>
                <a:latin typeface="Canva Sans Bold"/>
                <a:ea typeface="Canva Sans Bold"/>
                <a:cs typeface="Canva Sans Bold"/>
                <a:sym typeface="Canva Sans Bold"/>
              </a:rPr>
              <a:t>Materials Needed</a:t>
            </a:r>
          </a:p>
        </p:txBody>
      </p:sp>
      <p:sp>
        <p:nvSpPr>
          <p:cNvPr name="TextBox 62" id="62"/>
          <p:cNvSpPr txBox="true"/>
          <p:nvPr/>
        </p:nvSpPr>
        <p:spPr>
          <a:xfrm rot="0">
            <a:off x="1529123" y="6117110"/>
            <a:ext cx="2334749" cy="232918"/>
          </a:xfrm>
          <a:prstGeom prst="rect">
            <a:avLst/>
          </a:prstGeom>
        </p:spPr>
        <p:txBody>
          <a:bodyPr anchor="t" rtlCol="false" tIns="0" lIns="0" bIns="0" rIns="0">
            <a:spAutoFit/>
          </a:bodyPr>
          <a:lstStyle/>
          <a:p>
            <a:pPr algn="l">
              <a:lnSpc>
                <a:spcPts val="1946"/>
              </a:lnSpc>
            </a:pPr>
            <a:r>
              <a:rPr lang="en-US" sz="1400" b="true">
                <a:solidFill>
                  <a:srgbClr val="000000"/>
                </a:solidFill>
                <a:latin typeface="Canva Sans Bold"/>
                <a:ea typeface="Canva Sans Bold"/>
                <a:cs typeface="Canva Sans Bold"/>
                <a:sym typeface="Canva Sans Bold"/>
              </a:rPr>
              <a:t>Step by Step Instructions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9258300"/>
            <a:ext cx="1028700" cy="1028700"/>
            <a:chOff x="0" y="0"/>
            <a:chExt cx="270933" cy="270933"/>
          </a:xfrm>
        </p:grpSpPr>
        <p:sp>
          <p:nvSpPr>
            <p:cNvPr name="Freeform 3" id="3"/>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A6BDC2"/>
            </a:solidFill>
          </p:spPr>
        </p:sp>
        <p:sp>
          <p:nvSpPr>
            <p:cNvPr name="TextBox 4" id="4"/>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02762" y="9480550"/>
            <a:ext cx="74177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8</a:t>
            </a:r>
          </a:p>
        </p:txBody>
      </p:sp>
      <p:grpSp>
        <p:nvGrpSpPr>
          <p:cNvPr name="Group 9" id="9"/>
          <p:cNvGrpSpPr/>
          <p:nvPr/>
        </p:nvGrpSpPr>
        <p:grpSpPr>
          <a:xfrm rot="0">
            <a:off x="2414977" y="629222"/>
            <a:ext cx="13458047" cy="9170670"/>
            <a:chOff x="0" y="0"/>
            <a:chExt cx="17944062" cy="12227560"/>
          </a:xfrm>
        </p:grpSpPr>
        <p:sp>
          <p:nvSpPr>
            <p:cNvPr name="Freeform 10" id="10"/>
            <p:cNvSpPr/>
            <p:nvPr/>
          </p:nvSpPr>
          <p:spPr>
            <a:xfrm flipH="false" flipV="false" rot="0">
              <a:off x="0" y="1609502"/>
              <a:ext cx="17944062" cy="10618058"/>
            </a:xfrm>
            <a:custGeom>
              <a:avLst/>
              <a:gdLst/>
              <a:ahLst/>
              <a:cxnLst/>
              <a:rect r="r" b="b" t="t" l="l"/>
              <a:pathLst>
                <a:path h="10618058" w="17944062">
                  <a:moveTo>
                    <a:pt x="0" y="0"/>
                  </a:moveTo>
                  <a:lnTo>
                    <a:pt x="17944062" y="0"/>
                  </a:lnTo>
                  <a:lnTo>
                    <a:pt x="17944062" y="10618058"/>
                  </a:lnTo>
                  <a:lnTo>
                    <a:pt x="0" y="10618058"/>
                  </a:lnTo>
                  <a:lnTo>
                    <a:pt x="0" y="0"/>
                  </a:lnTo>
                  <a:close/>
                </a:path>
              </a:pathLst>
            </a:custGeom>
            <a:blipFill>
              <a:blip r:embed="rId2"/>
              <a:stretch>
                <a:fillRect l="0" t="-6349" r="0" b="-6349"/>
              </a:stretch>
            </a:blipFill>
          </p:spPr>
        </p:sp>
        <p:sp>
          <p:nvSpPr>
            <p:cNvPr name="TextBox 11" id="11"/>
            <p:cNvSpPr txBox="true"/>
            <p:nvPr/>
          </p:nvSpPr>
          <p:spPr>
            <a:xfrm rot="0">
              <a:off x="6299298" y="-9525"/>
              <a:ext cx="5345465"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The Elderly </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0"/>
            <a:ext cx="1028700" cy="9258300"/>
            <a:chOff x="0" y="0"/>
            <a:chExt cx="270933" cy="2438400"/>
          </a:xfrm>
        </p:grpSpPr>
        <p:sp>
          <p:nvSpPr>
            <p:cNvPr name="Freeform 3" id="3"/>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F4C5BC"/>
            </a:solidFill>
          </p:spPr>
        </p:sp>
        <p:sp>
          <p:nvSpPr>
            <p:cNvPr name="TextBox 4" id="4"/>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9258300"/>
            <a:ext cx="1028700" cy="1028700"/>
            <a:chOff x="0" y="0"/>
            <a:chExt cx="270933" cy="270933"/>
          </a:xfrm>
        </p:grpSpPr>
        <p:sp>
          <p:nvSpPr>
            <p:cNvPr name="Freeform 6" id="6"/>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C4D7B2"/>
            </a:solidFill>
          </p:spPr>
        </p:sp>
        <p:sp>
          <p:nvSpPr>
            <p:cNvPr name="TextBox 7" id="7"/>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9</a:t>
            </a:r>
          </a:p>
        </p:txBody>
      </p:sp>
      <p:grpSp>
        <p:nvGrpSpPr>
          <p:cNvPr name="Group 9" id="9"/>
          <p:cNvGrpSpPr/>
          <p:nvPr/>
        </p:nvGrpSpPr>
        <p:grpSpPr>
          <a:xfrm rot="0">
            <a:off x="2416763" y="629222"/>
            <a:ext cx="13454474" cy="9170720"/>
            <a:chOff x="0" y="0"/>
            <a:chExt cx="17939298" cy="12227627"/>
          </a:xfrm>
        </p:grpSpPr>
        <p:sp>
          <p:nvSpPr>
            <p:cNvPr name="Freeform 10" id="10"/>
            <p:cNvSpPr/>
            <p:nvPr/>
          </p:nvSpPr>
          <p:spPr>
            <a:xfrm flipH="false" flipV="false" rot="0">
              <a:off x="0" y="1599192"/>
              <a:ext cx="17939298" cy="10628435"/>
            </a:xfrm>
            <a:custGeom>
              <a:avLst/>
              <a:gdLst/>
              <a:ahLst/>
              <a:cxnLst/>
              <a:rect r="r" b="b" t="t" l="l"/>
              <a:pathLst>
                <a:path h="10628435" w="17939298">
                  <a:moveTo>
                    <a:pt x="0" y="0"/>
                  </a:moveTo>
                  <a:lnTo>
                    <a:pt x="17939298" y="0"/>
                  </a:lnTo>
                  <a:lnTo>
                    <a:pt x="17939298" y="10628435"/>
                  </a:lnTo>
                  <a:lnTo>
                    <a:pt x="0" y="10628435"/>
                  </a:lnTo>
                  <a:lnTo>
                    <a:pt x="0" y="0"/>
                  </a:lnTo>
                  <a:close/>
                </a:path>
              </a:pathLst>
            </a:custGeom>
            <a:blipFill>
              <a:blip r:embed="rId2"/>
              <a:stretch>
                <a:fillRect l="0" t="-14296" r="0" b="-14296"/>
              </a:stretch>
            </a:blipFill>
          </p:spPr>
        </p:sp>
        <p:sp>
          <p:nvSpPr>
            <p:cNvPr name="TextBox 11" id="11"/>
            <p:cNvSpPr txBox="true"/>
            <p:nvPr/>
          </p:nvSpPr>
          <p:spPr>
            <a:xfrm rot="0">
              <a:off x="6592192" y="-9525"/>
              <a:ext cx="4754915"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Insect Bites</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0"/>
            <a:ext cx="1028700" cy="9258300"/>
            <a:chOff x="0" y="0"/>
            <a:chExt cx="270933" cy="2438400"/>
          </a:xfrm>
        </p:grpSpPr>
        <p:sp>
          <p:nvSpPr>
            <p:cNvPr name="Freeform 3" id="3"/>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FFF3C1"/>
            </a:solidFill>
          </p:spPr>
        </p:sp>
        <p:sp>
          <p:nvSpPr>
            <p:cNvPr name="TextBox 4" id="4"/>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9258300"/>
            <a:ext cx="1028700" cy="1028700"/>
            <a:chOff x="0" y="0"/>
            <a:chExt cx="270933" cy="270933"/>
          </a:xfrm>
        </p:grpSpPr>
        <p:sp>
          <p:nvSpPr>
            <p:cNvPr name="Freeform 6" id="6"/>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7" id="7"/>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10</a:t>
            </a:r>
          </a:p>
        </p:txBody>
      </p:sp>
      <p:grpSp>
        <p:nvGrpSpPr>
          <p:cNvPr name="Group 9" id="9"/>
          <p:cNvGrpSpPr/>
          <p:nvPr/>
        </p:nvGrpSpPr>
        <p:grpSpPr>
          <a:xfrm rot="0">
            <a:off x="2421801" y="629222"/>
            <a:ext cx="13444397" cy="9143428"/>
            <a:chOff x="0" y="0"/>
            <a:chExt cx="17925863" cy="12191238"/>
          </a:xfrm>
        </p:grpSpPr>
        <p:sp>
          <p:nvSpPr>
            <p:cNvPr name="Freeform 10" id="10"/>
            <p:cNvSpPr/>
            <p:nvPr/>
          </p:nvSpPr>
          <p:spPr>
            <a:xfrm flipH="false" flipV="false" rot="0">
              <a:off x="0" y="1559180"/>
              <a:ext cx="17925863" cy="10632058"/>
            </a:xfrm>
            <a:custGeom>
              <a:avLst/>
              <a:gdLst/>
              <a:ahLst/>
              <a:cxnLst/>
              <a:rect r="r" b="b" t="t" l="l"/>
              <a:pathLst>
                <a:path h="10632058" w="17925863">
                  <a:moveTo>
                    <a:pt x="0" y="0"/>
                  </a:moveTo>
                  <a:lnTo>
                    <a:pt x="17925863" y="0"/>
                  </a:lnTo>
                  <a:lnTo>
                    <a:pt x="17925863" y="10632058"/>
                  </a:lnTo>
                  <a:lnTo>
                    <a:pt x="0" y="10632058"/>
                  </a:lnTo>
                  <a:lnTo>
                    <a:pt x="0" y="0"/>
                  </a:lnTo>
                  <a:close/>
                </a:path>
              </a:pathLst>
            </a:custGeom>
            <a:blipFill>
              <a:blip r:embed="rId2"/>
              <a:stretch>
                <a:fillRect l="0" t="-6683" r="-859" b="-6683"/>
              </a:stretch>
            </a:blipFill>
          </p:spPr>
        </p:sp>
        <p:sp>
          <p:nvSpPr>
            <p:cNvPr name="TextBox 11" id="11"/>
            <p:cNvSpPr txBox="true"/>
            <p:nvPr/>
          </p:nvSpPr>
          <p:spPr>
            <a:xfrm rot="0">
              <a:off x="1984013" y="-9525"/>
              <a:ext cx="13957838"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Unprotected Sex</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9258300"/>
            <a:ext cx="1028700" cy="1028700"/>
            <a:chOff x="0" y="0"/>
            <a:chExt cx="270933" cy="270933"/>
          </a:xfrm>
        </p:grpSpPr>
        <p:sp>
          <p:nvSpPr>
            <p:cNvPr name="Freeform 3" id="3"/>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C4D7B2"/>
            </a:solidFill>
          </p:spPr>
        </p:sp>
        <p:sp>
          <p:nvSpPr>
            <p:cNvPr name="TextBox 4" id="4"/>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A6BDC2"/>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02762" y="9480550"/>
            <a:ext cx="74177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11</a:t>
            </a:r>
          </a:p>
        </p:txBody>
      </p:sp>
      <p:grpSp>
        <p:nvGrpSpPr>
          <p:cNvPr name="Group 9" id="9"/>
          <p:cNvGrpSpPr/>
          <p:nvPr/>
        </p:nvGrpSpPr>
        <p:grpSpPr>
          <a:xfrm rot="0">
            <a:off x="2418688" y="629222"/>
            <a:ext cx="13450623" cy="9143428"/>
            <a:chOff x="0" y="0"/>
            <a:chExt cx="17934165" cy="12191238"/>
          </a:xfrm>
        </p:grpSpPr>
        <p:sp>
          <p:nvSpPr>
            <p:cNvPr name="Freeform 10" id="10"/>
            <p:cNvSpPr/>
            <p:nvPr/>
          </p:nvSpPr>
          <p:spPr>
            <a:xfrm flipH="false" flipV="false" rot="0">
              <a:off x="0" y="1552956"/>
              <a:ext cx="17934165" cy="10638282"/>
            </a:xfrm>
            <a:custGeom>
              <a:avLst/>
              <a:gdLst/>
              <a:ahLst/>
              <a:cxnLst/>
              <a:rect r="r" b="b" t="t" l="l"/>
              <a:pathLst>
                <a:path h="10638282" w="17934165">
                  <a:moveTo>
                    <a:pt x="0" y="0"/>
                  </a:moveTo>
                  <a:lnTo>
                    <a:pt x="17934165" y="0"/>
                  </a:lnTo>
                  <a:lnTo>
                    <a:pt x="17934165" y="10638282"/>
                  </a:lnTo>
                  <a:lnTo>
                    <a:pt x="0" y="10638282"/>
                  </a:lnTo>
                  <a:lnTo>
                    <a:pt x="0" y="0"/>
                  </a:lnTo>
                  <a:close/>
                </a:path>
              </a:pathLst>
            </a:custGeom>
            <a:blipFill>
              <a:blip r:embed="rId2"/>
              <a:stretch>
                <a:fillRect l="0" t="0" r="-5299" b="0"/>
              </a:stretch>
            </a:blipFill>
          </p:spPr>
        </p:sp>
        <p:sp>
          <p:nvSpPr>
            <p:cNvPr name="TextBox 11" id="11"/>
            <p:cNvSpPr txBox="true"/>
            <p:nvPr/>
          </p:nvSpPr>
          <p:spPr>
            <a:xfrm rot="0">
              <a:off x="3346186" y="-9525"/>
              <a:ext cx="11241793"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Swimming In  A Public Pool</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9258300"/>
            <a:ext cx="1028700" cy="1028700"/>
            <a:chOff x="0" y="0"/>
            <a:chExt cx="270933" cy="270933"/>
          </a:xfrm>
        </p:grpSpPr>
        <p:sp>
          <p:nvSpPr>
            <p:cNvPr name="Freeform 3" id="3"/>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FF3C1"/>
            </a:solidFill>
          </p:spPr>
        </p:sp>
        <p:sp>
          <p:nvSpPr>
            <p:cNvPr name="TextBox 4" id="4"/>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12</a:t>
            </a:r>
          </a:p>
        </p:txBody>
      </p:sp>
      <p:grpSp>
        <p:nvGrpSpPr>
          <p:cNvPr name="Group 9" id="9"/>
          <p:cNvGrpSpPr/>
          <p:nvPr/>
        </p:nvGrpSpPr>
        <p:grpSpPr>
          <a:xfrm rot="0">
            <a:off x="2424257" y="629222"/>
            <a:ext cx="13439487" cy="8975153"/>
            <a:chOff x="0" y="0"/>
            <a:chExt cx="17919316" cy="11966871"/>
          </a:xfrm>
        </p:grpSpPr>
        <p:sp>
          <p:nvSpPr>
            <p:cNvPr name="Freeform 10" id="10"/>
            <p:cNvSpPr/>
            <p:nvPr/>
          </p:nvSpPr>
          <p:spPr>
            <a:xfrm flipH="false" flipV="false" rot="0">
              <a:off x="0" y="1322054"/>
              <a:ext cx="17919316" cy="10644817"/>
            </a:xfrm>
            <a:custGeom>
              <a:avLst/>
              <a:gdLst/>
              <a:ahLst/>
              <a:cxnLst/>
              <a:rect r="r" b="b" t="t" l="l"/>
              <a:pathLst>
                <a:path h="10644817" w="17919316">
                  <a:moveTo>
                    <a:pt x="0" y="0"/>
                  </a:moveTo>
                  <a:lnTo>
                    <a:pt x="17919316" y="0"/>
                  </a:lnTo>
                  <a:lnTo>
                    <a:pt x="17919316" y="10644817"/>
                  </a:lnTo>
                  <a:lnTo>
                    <a:pt x="0" y="10644817"/>
                  </a:lnTo>
                  <a:lnTo>
                    <a:pt x="0" y="0"/>
                  </a:lnTo>
                  <a:close/>
                </a:path>
              </a:pathLst>
            </a:custGeom>
            <a:blipFill>
              <a:blip r:embed="rId2"/>
              <a:stretch>
                <a:fillRect l="0" t="-6112" r="0" b="-6112"/>
              </a:stretch>
            </a:blipFill>
          </p:spPr>
        </p:sp>
        <p:sp>
          <p:nvSpPr>
            <p:cNvPr name="TextBox 11" id="11"/>
            <p:cNvSpPr txBox="true"/>
            <p:nvPr/>
          </p:nvSpPr>
          <p:spPr>
            <a:xfrm rot="0">
              <a:off x="2354165" y="-9525"/>
              <a:ext cx="13210986"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Sharing Razors</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9258300"/>
            <a:ext cx="1028700" cy="1028700"/>
            <a:chOff x="0" y="0"/>
            <a:chExt cx="270933" cy="270933"/>
          </a:xfrm>
        </p:grpSpPr>
        <p:sp>
          <p:nvSpPr>
            <p:cNvPr name="Freeform 3" id="3"/>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A6BDC2"/>
            </a:solidFill>
          </p:spPr>
        </p:sp>
        <p:sp>
          <p:nvSpPr>
            <p:cNvPr name="TextBox 4" id="4"/>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F4C5BC"/>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13</a:t>
            </a:r>
          </a:p>
        </p:txBody>
      </p:sp>
      <p:grpSp>
        <p:nvGrpSpPr>
          <p:cNvPr name="Group 9" id="9"/>
          <p:cNvGrpSpPr/>
          <p:nvPr/>
        </p:nvGrpSpPr>
        <p:grpSpPr>
          <a:xfrm rot="0">
            <a:off x="2415891" y="629222"/>
            <a:ext cx="13456218" cy="9143428"/>
            <a:chOff x="0" y="0"/>
            <a:chExt cx="17941625" cy="12191238"/>
          </a:xfrm>
        </p:grpSpPr>
        <p:sp>
          <p:nvSpPr>
            <p:cNvPr name="Freeform 10" id="10"/>
            <p:cNvSpPr/>
            <p:nvPr/>
          </p:nvSpPr>
          <p:spPr>
            <a:xfrm flipH="false" flipV="false" rot="0">
              <a:off x="0" y="1565795"/>
              <a:ext cx="17941625" cy="10625443"/>
            </a:xfrm>
            <a:custGeom>
              <a:avLst/>
              <a:gdLst/>
              <a:ahLst/>
              <a:cxnLst/>
              <a:rect r="r" b="b" t="t" l="l"/>
              <a:pathLst>
                <a:path h="10625443" w="17941625">
                  <a:moveTo>
                    <a:pt x="0" y="0"/>
                  </a:moveTo>
                  <a:lnTo>
                    <a:pt x="17941625" y="0"/>
                  </a:lnTo>
                  <a:lnTo>
                    <a:pt x="17941625" y="10625443"/>
                  </a:lnTo>
                  <a:lnTo>
                    <a:pt x="0" y="10625443"/>
                  </a:lnTo>
                  <a:lnTo>
                    <a:pt x="0" y="0"/>
                  </a:lnTo>
                  <a:close/>
                </a:path>
              </a:pathLst>
            </a:custGeom>
            <a:blipFill>
              <a:blip r:embed="rId2"/>
              <a:stretch>
                <a:fillRect l="0" t="-6285" r="0" b="-6285"/>
              </a:stretch>
            </a:blipFill>
          </p:spPr>
        </p:sp>
        <p:sp>
          <p:nvSpPr>
            <p:cNvPr name="TextBox 11" id="11"/>
            <p:cNvSpPr txBox="true"/>
            <p:nvPr/>
          </p:nvSpPr>
          <p:spPr>
            <a:xfrm rot="0">
              <a:off x="2394382" y="-9525"/>
              <a:ext cx="13152862"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kissing</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9258300"/>
            <a:ext cx="1028700" cy="1028700"/>
            <a:chOff x="0" y="0"/>
            <a:chExt cx="270933" cy="270933"/>
          </a:xfrm>
        </p:grpSpPr>
        <p:sp>
          <p:nvSpPr>
            <p:cNvPr name="Freeform 3" id="3"/>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A6BDC2"/>
            </a:solidFill>
          </p:spPr>
        </p:sp>
        <p:sp>
          <p:nvSpPr>
            <p:cNvPr name="TextBox 4" id="4"/>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8" id="8"/>
          <p:cNvGrpSpPr/>
          <p:nvPr/>
        </p:nvGrpSpPr>
        <p:grpSpPr>
          <a:xfrm rot="0">
            <a:off x="2589088" y="629222"/>
            <a:ext cx="13469519" cy="9170734"/>
            <a:chOff x="0" y="0"/>
            <a:chExt cx="17959359" cy="12227645"/>
          </a:xfrm>
        </p:grpSpPr>
        <p:sp>
          <p:nvSpPr>
            <p:cNvPr name="Freeform 9" id="9"/>
            <p:cNvSpPr/>
            <p:nvPr/>
          </p:nvSpPr>
          <p:spPr>
            <a:xfrm flipH="false" flipV="false" rot="0">
              <a:off x="0" y="1602585"/>
              <a:ext cx="17959359" cy="10625059"/>
            </a:xfrm>
            <a:custGeom>
              <a:avLst/>
              <a:gdLst/>
              <a:ahLst/>
              <a:cxnLst/>
              <a:rect r="r" b="b" t="t" l="l"/>
              <a:pathLst>
                <a:path h="10625059" w="17959359">
                  <a:moveTo>
                    <a:pt x="0" y="0"/>
                  </a:moveTo>
                  <a:lnTo>
                    <a:pt x="17959359" y="0"/>
                  </a:lnTo>
                  <a:lnTo>
                    <a:pt x="17959359" y="10625060"/>
                  </a:lnTo>
                  <a:lnTo>
                    <a:pt x="0" y="10625060"/>
                  </a:lnTo>
                  <a:lnTo>
                    <a:pt x="0" y="0"/>
                  </a:lnTo>
                  <a:close/>
                </a:path>
              </a:pathLst>
            </a:custGeom>
            <a:blipFill>
              <a:blip r:embed="rId2"/>
              <a:stretch>
                <a:fillRect l="0" t="-6342" r="0" b="-6342"/>
              </a:stretch>
            </a:blipFill>
          </p:spPr>
        </p:sp>
        <p:sp>
          <p:nvSpPr>
            <p:cNvPr name="TextBox 10" id="10"/>
            <p:cNvSpPr txBox="true"/>
            <p:nvPr/>
          </p:nvSpPr>
          <p:spPr>
            <a:xfrm rot="0">
              <a:off x="5487448" y="-9525"/>
              <a:ext cx="6504870"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Getting A Tatoo</a:t>
              </a:r>
            </a:p>
          </p:txBody>
        </p:sp>
      </p:grpSp>
      <p:grpSp>
        <p:nvGrpSpPr>
          <p:cNvPr name="Group 11" id="11"/>
          <p:cNvGrpSpPr/>
          <p:nvPr/>
        </p:nvGrpSpPr>
        <p:grpSpPr>
          <a:xfrm rot="0">
            <a:off x="260597" y="8594249"/>
            <a:ext cx="1536205" cy="1328102"/>
            <a:chOff x="0" y="0"/>
            <a:chExt cx="2048274" cy="1770802"/>
          </a:xfrm>
        </p:grpSpPr>
        <p:grpSp>
          <p:nvGrpSpPr>
            <p:cNvPr name="Group 12" id="12"/>
            <p:cNvGrpSpPr/>
            <p:nvPr/>
          </p:nvGrpSpPr>
          <p:grpSpPr>
            <a:xfrm rot="0">
              <a:off x="0" y="492092"/>
              <a:ext cx="2048274" cy="392487"/>
              <a:chOff x="0" y="0"/>
              <a:chExt cx="2302677" cy="441235"/>
            </a:xfrm>
          </p:grpSpPr>
          <p:sp>
            <p:nvSpPr>
              <p:cNvPr name="Freeform 13" id="13"/>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4" id="14"/>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5" id="15"/>
            <p:cNvGrpSpPr/>
            <p:nvPr/>
          </p:nvGrpSpPr>
          <p:grpSpPr>
            <a:xfrm rot="-393872">
              <a:off x="131692" y="47654"/>
              <a:ext cx="819215" cy="413752"/>
              <a:chOff x="0" y="0"/>
              <a:chExt cx="1120564" cy="565951"/>
            </a:xfrm>
          </p:grpSpPr>
          <p:sp>
            <p:nvSpPr>
              <p:cNvPr name="Freeform 16" id="16"/>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7" id="17"/>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8" id="18"/>
            <p:cNvGrpSpPr/>
            <p:nvPr/>
          </p:nvGrpSpPr>
          <p:grpSpPr>
            <a:xfrm rot="-491354">
              <a:off x="239168" y="911462"/>
              <a:ext cx="1702440" cy="392487"/>
              <a:chOff x="0" y="0"/>
              <a:chExt cx="1913890" cy="441235"/>
            </a:xfrm>
          </p:grpSpPr>
          <p:sp>
            <p:nvSpPr>
              <p:cNvPr name="Freeform 19" id="19"/>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0" id="20"/>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1" id="21"/>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2" id="22"/>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3" id="23"/>
            <p:cNvGrpSpPr/>
            <p:nvPr/>
          </p:nvGrpSpPr>
          <p:grpSpPr>
            <a:xfrm rot="-14337">
              <a:off x="180578" y="1353809"/>
              <a:ext cx="1555519" cy="413752"/>
              <a:chOff x="0" y="0"/>
              <a:chExt cx="2127719" cy="565951"/>
            </a:xfrm>
          </p:grpSpPr>
          <p:sp>
            <p:nvSpPr>
              <p:cNvPr name="Freeform 24" id="24"/>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5" id="25"/>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
        <p:nvSpPr>
          <p:cNvPr name="Freeform 26" id="26"/>
          <p:cNvSpPr/>
          <p:nvPr/>
        </p:nvSpPr>
        <p:spPr>
          <a:xfrm flipH="false" flipV="false" rot="0">
            <a:off x="9738825" y="6625986"/>
            <a:ext cx="4197349" cy="2294681"/>
          </a:xfrm>
          <a:custGeom>
            <a:avLst/>
            <a:gdLst/>
            <a:ahLst/>
            <a:cxnLst/>
            <a:rect r="r" b="b" t="t" l="l"/>
            <a:pathLst>
              <a:path h="2294681" w="4197349">
                <a:moveTo>
                  <a:pt x="0" y="0"/>
                </a:moveTo>
                <a:lnTo>
                  <a:pt x="4197349" y="0"/>
                </a:lnTo>
                <a:lnTo>
                  <a:pt x="4197349" y="2294680"/>
                </a:lnTo>
                <a:lnTo>
                  <a:pt x="0" y="2294680"/>
                </a:lnTo>
                <a:lnTo>
                  <a:pt x="0" y="0"/>
                </a:lnTo>
                <a:close/>
              </a:path>
            </a:pathLst>
          </a:custGeom>
          <a:blipFill>
            <a:blip r:embed="rId3"/>
            <a:stretch>
              <a:fillRect l="0" t="-42733" r="0" b="-42733"/>
            </a:stretch>
          </a:blipFill>
        </p:spPr>
      </p:sp>
      <p:sp>
        <p:nvSpPr>
          <p:cNvPr name="TextBox 27" id="27"/>
          <p:cNvSpPr txBox="true"/>
          <p:nvPr/>
        </p:nvSpPr>
        <p:spPr>
          <a:xfrm rot="0">
            <a:off x="17402762" y="9480550"/>
            <a:ext cx="74177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14</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0"/>
            <a:ext cx="1028700" cy="9258300"/>
            <a:chOff x="0" y="0"/>
            <a:chExt cx="270933" cy="2438400"/>
          </a:xfrm>
        </p:grpSpPr>
        <p:sp>
          <p:nvSpPr>
            <p:cNvPr name="Freeform 3" id="3"/>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FFF3C1"/>
            </a:solidFill>
          </p:spPr>
        </p:sp>
        <p:sp>
          <p:nvSpPr>
            <p:cNvPr name="TextBox 4" id="4"/>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9258300"/>
            <a:ext cx="1028700" cy="1028700"/>
            <a:chOff x="0" y="0"/>
            <a:chExt cx="270933" cy="270933"/>
          </a:xfrm>
        </p:grpSpPr>
        <p:sp>
          <p:nvSpPr>
            <p:cNvPr name="Freeform 6" id="6"/>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7" id="7"/>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15</a:t>
            </a:r>
          </a:p>
        </p:txBody>
      </p:sp>
      <p:grpSp>
        <p:nvGrpSpPr>
          <p:cNvPr name="Group 9" id="9"/>
          <p:cNvGrpSpPr/>
          <p:nvPr/>
        </p:nvGrpSpPr>
        <p:grpSpPr>
          <a:xfrm rot="0">
            <a:off x="2412933" y="629222"/>
            <a:ext cx="13462135" cy="9143428"/>
            <a:chOff x="0" y="0"/>
            <a:chExt cx="17949513" cy="12191238"/>
          </a:xfrm>
        </p:grpSpPr>
        <p:sp>
          <p:nvSpPr>
            <p:cNvPr name="Freeform 10" id="10"/>
            <p:cNvSpPr/>
            <p:nvPr/>
          </p:nvSpPr>
          <p:spPr>
            <a:xfrm flipH="false" flipV="false" rot="0">
              <a:off x="0" y="1572391"/>
              <a:ext cx="17949513" cy="10618847"/>
            </a:xfrm>
            <a:custGeom>
              <a:avLst/>
              <a:gdLst/>
              <a:ahLst/>
              <a:cxnLst/>
              <a:rect r="r" b="b" t="t" l="l"/>
              <a:pathLst>
                <a:path h="10618847" w="17949513">
                  <a:moveTo>
                    <a:pt x="0" y="0"/>
                  </a:moveTo>
                  <a:lnTo>
                    <a:pt x="17949513" y="0"/>
                  </a:lnTo>
                  <a:lnTo>
                    <a:pt x="17949513" y="10618847"/>
                  </a:lnTo>
                  <a:lnTo>
                    <a:pt x="0" y="10618847"/>
                  </a:lnTo>
                  <a:lnTo>
                    <a:pt x="0" y="0"/>
                  </a:lnTo>
                  <a:close/>
                </a:path>
              </a:pathLst>
            </a:custGeom>
            <a:blipFill>
              <a:blip r:embed="rId2"/>
              <a:stretch>
                <a:fillRect l="0" t="-6344" r="0" b="-6344"/>
              </a:stretch>
            </a:blipFill>
          </p:spPr>
        </p:sp>
        <p:sp>
          <p:nvSpPr>
            <p:cNvPr name="TextBox 11" id="11"/>
            <p:cNvSpPr txBox="true"/>
            <p:nvPr/>
          </p:nvSpPr>
          <p:spPr>
            <a:xfrm rot="0">
              <a:off x="3497881" y="-9525"/>
              <a:ext cx="10953750"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Sex Workers (Prostitute)</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0"/>
            <a:ext cx="1028700" cy="9258300"/>
            <a:chOff x="0" y="0"/>
            <a:chExt cx="270933" cy="2438400"/>
          </a:xfrm>
        </p:grpSpPr>
        <p:sp>
          <p:nvSpPr>
            <p:cNvPr name="Freeform 3" id="3"/>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F4C5BC"/>
            </a:solidFill>
          </p:spPr>
        </p:sp>
        <p:sp>
          <p:nvSpPr>
            <p:cNvPr name="TextBox 4" id="4"/>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9258300"/>
            <a:ext cx="1028700" cy="1028700"/>
            <a:chOff x="0" y="0"/>
            <a:chExt cx="270933" cy="270933"/>
          </a:xfrm>
        </p:grpSpPr>
        <p:sp>
          <p:nvSpPr>
            <p:cNvPr name="Freeform 6" id="6"/>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FF3C1"/>
            </a:solidFill>
          </p:spPr>
        </p:sp>
        <p:sp>
          <p:nvSpPr>
            <p:cNvPr name="TextBox 7" id="7"/>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16</a:t>
            </a:r>
          </a:p>
        </p:txBody>
      </p:sp>
      <p:grpSp>
        <p:nvGrpSpPr>
          <p:cNvPr name="Group 9" id="9"/>
          <p:cNvGrpSpPr/>
          <p:nvPr/>
        </p:nvGrpSpPr>
        <p:grpSpPr>
          <a:xfrm rot="0">
            <a:off x="2420552" y="629222"/>
            <a:ext cx="13446896" cy="9170734"/>
            <a:chOff x="0" y="0"/>
            <a:chExt cx="17929195" cy="12227645"/>
          </a:xfrm>
        </p:grpSpPr>
        <p:sp>
          <p:nvSpPr>
            <p:cNvPr name="Freeform 10" id="10"/>
            <p:cNvSpPr/>
            <p:nvPr/>
          </p:nvSpPr>
          <p:spPr>
            <a:xfrm flipH="false" flipV="false" rot="0">
              <a:off x="0" y="1610489"/>
              <a:ext cx="17929195" cy="10617156"/>
            </a:xfrm>
            <a:custGeom>
              <a:avLst/>
              <a:gdLst/>
              <a:ahLst/>
              <a:cxnLst/>
              <a:rect r="r" b="b" t="t" l="l"/>
              <a:pathLst>
                <a:path h="10617156" w="17929195">
                  <a:moveTo>
                    <a:pt x="0" y="0"/>
                  </a:moveTo>
                  <a:lnTo>
                    <a:pt x="17929195" y="0"/>
                  </a:lnTo>
                  <a:lnTo>
                    <a:pt x="17929195" y="10617156"/>
                  </a:lnTo>
                  <a:lnTo>
                    <a:pt x="0" y="10617156"/>
                  </a:lnTo>
                  <a:lnTo>
                    <a:pt x="0" y="0"/>
                  </a:lnTo>
                  <a:close/>
                </a:path>
              </a:pathLst>
            </a:custGeom>
            <a:blipFill>
              <a:blip r:embed="rId2"/>
              <a:stretch>
                <a:fillRect l="0" t="-6290" r="0" b="-6290"/>
              </a:stretch>
            </a:blipFill>
          </p:spPr>
        </p:sp>
        <p:sp>
          <p:nvSpPr>
            <p:cNvPr name="TextBox 11" id="11"/>
            <p:cNvSpPr txBox="true"/>
            <p:nvPr/>
          </p:nvSpPr>
          <p:spPr>
            <a:xfrm rot="0">
              <a:off x="5927974" y="-9525"/>
              <a:ext cx="6073246"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Holding Hands</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0"/>
            <a:ext cx="1028700" cy="9258300"/>
            <a:chOff x="0" y="0"/>
            <a:chExt cx="270933" cy="2438400"/>
          </a:xfrm>
        </p:grpSpPr>
        <p:sp>
          <p:nvSpPr>
            <p:cNvPr name="Freeform 3" id="3"/>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A6BDC2"/>
            </a:solidFill>
          </p:spPr>
        </p:sp>
        <p:sp>
          <p:nvSpPr>
            <p:cNvPr name="TextBox 4" id="4"/>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9258300"/>
            <a:ext cx="1028700" cy="1028700"/>
            <a:chOff x="0" y="0"/>
            <a:chExt cx="270933" cy="270933"/>
          </a:xfrm>
        </p:grpSpPr>
        <p:sp>
          <p:nvSpPr>
            <p:cNvPr name="Freeform 6" id="6"/>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7" id="7"/>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17</a:t>
            </a:r>
          </a:p>
        </p:txBody>
      </p:sp>
      <p:grpSp>
        <p:nvGrpSpPr>
          <p:cNvPr name="Group 9" id="9"/>
          <p:cNvGrpSpPr/>
          <p:nvPr/>
        </p:nvGrpSpPr>
        <p:grpSpPr>
          <a:xfrm rot="0">
            <a:off x="2423405" y="393668"/>
            <a:ext cx="13441191" cy="9406287"/>
            <a:chOff x="0" y="0"/>
            <a:chExt cx="17921588" cy="12541716"/>
          </a:xfrm>
        </p:grpSpPr>
        <p:sp>
          <p:nvSpPr>
            <p:cNvPr name="Freeform 10" id="10"/>
            <p:cNvSpPr/>
            <p:nvPr/>
          </p:nvSpPr>
          <p:spPr>
            <a:xfrm flipH="false" flipV="false" rot="0">
              <a:off x="0" y="1912507"/>
              <a:ext cx="17921588" cy="10629208"/>
            </a:xfrm>
            <a:custGeom>
              <a:avLst/>
              <a:gdLst/>
              <a:ahLst/>
              <a:cxnLst/>
              <a:rect r="r" b="b" t="t" l="l"/>
              <a:pathLst>
                <a:path h="10629208" w="17921588">
                  <a:moveTo>
                    <a:pt x="0" y="0"/>
                  </a:moveTo>
                  <a:lnTo>
                    <a:pt x="17921588" y="0"/>
                  </a:lnTo>
                  <a:lnTo>
                    <a:pt x="17921588" y="10629209"/>
                  </a:lnTo>
                  <a:lnTo>
                    <a:pt x="0" y="10629209"/>
                  </a:lnTo>
                  <a:lnTo>
                    <a:pt x="0" y="0"/>
                  </a:lnTo>
                  <a:close/>
                </a:path>
              </a:pathLst>
            </a:custGeom>
            <a:blipFill>
              <a:blip r:embed="rId2"/>
              <a:stretch>
                <a:fillRect l="0" t="-6202" r="0" b="-6202"/>
              </a:stretch>
            </a:blipFill>
          </p:spPr>
        </p:sp>
        <p:sp>
          <p:nvSpPr>
            <p:cNvPr name="TextBox 11" id="11"/>
            <p:cNvSpPr txBox="true"/>
            <p:nvPr/>
          </p:nvSpPr>
          <p:spPr>
            <a:xfrm rot="0">
              <a:off x="959077" y="-9525"/>
              <a:ext cx="16003433" cy="1702943"/>
            </a:xfrm>
            <a:prstGeom prst="rect">
              <a:avLst/>
            </a:prstGeom>
          </p:spPr>
          <p:txBody>
            <a:bodyPr anchor="t" rtlCol="false" tIns="0" lIns="0" bIns="0" rIns="0">
              <a:spAutoFit/>
            </a:bodyPr>
            <a:lstStyle/>
            <a:p>
              <a:pPr algn="ctr">
                <a:lnSpc>
                  <a:spcPts val="6519"/>
                </a:lnSpc>
              </a:pPr>
              <a:r>
                <a:rPr lang="en-US" sz="5300">
                  <a:solidFill>
                    <a:srgbClr val="000000"/>
                  </a:solidFill>
                  <a:latin typeface="Abril Fatface"/>
                  <a:ea typeface="Abril Fatface"/>
                  <a:cs typeface="Abril Fatface"/>
                  <a:sym typeface="Abril Fatface"/>
                </a:rPr>
                <a:t>Sharing Of Stawsnotes</a:t>
              </a:r>
            </a:p>
            <a:p>
              <a:pPr algn="ctr">
                <a:lnSpc>
                  <a:spcPts val="3690"/>
                </a:lnSpc>
                <a:spcBef>
                  <a:spcPct val="0"/>
                </a:spcBef>
              </a:pPr>
              <a:r>
                <a:rPr lang="en-US" sz="3000">
                  <a:solidFill>
                    <a:srgbClr val="000000"/>
                  </a:solidFill>
                  <a:latin typeface="Abril Fatface"/>
                  <a:ea typeface="Abril Fatface"/>
                  <a:cs typeface="Abril Fatface"/>
                  <a:sym typeface="Abril Fatface"/>
                </a:rPr>
                <a:t>(Cocaine Use)</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2.xml><?xml version="1.0" encoding="utf-8"?>
<p:sld xmlns:p="http://schemas.openxmlformats.org/presentationml/2006/main" xmlns:a="http://schemas.openxmlformats.org/drawingml/2006/main">
  <p:cSld>
    <p:bg>
      <p:bgPr>
        <a:solidFill>
          <a:srgbClr val="A6BDC2"/>
        </a:solidFill>
      </p:bgPr>
    </p:bg>
    <p:spTree>
      <p:nvGrpSpPr>
        <p:cNvPr id="1" name=""/>
        <p:cNvGrpSpPr/>
        <p:nvPr/>
      </p:nvGrpSpPr>
      <p:grpSpPr>
        <a:xfrm>
          <a:off x="0" y="0"/>
          <a:ext cx="0" cy="0"/>
          <a:chOff x="0" y="0"/>
          <a:chExt cx="0" cy="0"/>
        </a:xfrm>
      </p:grpSpPr>
      <p:grpSp>
        <p:nvGrpSpPr>
          <p:cNvPr name="Group 2" id="2"/>
          <p:cNvGrpSpPr/>
          <p:nvPr/>
        </p:nvGrpSpPr>
        <p:grpSpPr>
          <a:xfrm rot="0">
            <a:off x="17259300" y="1028700"/>
            <a:ext cx="1028700" cy="8229600"/>
            <a:chOff x="0" y="0"/>
            <a:chExt cx="270933" cy="2167467"/>
          </a:xfrm>
        </p:grpSpPr>
        <p:sp>
          <p:nvSpPr>
            <p:cNvPr name="Freeform 3" id="3"/>
            <p:cNvSpPr/>
            <p:nvPr/>
          </p:nvSpPr>
          <p:spPr>
            <a:xfrm flipH="false" flipV="false" rot="0">
              <a:off x="0" y="0"/>
              <a:ext cx="270933" cy="2167467"/>
            </a:xfrm>
            <a:custGeom>
              <a:avLst/>
              <a:gdLst/>
              <a:ahLst/>
              <a:cxnLst/>
              <a:rect r="r" b="b" t="t" l="l"/>
              <a:pathLst>
                <a:path h="2167467" w="270933">
                  <a:moveTo>
                    <a:pt x="0" y="0"/>
                  </a:moveTo>
                  <a:lnTo>
                    <a:pt x="270933" y="0"/>
                  </a:lnTo>
                  <a:lnTo>
                    <a:pt x="270933" y="2167467"/>
                  </a:lnTo>
                  <a:lnTo>
                    <a:pt x="0" y="2167467"/>
                  </a:lnTo>
                  <a:close/>
                </a:path>
              </a:pathLst>
            </a:custGeom>
            <a:solidFill>
              <a:srgbClr val="F4C5BC"/>
            </a:solidFill>
          </p:spPr>
        </p:sp>
        <p:sp>
          <p:nvSpPr>
            <p:cNvPr name="TextBox 4" id="4"/>
            <p:cNvSpPr txBox="true"/>
            <p:nvPr/>
          </p:nvSpPr>
          <p:spPr>
            <a:xfrm>
              <a:off x="0" y="-28575"/>
              <a:ext cx="270933" cy="2196042"/>
            </a:xfrm>
            <a:prstGeom prst="rect">
              <a:avLst/>
            </a:prstGeom>
          </p:spPr>
          <p:txBody>
            <a:bodyPr anchor="ctr" rtlCol="false" tIns="50800" lIns="50800" bIns="50800" rIns="50800"/>
            <a:lstStyle/>
            <a:p>
              <a:pPr algn="ctr">
                <a:lnSpc>
                  <a:spcPts val="2214"/>
                </a:lnSpc>
              </a:pPr>
            </a:p>
          </p:txBody>
        </p:sp>
      </p:grpSp>
      <p:sp>
        <p:nvSpPr>
          <p:cNvPr name="TextBox 5" id="5"/>
          <p:cNvSpPr txBox="true"/>
          <p:nvPr/>
        </p:nvSpPr>
        <p:spPr>
          <a:xfrm rot="0">
            <a:off x="2201532" y="2219815"/>
            <a:ext cx="13884935" cy="5842637"/>
          </a:xfrm>
          <a:prstGeom prst="rect">
            <a:avLst/>
          </a:prstGeom>
        </p:spPr>
        <p:txBody>
          <a:bodyPr anchor="t" rtlCol="false" tIns="0" lIns="0" bIns="0" rIns="0">
            <a:spAutoFit/>
          </a:bodyPr>
          <a:lstStyle/>
          <a:p>
            <a:pPr algn="ctr">
              <a:lnSpc>
                <a:spcPts val="11069"/>
              </a:lnSpc>
            </a:pPr>
            <a:r>
              <a:rPr lang="en-US" sz="8999" b="true">
                <a:solidFill>
                  <a:srgbClr val="000000"/>
                </a:solidFill>
                <a:latin typeface="Agrandir Wide Bold"/>
                <a:ea typeface="Agrandir Wide Bold"/>
                <a:cs typeface="Agrandir Wide Bold"/>
                <a:sym typeface="Agrandir Wide Bold"/>
              </a:rPr>
              <a:t>Sort It Out: </a:t>
            </a:r>
          </a:p>
          <a:p>
            <a:pPr algn="ctr">
              <a:lnSpc>
                <a:spcPts val="11069"/>
              </a:lnSpc>
              <a:spcBef>
                <a:spcPct val="0"/>
              </a:spcBef>
            </a:pPr>
            <a:r>
              <a:rPr lang="en-US" b="true" sz="8999">
                <a:solidFill>
                  <a:srgbClr val="000000"/>
                </a:solidFill>
                <a:latin typeface="Agrandir Wide Bold"/>
                <a:ea typeface="Agrandir Wide Bold"/>
                <a:cs typeface="Agrandir Wide Bold"/>
                <a:sym typeface="Agrandir Wide Bold"/>
              </a:rPr>
              <a:t>HIV Transmission Myths - Risk or no Risk</a:t>
            </a:r>
            <a:r>
              <a:rPr lang="en-US" b="true" sz="8999">
                <a:solidFill>
                  <a:srgbClr val="000000"/>
                </a:solidFill>
                <a:latin typeface="Agrandir Wide Bold"/>
                <a:ea typeface="Agrandir Wide Bold"/>
                <a:cs typeface="Agrandir Wide Bold"/>
                <a:sym typeface="Agrandir Wide Bold"/>
              </a:rPr>
              <a:t> </a:t>
            </a:r>
          </a:p>
        </p:txBody>
      </p:sp>
      <p:grpSp>
        <p:nvGrpSpPr>
          <p:cNvPr name="Group 6" id="6"/>
          <p:cNvGrpSpPr/>
          <p:nvPr/>
        </p:nvGrpSpPr>
        <p:grpSpPr>
          <a:xfrm rot="0">
            <a:off x="260597" y="8594249"/>
            <a:ext cx="1536205" cy="1328102"/>
            <a:chOff x="0" y="0"/>
            <a:chExt cx="2048274" cy="1770802"/>
          </a:xfrm>
        </p:grpSpPr>
        <p:grpSp>
          <p:nvGrpSpPr>
            <p:cNvPr name="Group 7" id="7"/>
            <p:cNvGrpSpPr/>
            <p:nvPr/>
          </p:nvGrpSpPr>
          <p:grpSpPr>
            <a:xfrm rot="0">
              <a:off x="0" y="492092"/>
              <a:ext cx="2048274" cy="392487"/>
              <a:chOff x="0" y="0"/>
              <a:chExt cx="2302677" cy="441235"/>
            </a:xfrm>
          </p:grpSpPr>
          <p:sp>
            <p:nvSpPr>
              <p:cNvPr name="Freeform 8" id="8"/>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9" id="9"/>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0" id="10"/>
            <p:cNvGrpSpPr/>
            <p:nvPr/>
          </p:nvGrpSpPr>
          <p:grpSpPr>
            <a:xfrm rot="-393872">
              <a:off x="131692" y="47654"/>
              <a:ext cx="819215" cy="413752"/>
              <a:chOff x="0" y="0"/>
              <a:chExt cx="1120564" cy="565951"/>
            </a:xfrm>
          </p:grpSpPr>
          <p:sp>
            <p:nvSpPr>
              <p:cNvPr name="Freeform 11" id="11"/>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2" id="12"/>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3" id="13"/>
            <p:cNvGrpSpPr/>
            <p:nvPr/>
          </p:nvGrpSpPr>
          <p:grpSpPr>
            <a:xfrm rot="-491354">
              <a:off x="239168" y="911462"/>
              <a:ext cx="1702440" cy="392487"/>
              <a:chOff x="0" y="0"/>
              <a:chExt cx="1913890" cy="441235"/>
            </a:xfrm>
          </p:grpSpPr>
          <p:sp>
            <p:nvSpPr>
              <p:cNvPr name="Freeform 14" id="14"/>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5" id="15"/>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16" id="16"/>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17" id="17"/>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18" id="18"/>
            <p:cNvGrpSpPr/>
            <p:nvPr/>
          </p:nvGrpSpPr>
          <p:grpSpPr>
            <a:xfrm rot="-14337">
              <a:off x="180578" y="1353809"/>
              <a:ext cx="1555519" cy="413752"/>
              <a:chOff x="0" y="0"/>
              <a:chExt cx="2127719" cy="565951"/>
            </a:xfrm>
          </p:grpSpPr>
          <p:sp>
            <p:nvSpPr>
              <p:cNvPr name="Freeform 19" id="19"/>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0" id="20"/>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0"/>
            <a:ext cx="1028700" cy="9258300"/>
            <a:chOff x="0" y="0"/>
            <a:chExt cx="270933" cy="2438400"/>
          </a:xfrm>
        </p:grpSpPr>
        <p:sp>
          <p:nvSpPr>
            <p:cNvPr name="Freeform 3" id="3"/>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FFF3C1"/>
            </a:solidFill>
          </p:spPr>
        </p:sp>
        <p:sp>
          <p:nvSpPr>
            <p:cNvPr name="TextBox 4" id="4"/>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9258300"/>
            <a:ext cx="1028700" cy="1028700"/>
            <a:chOff x="0" y="0"/>
            <a:chExt cx="270933" cy="270933"/>
          </a:xfrm>
        </p:grpSpPr>
        <p:sp>
          <p:nvSpPr>
            <p:cNvPr name="Freeform 6" id="6"/>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7" id="7"/>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18</a:t>
            </a:r>
          </a:p>
        </p:txBody>
      </p:sp>
      <p:grpSp>
        <p:nvGrpSpPr>
          <p:cNvPr name="Group 9" id="9"/>
          <p:cNvGrpSpPr/>
          <p:nvPr/>
        </p:nvGrpSpPr>
        <p:grpSpPr>
          <a:xfrm rot="0">
            <a:off x="2424458" y="629222"/>
            <a:ext cx="13439085" cy="9143428"/>
            <a:chOff x="0" y="0"/>
            <a:chExt cx="17918779" cy="12191238"/>
          </a:xfrm>
        </p:grpSpPr>
        <p:sp>
          <p:nvSpPr>
            <p:cNvPr name="Freeform 10" id="10"/>
            <p:cNvSpPr/>
            <p:nvPr/>
          </p:nvSpPr>
          <p:spPr>
            <a:xfrm flipH="false" flipV="false" rot="0">
              <a:off x="0" y="1563902"/>
              <a:ext cx="17918779" cy="10627336"/>
            </a:xfrm>
            <a:custGeom>
              <a:avLst/>
              <a:gdLst/>
              <a:ahLst/>
              <a:cxnLst/>
              <a:rect r="r" b="b" t="t" l="l"/>
              <a:pathLst>
                <a:path h="10627336" w="17918779">
                  <a:moveTo>
                    <a:pt x="0" y="0"/>
                  </a:moveTo>
                  <a:lnTo>
                    <a:pt x="17918779" y="0"/>
                  </a:lnTo>
                  <a:lnTo>
                    <a:pt x="17918779" y="10627336"/>
                  </a:lnTo>
                  <a:lnTo>
                    <a:pt x="0" y="10627336"/>
                  </a:lnTo>
                  <a:lnTo>
                    <a:pt x="0" y="0"/>
                  </a:lnTo>
                  <a:close/>
                </a:path>
              </a:pathLst>
            </a:custGeom>
            <a:blipFill>
              <a:blip r:embed="rId2"/>
              <a:stretch>
                <a:fillRect l="0" t="-6203" r="0" b="-6203"/>
              </a:stretch>
            </a:blipFill>
          </p:spPr>
        </p:sp>
        <p:sp>
          <p:nvSpPr>
            <p:cNvPr name="TextBox 11" id="11"/>
            <p:cNvSpPr txBox="true"/>
            <p:nvPr/>
          </p:nvSpPr>
          <p:spPr>
            <a:xfrm rot="0">
              <a:off x="4066715" y="-9525"/>
              <a:ext cx="9785350"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Sharing Toothbrush</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0"/>
            <a:ext cx="1028700" cy="9258300"/>
            <a:chOff x="0" y="0"/>
            <a:chExt cx="270933" cy="2438400"/>
          </a:xfrm>
        </p:grpSpPr>
        <p:sp>
          <p:nvSpPr>
            <p:cNvPr name="Freeform 3" id="3"/>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F4C5BC"/>
            </a:solidFill>
          </p:spPr>
        </p:sp>
        <p:sp>
          <p:nvSpPr>
            <p:cNvPr name="TextBox 4" id="4"/>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9258300"/>
            <a:ext cx="1028700" cy="1028700"/>
            <a:chOff x="0" y="0"/>
            <a:chExt cx="270933" cy="270933"/>
          </a:xfrm>
        </p:grpSpPr>
        <p:sp>
          <p:nvSpPr>
            <p:cNvPr name="Freeform 6" id="6"/>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A6BDC2"/>
            </a:solidFill>
          </p:spPr>
        </p:sp>
        <p:sp>
          <p:nvSpPr>
            <p:cNvPr name="TextBox 7" id="7"/>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
        <p:nvSpPr>
          <p:cNvPr name="Freeform 8" id="8"/>
          <p:cNvSpPr/>
          <p:nvPr/>
        </p:nvSpPr>
        <p:spPr>
          <a:xfrm flipH="false" flipV="false" rot="0">
            <a:off x="2596410" y="1787407"/>
            <a:ext cx="13441932" cy="7985243"/>
          </a:xfrm>
          <a:custGeom>
            <a:avLst/>
            <a:gdLst/>
            <a:ahLst/>
            <a:cxnLst/>
            <a:rect r="r" b="b" t="t" l="l"/>
            <a:pathLst>
              <a:path h="7985243" w="13441932">
                <a:moveTo>
                  <a:pt x="0" y="0"/>
                </a:moveTo>
                <a:lnTo>
                  <a:pt x="13441932" y="0"/>
                </a:lnTo>
                <a:lnTo>
                  <a:pt x="13441932" y="7985243"/>
                </a:lnTo>
                <a:lnTo>
                  <a:pt x="0" y="7985243"/>
                </a:lnTo>
                <a:lnTo>
                  <a:pt x="0" y="0"/>
                </a:lnTo>
                <a:close/>
              </a:path>
            </a:pathLst>
          </a:custGeom>
          <a:blipFill>
            <a:blip r:embed="rId2"/>
            <a:stretch>
              <a:fillRect l="0" t="-6111" r="0" b="-6111"/>
            </a:stretch>
          </a:blipFill>
        </p:spPr>
      </p:sp>
      <p:sp>
        <p:nvSpPr>
          <p:cNvPr name="TextBox 9" id="9"/>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19</a:t>
            </a:r>
          </a:p>
        </p:txBody>
      </p:sp>
      <p:sp>
        <p:nvSpPr>
          <p:cNvPr name="TextBox 10" id="10"/>
          <p:cNvSpPr txBox="true"/>
          <p:nvPr/>
        </p:nvSpPr>
        <p:spPr>
          <a:xfrm rot="0">
            <a:off x="7794054" y="619697"/>
            <a:ext cx="2699891" cy="808482"/>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First Aid</a:t>
            </a:r>
          </a:p>
        </p:txBody>
      </p:sp>
      <p:grpSp>
        <p:nvGrpSpPr>
          <p:cNvPr name="Group 11" id="11"/>
          <p:cNvGrpSpPr/>
          <p:nvPr/>
        </p:nvGrpSpPr>
        <p:grpSpPr>
          <a:xfrm rot="0">
            <a:off x="260597" y="8594249"/>
            <a:ext cx="1536205" cy="1328102"/>
            <a:chOff x="0" y="0"/>
            <a:chExt cx="2048274" cy="1770802"/>
          </a:xfrm>
        </p:grpSpPr>
        <p:grpSp>
          <p:nvGrpSpPr>
            <p:cNvPr name="Group 12" id="12"/>
            <p:cNvGrpSpPr/>
            <p:nvPr/>
          </p:nvGrpSpPr>
          <p:grpSpPr>
            <a:xfrm rot="0">
              <a:off x="0" y="492092"/>
              <a:ext cx="2048274" cy="392487"/>
              <a:chOff x="0" y="0"/>
              <a:chExt cx="2302677" cy="441235"/>
            </a:xfrm>
          </p:grpSpPr>
          <p:sp>
            <p:nvSpPr>
              <p:cNvPr name="Freeform 13" id="13"/>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4" id="14"/>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5" id="15"/>
            <p:cNvGrpSpPr/>
            <p:nvPr/>
          </p:nvGrpSpPr>
          <p:grpSpPr>
            <a:xfrm rot="-393872">
              <a:off x="131692" y="47654"/>
              <a:ext cx="819215" cy="413752"/>
              <a:chOff x="0" y="0"/>
              <a:chExt cx="1120564" cy="565951"/>
            </a:xfrm>
          </p:grpSpPr>
          <p:sp>
            <p:nvSpPr>
              <p:cNvPr name="Freeform 16" id="16"/>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7" id="17"/>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8" id="18"/>
            <p:cNvGrpSpPr/>
            <p:nvPr/>
          </p:nvGrpSpPr>
          <p:grpSpPr>
            <a:xfrm rot="-491354">
              <a:off x="239168" y="911462"/>
              <a:ext cx="1702440" cy="392487"/>
              <a:chOff x="0" y="0"/>
              <a:chExt cx="1913890" cy="441235"/>
            </a:xfrm>
          </p:grpSpPr>
          <p:sp>
            <p:nvSpPr>
              <p:cNvPr name="Freeform 19" id="19"/>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0" id="20"/>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1" id="21"/>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2" id="22"/>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3" id="23"/>
            <p:cNvGrpSpPr/>
            <p:nvPr/>
          </p:nvGrpSpPr>
          <p:grpSpPr>
            <a:xfrm rot="-14337">
              <a:off x="180578" y="1353809"/>
              <a:ext cx="1555519" cy="413752"/>
              <a:chOff x="0" y="0"/>
              <a:chExt cx="2127719" cy="565951"/>
            </a:xfrm>
          </p:grpSpPr>
          <p:sp>
            <p:nvSpPr>
              <p:cNvPr name="Freeform 24" id="24"/>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5" id="25"/>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0"/>
            <a:ext cx="1028700" cy="9258300"/>
            <a:chOff x="0" y="0"/>
            <a:chExt cx="270933" cy="2438400"/>
          </a:xfrm>
        </p:grpSpPr>
        <p:sp>
          <p:nvSpPr>
            <p:cNvPr name="Freeform 3" id="3"/>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4" id="4"/>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9258300"/>
            <a:ext cx="1028700" cy="1028700"/>
            <a:chOff x="0" y="0"/>
            <a:chExt cx="270933" cy="270933"/>
          </a:xfrm>
        </p:grpSpPr>
        <p:sp>
          <p:nvSpPr>
            <p:cNvPr name="Freeform 6" id="6"/>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7" id="7"/>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20</a:t>
            </a:r>
          </a:p>
        </p:txBody>
      </p:sp>
      <p:grpSp>
        <p:nvGrpSpPr>
          <p:cNvPr name="Group 9" id="9"/>
          <p:cNvGrpSpPr/>
          <p:nvPr/>
        </p:nvGrpSpPr>
        <p:grpSpPr>
          <a:xfrm rot="0">
            <a:off x="2397628" y="629222"/>
            <a:ext cx="13492744" cy="9170734"/>
            <a:chOff x="0" y="0"/>
            <a:chExt cx="17990325" cy="12227645"/>
          </a:xfrm>
        </p:grpSpPr>
        <p:sp>
          <p:nvSpPr>
            <p:cNvPr name="Freeform 10" id="10"/>
            <p:cNvSpPr/>
            <p:nvPr/>
          </p:nvSpPr>
          <p:spPr>
            <a:xfrm flipH="false" flipV="false" rot="0">
              <a:off x="0" y="1659283"/>
              <a:ext cx="17990325" cy="10568362"/>
            </a:xfrm>
            <a:custGeom>
              <a:avLst/>
              <a:gdLst/>
              <a:ahLst/>
              <a:cxnLst/>
              <a:rect r="r" b="b" t="t" l="l"/>
              <a:pathLst>
                <a:path h="10568362" w="17990325">
                  <a:moveTo>
                    <a:pt x="0" y="0"/>
                  </a:moveTo>
                  <a:lnTo>
                    <a:pt x="17990325" y="0"/>
                  </a:lnTo>
                  <a:lnTo>
                    <a:pt x="17990325" y="10568362"/>
                  </a:lnTo>
                  <a:lnTo>
                    <a:pt x="0" y="10568362"/>
                  </a:lnTo>
                  <a:lnTo>
                    <a:pt x="0" y="0"/>
                  </a:lnTo>
                  <a:close/>
                </a:path>
              </a:pathLst>
            </a:custGeom>
            <a:blipFill>
              <a:blip r:embed="rId2"/>
              <a:stretch>
                <a:fillRect l="0" t="-6813" r="0" b="-6813"/>
              </a:stretch>
            </a:blipFill>
          </p:spPr>
        </p:sp>
        <p:sp>
          <p:nvSpPr>
            <p:cNvPr name="TextBox 11" id="11"/>
            <p:cNvSpPr txBox="true"/>
            <p:nvPr/>
          </p:nvSpPr>
          <p:spPr>
            <a:xfrm rot="0">
              <a:off x="5179077" y="-9525"/>
              <a:ext cx="7632171"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Blood Transfusion</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2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7259300" y="0"/>
            <a:ext cx="1028700" cy="9258300"/>
            <a:chOff x="0" y="0"/>
            <a:chExt cx="270933" cy="2438400"/>
          </a:xfrm>
        </p:grpSpPr>
        <p:sp>
          <p:nvSpPr>
            <p:cNvPr name="Freeform 3" id="3"/>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4" id="4"/>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9258300"/>
            <a:ext cx="1028700" cy="1028700"/>
            <a:chOff x="0" y="0"/>
            <a:chExt cx="270933" cy="270933"/>
          </a:xfrm>
        </p:grpSpPr>
        <p:sp>
          <p:nvSpPr>
            <p:cNvPr name="Freeform 6" id="6"/>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7" id="7"/>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3725630" y="2794000"/>
            <a:ext cx="10836741" cy="3479801"/>
          </a:xfrm>
          <a:prstGeom prst="rect">
            <a:avLst/>
          </a:prstGeom>
        </p:spPr>
        <p:txBody>
          <a:bodyPr anchor="t" rtlCol="false" tIns="0" lIns="0" bIns="0" rIns="0">
            <a:spAutoFit/>
          </a:bodyPr>
          <a:lstStyle/>
          <a:p>
            <a:pPr algn="ctr">
              <a:lnSpc>
                <a:spcPts val="13999"/>
              </a:lnSpc>
              <a:spcBef>
                <a:spcPct val="0"/>
              </a:spcBef>
            </a:pPr>
            <a:r>
              <a:rPr lang="en-US" sz="9999" u="sng">
                <a:solidFill>
                  <a:srgbClr val="B42222"/>
                </a:solidFill>
                <a:latin typeface="DM Serif Display"/>
                <a:ea typeface="DM Serif Display"/>
                <a:cs typeface="DM Serif Display"/>
                <a:sym typeface="DM Serif Display"/>
              </a:rPr>
              <a:t>Risk</a:t>
            </a:r>
            <a:r>
              <a:rPr lang="en-US" sz="9999">
                <a:solidFill>
                  <a:srgbClr val="000000"/>
                </a:solidFill>
                <a:latin typeface="DM Serif Display"/>
                <a:ea typeface="DM Serif Display"/>
                <a:cs typeface="DM Serif Display"/>
                <a:sym typeface="DM Serif Display"/>
              </a:rPr>
              <a:t> of HIV Transmission </a:t>
            </a:r>
          </a:p>
        </p:txBody>
      </p:sp>
      <p:grpSp>
        <p:nvGrpSpPr>
          <p:cNvPr name="Group 9" id="9"/>
          <p:cNvGrpSpPr/>
          <p:nvPr/>
        </p:nvGrpSpPr>
        <p:grpSpPr>
          <a:xfrm rot="0">
            <a:off x="8375897" y="8444548"/>
            <a:ext cx="1536205" cy="1328102"/>
            <a:chOff x="0" y="0"/>
            <a:chExt cx="2048274" cy="1770802"/>
          </a:xfrm>
        </p:grpSpPr>
        <p:grpSp>
          <p:nvGrpSpPr>
            <p:cNvPr name="Group 10" id="10"/>
            <p:cNvGrpSpPr/>
            <p:nvPr/>
          </p:nvGrpSpPr>
          <p:grpSpPr>
            <a:xfrm rot="0">
              <a:off x="0" y="492092"/>
              <a:ext cx="2048274" cy="392487"/>
              <a:chOff x="0" y="0"/>
              <a:chExt cx="2302677" cy="441235"/>
            </a:xfrm>
          </p:grpSpPr>
          <p:sp>
            <p:nvSpPr>
              <p:cNvPr name="Freeform 11" id="11"/>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2" id="12"/>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3" id="13"/>
            <p:cNvGrpSpPr/>
            <p:nvPr/>
          </p:nvGrpSpPr>
          <p:grpSpPr>
            <a:xfrm rot="-393872">
              <a:off x="131692" y="47654"/>
              <a:ext cx="819215" cy="413752"/>
              <a:chOff x="0" y="0"/>
              <a:chExt cx="1120564" cy="565951"/>
            </a:xfrm>
          </p:grpSpPr>
          <p:sp>
            <p:nvSpPr>
              <p:cNvPr name="Freeform 14" id="14"/>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5" id="15"/>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6" id="16"/>
            <p:cNvGrpSpPr/>
            <p:nvPr/>
          </p:nvGrpSpPr>
          <p:grpSpPr>
            <a:xfrm rot="-491354">
              <a:off x="239168" y="911462"/>
              <a:ext cx="1702440" cy="392487"/>
              <a:chOff x="0" y="0"/>
              <a:chExt cx="1913890" cy="441235"/>
            </a:xfrm>
          </p:grpSpPr>
          <p:sp>
            <p:nvSpPr>
              <p:cNvPr name="Freeform 17" id="17"/>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8" id="18"/>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19" id="19"/>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0" id="20"/>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1" id="21"/>
            <p:cNvGrpSpPr/>
            <p:nvPr/>
          </p:nvGrpSpPr>
          <p:grpSpPr>
            <a:xfrm rot="-14337">
              <a:off x="180578" y="1353809"/>
              <a:ext cx="1555519" cy="413752"/>
              <a:chOff x="0" y="0"/>
              <a:chExt cx="2127719" cy="565951"/>
            </a:xfrm>
          </p:grpSpPr>
          <p:sp>
            <p:nvSpPr>
              <p:cNvPr name="Freeform 22" id="22"/>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3" id="23"/>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grpSp>
        <p:nvGrpSpPr>
          <p:cNvPr name="Group 24" id="24"/>
          <p:cNvGrpSpPr/>
          <p:nvPr/>
        </p:nvGrpSpPr>
        <p:grpSpPr>
          <a:xfrm rot="0">
            <a:off x="0" y="0"/>
            <a:ext cx="1028700" cy="9258300"/>
            <a:chOff x="0" y="0"/>
            <a:chExt cx="270933" cy="2438400"/>
          </a:xfrm>
        </p:grpSpPr>
        <p:sp>
          <p:nvSpPr>
            <p:cNvPr name="Freeform 25" id="25"/>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26" id="26"/>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27" id="27"/>
          <p:cNvGrpSpPr/>
          <p:nvPr/>
        </p:nvGrpSpPr>
        <p:grpSpPr>
          <a:xfrm rot="0">
            <a:off x="0" y="9258300"/>
            <a:ext cx="1028700" cy="1028700"/>
            <a:chOff x="0" y="0"/>
            <a:chExt cx="270933" cy="270933"/>
          </a:xfrm>
        </p:grpSpPr>
        <p:sp>
          <p:nvSpPr>
            <p:cNvPr name="Freeform 28" id="28"/>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29" id="29"/>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Tree>
  </p:cSld>
  <p:clrMapOvr>
    <a:masterClrMapping/>
  </p:clrMapOvr>
</p:sld>
</file>

<file path=ppt/slides/slide2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7259300" y="0"/>
            <a:ext cx="1028700" cy="9258300"/>
            <a:chOff x="0" y="0"/>
            <a:chExt cx="270933" cy="2438400"/>
          </a:xfrm>
        </p:grpSpPr>
        <p:sp>
          <p:nvSpPr>
            <p:cNvPr name="Freeform 3" id="3"/>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4" id="4"/>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9258300"/>
            <a:ext cx="1028700" cy="1028700"/>
            <a:chOff x="0" y="0"/>
            <a:chExt cx="270933" cy="270933"/>
          </a:xfrm>
        </p:grpSpPr>
        <p:sp>
          <p:nvSpPr>
            <p:cNvPr name="Freeform 6" id="6"/>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7" id="7"/>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3725630" y="2794000"/>
            <a:ext cx="10836741" cy="3479801"/>
          </a:xfrm>
          <a:prstGeom prst="rect">
            <a:avLst/>
          </a:prstGeom>
        </p:spPr>
        <p:txBody>
          <a:bodyPr anchor="t" rtlCol="false" tIns="0" lIns="0" bIns="0" rIns="0">
            <a:spAutoFit/>
          </a:bodyPr>
          <a:lstStyle/>
          <a:p>
            <a:pPr algn="ctr">
              <a:lnSpc>
                <a:spcPts val="13999"/>
              </a:lnSpc>
              <a:spcBef>
                <a:spcPct val="0"/>
              </a:spcBef>
            </a:pPr>
            <a:r>
              <a:rPr lang="en-US" sz="9999" u="sng">
                <a:solidFill>
                  <a:srgbClr val="0C4C34"/>
                </a:solidFill>
                <a:latin typeface="DM Serif Display"/>
                <a:ea typeface="DM Serif Display"/>
                <a:cs typeface="DM Serif Display"/>
                <a:sym typeface="DM Serif Display"/>
              </a:rPr>
              <a:t>No Risk</a:t>
            </a:r>
            <a:r>
              <a:rPr lang="en-US" sz="9999">
                <a:solidFill>
                  <a:srgbClr val="000000"/>
                </a:solidFill>
                <a:latin typeface="DM Serif Display"/>
                <a:ea typeface="DM Serif Display"/>
                <a:cs typeface="DM Serif Display"/>
                <a:sym typeface="DM Serif Display"/>
              </a:rPr>
              <a:t> of HIV Transmission </a:t>
            </a:r>
          </a:p>
        </p:txBody>
      </p:sp>
      <p:grpSp>
        <p:nvGrpSpPr>
          <p:cNvPr name="Group 9" id="9"/>
          <p:cNvGrpSpPr/>
          <p:nvPr/>
        </p:nvGrpSpPr>
        <p:grpSpPr>
          <a:xfrm rot="0">
            <a:off x="8375897" y="8444548"/>
            <a:ext cx="1536205" cy="1328102"/>
            <a:chOff x="0" y="0"/>
            <a:chExt cx="2048274" cy="1770802"/>
          </a:xfrm>
        </p:grpSpPr>
        <p:grpSp>
          <p:nvGrpSpPr>
            <p:cNvPr name="Group 10" id="10"/>
            <p:cNvGrpSpPr/>
            <p:nvPr/>
          </p:nvGrpSpPr>
          <p:grpSpPr>
            <a:xfrm rot="0">
              <a:off x="0" y="492092"/>
              <a:ext cx="2048274" cy="392487"/>
              <a:chOff x="0" y="0"/>
              <a:chExt cx="2302677" cy="441235"/>
            </a:xfrm>
          </p:grpSpPr>
          <p:sp>
            <p:nvSpPr>
              <p:cNvPr name="Freeform 11" id="11"/>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2" id="12"/>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3" id="13"/>
            <p:cNvGrpSpPr/>
            <p:nvPr/>
          </p:nvGrpSpPr>
          <p:grpSpPr>
            <a:xfrm rot="-393872">
              <a:off x="131692" y="47654"/>
              <a:ext cx="819215" cy="413752"/>
              <a:chOff x="0" y="0"/>
              <a:chExt cx="1120564" cy="565951"/>
            </a:xfrm>
          </p:grpSpPr>
          <p:sp>
            <p:nvSpPr>
              <p:cNvPr name="Freeform 14" id="14"/>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5" id="15"/>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6" id="16"/>
            <p:cNvGrpSpPr/>
            <p:nvPr/>
          </p:nvGrpSpPr>
          <p:grpSpPr>
            <a:xfrm rot="-491354">
              <a:off x="239168" y="911462"/>
              <a:ext cx="1702440" cy="392487"/>
              <a:chOff x="0" y="0"/>
              <a:chExt cx="1913890" cy="441235"/>
            </a:xfrm>
          </p:grpSpPr>
          <p:sp>
            <p:nvSpPr>
              <p:cNvPr name="Freeform 17" id="17"/>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8" id="18"/>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19" id="19"/>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0" id="20"/>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1" id="21"/>
            <p:cNvGrpSpPr/>
            <p:nvPr/>
          </p:nvGrpSpPr>
          <p:grpSpPr>
            <a:xfrm rot="-14337">
              <a:off x="180578" y="1353809"/>
              <a:ext cx="1555519" cy="413752"/>
              <a:chOff x="0" y="0"/>
              <a:chExt cx="2127719" cy="565951"/>
            </a:xfrm>
          </p:grpSpPr>
          <p:sp>
            <p:nvSpPr>
              <p:cNvPr name="Freeform 22" id="22"/>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3" id="23"/>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grpSp>
        <p:nvGrpSpPr>
          <p:cNvPr name="Group 24" id="24"/>
          <p:cNvGrpSpPr/>
          <p:nvPr/>
        </p:nvGrpSpPr>
        <p:grpSpPr>
          <a:xfrm rot="0">
            <a:off x="0" y="0"/>
            <a:ext cx="1028700" cy="9258300"/>
            <a:chOff x="0" y="0"/>
            <a:chExt cx="270933" cy="2438400"/>
          </a:xfrm>
        </p:grpSpPr>
        <p:sp>
          <p:nvSpPr>
            <p:cNvPr name="Freeform 25" id="25"/>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26" id="26"/>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27" id="27"/>
          <p:cNvGrpSpPr/>
          <p:nvPr/>
        </p:nvGrpSpPr>
        <p:grpSpPr>
          <a:xfrm rot="0">
            <a:off x="0" y="9258300"/>
            <a:ext cx="1028700" cy="1028700"/>
            <a:chOff x="0" y="0"/>
            <a:chExt cx="270933" cy="270933"/>
          </a:xfrm>
        </p:grpSpPr>
        <p:sp>
          <p:nvSpPr>
            <p:cNvPr name="Freeform 28" id="28"/>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29" id="29"/>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Tree>
  </p:cSld>
  <p:clrMapOvr>
    <a:masterClrMapping/>
  </p:clrMapOvr>
</p:sld>
</file>

<file path=ppt/slides/slide2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7259300" y="0"/>
            <a:ext cx="1028700" cy="9258300"/>
            <a:chOff x="0" y="0"/>
            <a:chExt cx="270933" cy="2438400"/>
          </a:xfrm>
        </p:grpSpPr>
        <p:sp>
          <p:nvSpPr>
            <p:cNvPr name="Freeform 3" id="3"/>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4" id="4"/>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9258300"/>
            <a:ext cx="1028700" cy="1028700"/>
            <a:chOff x="0" y="0"/>
            <a:chExt cx="270933" cy="270933"/>
          </a:xfrm>
        </p:grpSpPr>
        <p:sp>
          <p:nvSpPr>
            <p:cNvPr name="Freeform 6" id="6"/>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7" id="7"/>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3725630" y="2167534"/>
            <a:ext cx="10836741" cy="5251451"/>
          </a:xfrm>
          <a:prstGeom prst="rect">
            <a:avLst/>
          </a:prstGeom>
        </p:spPr>
        <p:txBody>
          <a:bodyPr anchor="t" rtlCol="false" tIns="0" lIns="0" bIns="0" rIns="0">
            <a:spAutoFit/>
          </a:bodyPr>
          <a:lstStyle/>
          <a:p>
            <a:pPr algn="ctr">
              <a:lnSpc>
                <a:spcPts val="13999"/>
              </a:lnSpc>
              <a:spcBef>
                <a:spcPct val="0"/>
              </a:spcBef>
            </a:pPr>
            <a:r>
              <a:rPr lang="en-US" sz="9999" u="sng">
                <a:solidFill>
                  <a:srgbClr val="C6941F"/>
                </a:solidFill>
                <a:latin typeface="DM Serif Display"/>
                <a:ea typeface="DM Serif Display"/>
                <a:cs typeface="DM Serif Display"/>
                <a:sym typeface="DM Serif Display"/>
              </a:rPr>
              <a:t>Unsure</a:t>
            </a:r>
            <a:r>
              <a:rPr lang="en-US" sz="9999">
                <a:solidFill>
                  <a:srgbClr val="000000"/>
                </a:solidFill>
                <a:latin typeface="DM Serif Display"/>
                <a:ea typeface="DM Serif Display"/>
                <a:cs typeface="DM Serif Display"/>
                <a:sym typeface="DM Serif Display"/>
              </a:rPr>
              <a:t> if there is a Risk of HIV Transmission </a:t>
            </a:r>
          </a:p>
        </p:txBody>
      </p:sp>
      <p:grpSp>
        <p:nvGrpSpPr>
          <p:cNvPr name="Group 9" id="9"/>
          <p:cNvGrpSpPr/>
          <p:nvPr/>
        </p:nvGrpSpPr>
        <p:grpSpPr>
          <a:xfrm rot="0">
            <a:off x="8375897" y="8444548"/>
            <a:ext cx="1536205" cy="1328102"/>
            <a:chOff x="0" y="0"/>
            <a:chExt cx="2048274" cy="1770802"/>
          </a:xfrm>
        </p:grpSpPr>
        <p:grpSp>
          <p:nvGrpSpPr>
            <p:cNvPr name="Group 10" id="10"/>
            <p:cNvGrpSpPr/>
            <p:nvPr/>
          </p:nvGrpSpPr>
          <p:grpSpPr>
            <a:xfrm rot="0">
              <a:off x="0" y="492092"/>
              <a:ext cx="2048274" cy="392487"/>
              <a:chOff x="0" y="0"/>
              <a:chExt cx="2302677" cy="441235"/>
            </a:xfrm>
          </p:grpSpPr>
          <p:sp>
            <p:nvSpPr>
              <p:cNvPr name="Freeform 11" id="11"/>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2" id="12"/>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3" id="13"/>
            <p:cNvGrpSpPr/>
            <p:nvPr/>
          </p:nvGrpSpPr>
          <p:grpSpPr>
            <a:xfrm rot="-393872">
              <a:off x="131692" y="47654"/>
              <a:ext cx="819215" cy="413752"/>
              <a:chOff x="0" y="0"/>
              <a:chExt cx="1120564" cy="565951"/>
            </a:xfrm>
          </p:grpSpPr>
          <p:sp>
            <p:nvSpPr>
              <p:cNvPr name="Freeform 14" id="14"/>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5" id="15"/>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6" id="16"/>
            <p:cNvGrpSpPr/>
            <p:nvPr/>
          </p:nvGrpSpPr>
          <p:grpSpPr>
            <a:xfrm rot="-491354">
              <a:off x="239168" y="911462"/>
              <a:ext cx="1702440" cy="392487"/>
              <a:chOff x="0" y="0"/>
              <a:chExt cx="1913890" cy="441235"/>
            </a:xfrm>
          </p:grpSpPr>
          <p:sp>
            <p:nvSpPr>
              <p:cNvPr name="Freeform 17" id="17"/>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8" id="18"/>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19" id="19"/>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0" id="20"/>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1" id="21"/>
            <p:cNvGrpSpPr/>
            <p:nvPr/>
          </p:nvGrpSpPr>
          <p:grpSpPr>
            <a:xfrm rot="-14337">
              <a:off x="180578" y="1353809"/>
              <a:ext cx="1555519" cy="413752"/>
              <a:chOff x="0" y="0"/>
              <a:chExt cx="2127719" cy="565951"/>
            </a:xfrm>
          </p:grpSpPr>
          <p:sp>
            <p:nvSpPr>
              <p:cNvPr name="Freeform 22" id="22"/>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3" id="23"/>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grpSp>
        <p:nvGrpSpPr>
          <p:cNvPr name="Group 24" id="24"/>
          <p:cNvGrpSpPr/>
          <p:nvPr/>
        </p:nvGrpSpPr>
        <p:grpSpPr>
          <a:xfrm rot="0">
            <a:off x="0" y="0"/>
            <a:ext cx="1028700" cy="9258300"/>
            <a:chOff x="0" y="0"/>
            <a:chExt cx="270933" cy="2438400"/>
          </a:xfrm>
        </p:grpSpPr>
        <p:sp>
          <p:nvSpPr>
            <p:cNvPr name="Freeform 25" id="25"/>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26" id="26"/>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27" id="27"/>
          <p:cNvGrpSpPr/>
          <p:nvPr/>
        </p:nvGrpSpPr>
        <p:grpSpPr>
          <a:xfrm rot="0">
            <a:off x="0" y="9258300"/>
            <a:ext cx="1028700" cy="1028700"/>
            <a:chOff x="0" y="0"/>
            <a:chExt cx="270933" cy="270933"/>
          </a:xfrm>
        </p:grpSpPr>
        <p:sp>
          <p:nvSpPr>
            <p:cNvPr name="Freeform 28" id="28"/>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29" id="29"/>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601285" y="279654"/>
          <a:ext cx="13557156" cy="9829800"/>
        </p:xfrm>
        <a:graphic>
          <a:graphicData uri="http://schemas.openxmlformats.org/drawingml/2006/table">
            <a:tbl>
              <a:tblPr/>
              <a:tblGrid>
                <a:gridCol w="1179915"/>
                <a:gridCol w="2232116"/>
                <a:gridCol w="1478423"/>
                <a:gridCol w="8666702"/>
              </a:tblGrid>
              <a:tr h="793651">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Page Number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Name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Risk of transmission?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Notes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621534">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1</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00000"/>
                          </a:solidFill>
                          <a:latin typeface="Canva Sans"/>
                          <a:ea typeface="Canva Sans"/>
                          <a:cs typeface="Canva Sans"/>
                          <a:sym typeface="Canva Sans"/>
                        </a:rPr>
                        <a:t>African people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C4C34"/>
                          </a:solidFill>
                          <a:latin typeface="Canva Sans"/>
                          <a:ea typeface="Canva Sans"/>
                          <a:cs typeface="Canva Sans"/>
                          <a:sym typeface="Canva Sans"/>
                        </a:rPr>
                        <a:t>No Risk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399"/>
                        </a:lnSpc>
                        <a:defRPr/>
                      </a:pPr>
                      <a:r>
                        <a:rPr lang="en-US" sz="999">
                          <a:solidFill>
                            <a:srgbClr val="000000"/>
                          </a:solidFill>
                          <a:latin typeface="Canva Sans"/>
                          <a:ea typeface="Canva Sans"/>
                          <a:cs typeface="Canva Sans"/>
                          <a:sym typeface="Canva Sans"/>
                        </a:rPr>
                        <a:t> </a:t>
                      </a:r>
                      <a:r>
                        <a:rPr lang="en-US" sz="999">
                          <a:solidFill>
                            <a:srgbClr val="000000"/>
                          </a:solidFill>
                          <a:latin typeface="Canva Sans"/>
                          <a:ea typeface="Canva Sans"/>
                          <a:cs typeface="Canva Sans"/>
                          <a:sym typeface="Canva Sans"/>
                        </a:rPr>
                        <a:t>HIV is transmitted through bodily fluids, such as blood, semen, vaginal fluids, and breast milk. Ethnicity is not a factor in transmission.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37885">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2</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00000"/>
                          </a:solidFill>
                          <a:latin typeface="Canva Sans"/>
                          <a:ea typeface="Canva Sans"/>
                          <a:cs typeface="Canva Sans"/>
                          <a:sym typeface="Canva Sans"/>
                        </a:rPr>
                        <a:t>Mother to baby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D12D2C"/>
                          </a:solidFill>
                          <a:latin typeface="Canva Sans"/>
                          <a:ea typeface="Canva Sans"/>
                          <a:cs typeface="Canva Sans"/>
                          <a:sym typeface="Canva Sans"/>
                        </a:rPr>
                        <a:t>Risk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399"/>
                        </a:lnSpc>
                        <a:defRPr/>
                      </a:pPr>
                      <a:r>
                        <a:rPr lang="en-US" sz="999">
                          <a:solidFill>
                            <a:srgbClr val="000000"/>
                          </a:solidFill>
                          <a:latin typeface="Canva Sans"/>
                          <a:ea typeface="Canva Sans"/>
                          <a:cs typeface="Canva Sans"/>
                          <a:sym typeface="Canva Sans"/>
                        </a:rPr>
                        <a:t>A mother living with HIV can transmit the virus to her baby, primarily during childbirth rather than pregnancy, as the mother's and baby's blood are usually separate in utero. Effective interventions, including antiretroviral therapy (ART) and appropriate prenatal care, have reduced the mother-to-child transmission rate to less than 0.5% in the UK (Public Health England, 2016). Early diagnosis and proper medical care are essential to protect the baby’s health (British HIV Association, 2022).</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37885">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3</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00000"/>
                          </a:solidFill>
                          <a:latin typeface="Canva Sans"/>
                          <a:ea typeface="Canva Sans"/>
                          <a:cs typeface="Canva Sans"/>
                          <a:sym typeface="Canva Sans"/>
                        </a:rPr>
                        <a:t>Gay Men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679"/>
                        </a:lnSpc>
                        <a:defRPr/>
                      </a:pPr>
                      <a:r>
                        <a:rPr lang="en-US" sz="1200">
                          <a:solidFill>
                            <a:srgbClr val="B42222"/>
                          </a:solidFill>
                          <a:latin typeface="Arimo"/>
                          <a:ea typeface="Arimo"/>
                          <a:cs typeface="Arimo"/>
                          <a:sym typeface="Arimo"/>
                        </a:rPr>
                        <a:t>Risk</a:t>
                      </a:r>
                      <a:r>
                        <a:rPr lang="en-US" sz="1200">
                          <a:solidFill>
                            <a:srgbClr val="0C4C34"/>
                          </a:solidFill>
                          <a:latin typeface="Arimo"/>
                          <a:ea typeface="Arimo"/>
                          <a:cs typeface="Arimo"/>
                          <a:sym typeface="Arimo"/>
                        </a:rPr>
                        <a:t>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400"/>
                        </a:lnSpc>
                        <a:defRPr/>
                      </a:pPr>
                      <a:r>
                        <a:rPr lang="en-US" sz="1000">
                          <a:solidFill>
                            <a:srgbClr val="000000"/>
                          </a:solidFill>
                          <a:latin typeface="Canva Sans"/>
                          <a:ea typeface="Canva Sans"/>
                          <a:cs typeface="Canva Sans"/>
                          <a:sym typeface="Canva Sans"/>
                        </a:rPr>
                        <a:t>Anyone can contract HIV, regardless of sexual orientation. However, HIV is more prevalent in certain communities, particularly among men who have sex with men (MSM) due to higher rates of unprotected sex, multiple partners, and a higher likelihood of encountering anal sex, which carries a higher risk of transmission. Education, prevention, and access to treatment are crucial for all communities. (NHS, "HIV and AIDS")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93651">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4</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00000"/>
                          </a:solidFill>
                          <a:latin typeface="Canva Sans"/>
                          <a:ea typeface="Canva Sans"/>
                          <a:cs typeface="Canva Sans"/>
                          <a:sym typeface="Canva Sans"/>
                        </a:rPr>
                        <a:t>Sharing Needle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D12D2C"/>
                          </a:solidFill>
                          <a:latin typeface="Canva Sans"/>
                          <a:ea typeface="Canva Sans"/>
                          <a:cs typeface="Canva Sans"/>
                          <a:sym typeface="Canva Sans"/>
                        </a:rPr>
                        <a:t>Risk</a:t>
                      </a:r>
                      <a:r>
                        <a:rPr lang="en-US" sz="999">
                          <a:solidFill>
                            <a:srgbClr val="D12D2C"/>
                          </a:solidFill>
                          <a:latin typeface="Canva Sans"/>
                          <a:ea typeface="Canva Sans"/>
                          <a:cs typeface="Canva Sans"/>
                          <a:sym typeface="Canva Sans"/>
                        </a:rPr>
                        <a:t>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399"/>
                        </a:lnSpc>
                        <a:defRPr/>
                      </a:pPr>
                      <a:r>
                        <a:rPr lang="en-US" sz="999">
                          <a:solidFill>
                            <a:srgbClr val="000000"/>
                          </a:solidFill>
                          <a:latin typeface="Canva Sans"/>
                          <a:ea typeface="Canva Sans"/>
                          <a:cs typeface="Canva Sans"/>
                          <a:sym typeface="Canva Sans"/>
                        </a:rPr>
                        <a:t> Sharing needles is a risk for HIV transmission.</a:t>
                      </a:r>
                      <a:r>
                        <a:rPr lang="en-US" sz="999">
                          <a:solidFill>
                            <a:srgbClr val="000000"/>
                          </a:solidFill>
                          <a:latin typeface="Canva Sans"/>
                          <a:ea typeface="Canva Sans"/>
                          <a:cs typeface="Canva Sans"/>
                          <a:sym typeface="Canva Sans"/>
                        </a:rPr>
                        <a:t> HIV is a virus that attacks the immune system, and it can be transmitted through contact with infected blood. 2  Sharing needles can expose you to infected blood, which can increase your risk of contracting HIV.</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965768">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00000"/>
                          </a:solidFill>
                          <a:latin typeface="Canva Sans"/>
                          <a:ea typeface="Canva Sans"/>
                          <a:cs typeface="Canva Sans"/>
                          <a:sym typeface="Canva Sans"/>
                        </a:rPr>
                        <a:t>Oral Sex</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D12D2C"/>
                          </a:solidFill>
                          <a:latin typeface="Canva Sans"/>
                          <a:ea typeface="Canva Sans"/>
                          <a:cs typeface="Canva Sans"/>
                          <a:sym typeface="Canva Sans"/>
                        </a:rPr>
                        <a:t>Risk</a:t>
                      </a:r>
                      <a:r>
                        <a:rPr lang="en-US" sz="999">
                          <a:solidFill>
                            <a:srgbClr val="000000"/>
                          </a:solidFill>
                          <a:latin typeface="Canva Sans"/>
                          <a:ea typeface="Canva Sans"/>
                          <a:cs typeface="Canva Sans"/>
                          <a:sym typeface="Canva Sans"/>
                        </a:rPr>
                        <a:t>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399"/>
                        </a:lnSpc>
                        <a:defRPr/>
                      </a:pPr>
                      <a:r>
                        <a:rPr lang="en-US" sz="999">
                          <a:solidFill>
                            <a:srgbClr val="000000"/>
                          </a:solidFill>
                          <a:latin typeface="Canva Sans"/>
                          <a:ea typeface="Canva Sans"/>
                          <a:cs typeface="Canva Sans"/>
                          <a:sym typeface="Canva Sans"/>
                        </a:rPr>
                        <a:t>Oral sex can transmit HIV, although the risk is lower than with vaginal or anal sex.</a:t>
                      </a:r>
                      <a:r>
                        <a:rPr lang="en-US" sz="999">
                          <a:solidFill>
                            <a:srgbClr val="000000"/>
                          </a:solidFill>
                          <a:latin typeface="Canva Sans"/>
                          <a:ea typeface="Canva Sans"/>
                          <a:cs typeface="Canva Sans"/>
                          <a:sym typeface="Canva Sans"/>
                        </a:rPr>
                        <a:t>The UK National Health Service (NHS) states that while the risk of HIV transmission through oral sex is lower than through vaginal or anal sex, it is still possible.</a:t>
                      </a:r>
                      <a:endParaRPr lang="en-US" sz="1100"/>
                    </a:p>
                    <a:p>
                      <a:pPr algn="just">
                        <a:lnSpc>
                          <a:spcPts val="1399"/>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301947">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6</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00000"/>
                          </a:solidFill>
                          <a:latin typeface="Canva Sans"/>
                          <a:ea typeface="Canva Sans"/>
                          <a:cs typeface="Canva Sans"/>
                          <a:sym typeface="Canva Sans"/>
                        </a:rPr>
                        <a:t>Body Piercing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C4C34"/>
                          </a:solidFill>
                          <a:latin typeface="Canva Sans"/>
                          <a:ea typeface="Canva Sans"/>
                          <a:cs typeface="Canva Sans"/>
                          <a:sym typeface="Canva Sans"/>
                        </a:rPr>
                        <a:t>No Risk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399"/>
                        </a:lnSpc>
                        <a:defRPr/>
                      </a:pPr>
                      <a:r>
                        <a:rPr lang="en-US" sz="999">
                          <a:solidFill>
                            <a:srgbClr val="000000"/>
                          </a:solidFill>
                          <a:latin typeface="Canva Sans"/>
                          <a:ea typeface="Canva Sans"/>
                          <a:cs typeface="Canva Sans"/>
                          <a:sym typeface="Canva Sans"/>
                        </a:rPr>
                        <a:t>Body piercing does carry some risks, including infection and allergic reactions. While rare, there is a very small risk of transmitting blood-borne infections like HIV through improperly sterilized equipment. It's crucial to get piercings from reputable studios that adhere to strict hygiene and safety standards. The UK's Public Health England provides guidance on safe body piercing practices. </a:t>
                      </a:r>
                      <a:endParaRPr lang="en-US" sz="1100"/>
                    </a:p>
                    <a:p>
                      <a:pPr algn="just">
                        <a:lnSpc>
                          <a:spcPts val="1399"/>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875466">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7</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00000"/>
                          </a:solidFill>
                          <a:latin typeface="Canva Sans"/>
                          <a:ea typeface="Canva Sans"/>
                          <a:cs typeface="Canva Sans"/>
                          <a:sym typeface="Canva Sans"/>
                        </a:rPr>
                        <a:t>Providing Personal Care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C4C34"/>
                          </a:solidFill>
                          <a:latin typeface="Canva Sans"/>
                          <a:ea typeface="Canva Sans"/>
                          <a:cs typeface="Canva Sans"/>
                          <a:sym typeface="Canva Sans"/>
                        </a:rPr>
                        <a:t>No Risk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400"/>
                        </a:lnSpc>
                        <a:defRPr/>
                      </a:pPr>
                      <a:r>
                        <a:rPr lang="en-US" sz="1000">
                          <a:solidFill>
                            <a:srgbClr val="000000"/>
                          </a:solidFill>
                          <a:latin typeface="Canva Sans"/>
                          <a:ea typeface="Canva Sans"/>
                          <a:cs typeface="Canva Sans"/>
                          <a:sym typeface="Canva Sans"/>
                        </a:rPr>
                        <a:t>Providing personal care generally poses a low risk for HIV transmission. HIV spreads through specific bodily fluids, not through casual contact. However, it's important to be aware of potential risks and take necessary precautions.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85596">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8</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00000"/>
                          </a:solidFill>
                          <a:latin typeface="Canva Sans"/>
                          <a:ea typeface="Canva Sans"/>
                          <a:cs typeface="Canva Sans"/>
                          <a:sym typeface="Canva Sans"/>
                        </a:rPr>
                        <a:t>The Elderly</a:t>
                      </a:r>
                      <a:r>
                        <a:rPr lang="en-US" sz="999">
                          <a:solidFill>
                            <a:srgbClr val="000000"/>
                          </a:solidFill>
                          <a:latin typeface="Canva Sans"/>
                          <a:ea typeface="Canva Sans"/>
                          <a:cs typeface="Canva Sans"/>
                          <a:sym typeface="Canva Sans"/>
                        </a:rPr>
                        <a:t>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C4C34"/>
                          </a:solidFill>
                          <a:latin typeface="Canva Sans"/>
                          <a:ea typeface="Canva Sans"/>
                          <a:cs typeface="Canva Sans"/>
                          <a:sym typeface="Canva Sans"/>
                        </a:rPr>
                        <a:t>No Risk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400"/>
                        </a:lnSpc>
                        <a:defRPr/>
                      </a:pPr>
                      <a:r>
                        <a:rPr lang="en-US" sz="1000">
                          <a:solidFill>
                            <a:srgbClr val="000000"/>
                          </a:solidFill>
                          <a:latin typeface="Canva Sans"/>
                          <a:ea typeface="Canva Sans"/>
                          <a:cs typeface="Canva Sans"/>
                          <a:sym typeface="Canva Sans"/>
                        </a:rPr>
                        <a:t> HIV is transmitted through bodily fluids, such as blood, semen, vaginal fluids, and breast milk. Age is not a factor in transmission.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416416">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9</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00000"/>
                          </a:solidFill>
                          <a:latin typeface="Canva Sans"/>
                          <a:ea typeface="Canva Sans"/>
                          <a:cs typeface="Canva Sans"/>
                          <a:sym typeface="Canva Sans"/>
                        </a:rPr>
                        <a:t>Insect Bites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C4C34"/>
                          </a:solidFill>
                          <a:latin typeface="Canva Sans"/>
                          <a:ea typeface="Canva Sans"/>
                          <a:cs typeface="Canva Sans"/>
                          <a:sym typeface="Canva Sans"/>
                        </a:rPr>
                        <a:t>No Risk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400"/>
                        </a:lnSpc>
                        <a:defRPr/>
                      </a:pPr>
                      <a:r>
                        <a:rPr lang="en-US" sz="1000">
                          <a:solidFill>
                            <a:srgbClr val="000000"/>
                          </a:solidFill>
                          <a:latin typeface="Canva Sans"/>
                          <a:ea typeface="Canva Sans"/>
                          <a:cs typeface="Canva Sans"/>
                          <a:sym typeface="Canva Sans"/>
                        </a:rPr>
                        <a:t>No, insect bites cannot transmit HIV. HIV is primarily transmitted through bodily fluids such as blood, semen, and vaginal fluids. 2 Insect bites do not involve the exchange of these fluids. For more information, you can refer to resources from the UK National Health Service (NHS), such as their website or helpline.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Freeform 3" id="3"/>
          <p:cNvSpPr/>
          <p:nvPr/>
        </p:nvSpPr>
        <p:spPr>
          <a:xfrm flipH="false" flipV="false" rot="5400000">
            <a:off x="14689826" y="3886204"/>
            <a:ext cx="1539392" cy="1894636"/>
          </a:xfrm>
          <a:custGeom>
            <a:avLst/>
            <a:gdLst/>
            <a:ahLst/>
            <a:cxnLst/>
            <a:rect r="r" b="b" t="t" l="l"/>
            <a:pathLst>
              <a:path h="1894636" w="1539392">
                <a:moveTo>
                  <a:pt x="0" y="0"/>
                </a:moveTo>
                <a:lnTo>
                  <a:pt x="1539392" y="0"/>
                </a:lnTo>
                <a:lnTo>
                  <a:pt x="1539392" y="1894636"/>
                </a:lnTo>
                <a:lnTo>
                  <a:pt x="0" y="1894636"/>
                </a:lnTo>
                <a:lnTo>
                  <a:pt x="0" y="0"/>
                </a:lnTo>
                <a:close/>
              </a:path>
            </a:pathLst>
          </a:custGeom>
          <a:blipFill>
            <a:blip r:embed="rId2"/>
            <a:stretch>
              <a:fillRect l="0" t="0" r="0" b="0"/>
            </a:stretch>
          </a:blipFill>
        </p:spPr>
      </p:sp>
      <p:sp>
        <p:nvSpPr>
          <p:cNvPr name="TextBox 4" id="4"/>
          <p:cNvSpPr txBox="true"/>
          <p:nvPr/>
        </p:nvSpPr>
        <p:spPr>
          <a:xfrm rot="0">
            <a:off x="14158441" y="2222391"/>
            <a:ext cx="2919500" cy="1464424"/>
          </a:xfrm>
          <a:prstGeom prst="rect">
            <a:avLst/>
          </a:prstGeom>
        </p:spPr>
        <p:txBody>
          <a:bodyPr anchor="t" rtlCol="false" tIns="0" lIns="0" bIns="0" rIns="0">
            <a:spAutoFit/>
          </a:bodyPr>
          <a:lstStyle/>
          <a:p>
            <a:pPr algn="ctr">
              <a:lnSpc>
                <a:spcPts val="5908"/>
              </a:lnSpc>
            </a:pPr>
            <a:r>
              <a:rPr lang="en-US" sz="4220">
                <a:solidFill>
                  <a:srgbClr val="000000"/>
                </a:solidFill>
                <a:latin typeface="Abril Fatface"/>
                <a:ea typeface="Abril Fatface"/>
                <a:cs typeface="Abril Fatface"/>
                <a:sym typeface="Abril Fatface"/>
              </a:rPr>
              <a:t>Answers </a:t>
            </a:r>
          </a:p>
          <a:p>
            <a:pPr algn="ctr">
              <a:lnSpc>
                <a:spcPts val="5908"/>
              </a:lnSpc>
            </a:pPr>
            <a:r>
              <a:rPr lang="en-US" sz="4220">
                <a:solidFill>
                  <a:srgbClr val="000000"/>
                </a:solidFill>
                <a:latin typeface="Abril Fatface"/>
                <a:ea typeface="Abril Fatface"/>
                <a:cs typeface="Abril Fatface"/>
                <a:sym typeface="Abril Fatface"/>
              </a:rPr>
              <a:t>Page </a:t>
            </a:r>
            <a:r>
              <a:rPr lang="en-US" sz="4220" u="sng">
                <a:solidFill>
                  <a:srgbClr val="000000"/>
                </a:solidFill>
                <a:latin typeface="Abril Fatface"/>
                <a:ea typeface="Abril Fatface"/>
                <a:cs typeface="Abril Fatface"/>
                <a:sym typeface="Abril Fatface"/>
              </a:rPr>
              <a:t>1 of 3</a:t>
            </a:r>
          </a:p>
        </p:txBody>
      </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8" id="8"/>
          <p:cNvGrpSpPr/>
          <p:nvPr/>
        </p:nvGrpSpPr>
        <p:grpSpPr>
          <a:xfrm rot="0">
            <a:off x="17259300" y="9258300"/>
            <a:ext cx="1028700" cy="1028700"/>
            <a:chOff x="0" y="0"/>
            <a:chExt cx="270933" cy="270933"/>
          </a:xfrm>
        </p:grpSpPr>
        <p:sp>
          <p:nvSpPr>
            <p:cNvPr name="Freeform 9" id="9"/>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10" id="10"/>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11" id="11"/>
          <p:cNvGrpSpPr/>
          <p:nvPr/>
        </p:nvGrpSpPr>
        <p:grpSpPr>
          <a:xfrm rot="0">
            <a:off x="15126305" y="8444548"/>
            <a:ext cx="1536205" cy="1328102"/>
            <a:chOff x="0" y="0"/>
            <a:chExt cx="2048274" cy="1770802"/>
          </a:xfrm>
        </p:grpSpPr>
        <p:grpSp>
          <p:nvGrpSpPr>
            <p:cNvPr name="Group 12" id="12"/>
            <p:cNvGrpSpPr/>
            <p:nvPr/>
          </p:nvGrpSpPr>
          <p:grpSpPr>
            <a:xfrm rot="0">
              <a:off x="0" y="492092"/>
              <a:ext cx="2048274" cy="392487"/>
              <a:chOff x="0" y="0"/>
              <a:chExt cx="2302677" cy="441235"/>
            </a:xfrm>
          </p:grpSpPr>
          <p:sp>
            <p:nvSpPr>
              <p:cNvPr name="Freeform 13" id="13"/>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4" id="14"/>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5" id="15"/>
            <p:cNvGrpSpPr/>
            <p:nvPr/>
          </p:nvGrpSpPr>
          <p:grpSpPr>
            <a:xfrm rot="-393872">
              <a:off x="131692" y="47654"/>
              <a:ext cx="819215" cy="413752"/>
              <a:chOff x="0" y="0"/>
              <a:chExt cx="1120564" cy="565951"/>
            </a:xfrm>
          </p:grpSpPr>
          <p:sp>
            <p:nvSpPr>
              <p:cNvPr name="Freeform 16" id="16"/>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7" id="17"/>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8" id="18"/>
            <p:cNvGrpSpPr/>
            <p:nvPr/>
          </p:nvGrpSpPr>
          <p:grpSpPr>
            <a:xfrm rot="-491354">
              <a:off x="239168" y="911462"/>
              <a:ext cx="1702440" cy="392487"/>
              <a:chOff x="0" y="0"/>
              <a:chExt cx="1913890" cy="441235"/>
            </a:xfrm>
          </p:grpSpPr>
          <p:sp>
            <p:nvSpPr>
              <p:cNvPr name="Freeform 19" id="19"/>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0" id="20"/>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1" id="21"/>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2" id="22"/>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3" id="23"/>
            <p:cNvGrpSpPr/>
            <p:nvPr/>
          </p:nvGrpSpPr>
          <p:grpSpPr>
            <a:xfrm rot="-14337">
              <a:off x="180578" y="1353809"/>
              <a:ext cx="1555519" cy="413752"/>
              <a:chOff x="0" y="0"/>
              <a:chExt cx="2127719" cy="565951"/>
            </a:xfrm>
          </p:grpSpPr>
          <p:sp>
            <p:nvSpPr>
              <p:cNvPr name="Freeform 24" id="24"/>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5" id="25"/>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415245" y="490537"/>
          <a:ext cx="13398487" cy="9686925"/>
        </p:xfrm>
        <a:graphic>
          <a:graphicData uri="http://schemas.openxmlformats.org/drawingml/2006/table">
            <a:tbl>
              <a:tblPr/>
              <a:tblGrid>
                <a:gridCol w="2307350"/>
                <a:gridCol w="2307350"/>
                <a:gridCol w="2307350"/>
                <a:gridCol w="6476436"/>
              </a:tblGrid>
              <a:tr h="621570">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Page Number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Name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Risk of transmission?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Notes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37951">
                <a:tc>
                  <a:txBody>
                    <a:bodyPr anchor="t" rtlCol="false"/>
                    <a:lstStyle/>
                    <a:p>
                      <a:pPr algn="ctr">
                        <a:lnSpc>
                          <a:spcPts val="1400"/>
                        </a:lnSpc>
                        <a:defRPr/>
                      </a:pPr>
                      <a:r>
                        <a:rPr lang="en-US" sz="1000" b="true">
                          <a:solidFill>
                            <a:srgbClr val="000000"/>
                          </a:solidFill>
                          <a:latin typeface="Canva Sans Bold"/>
                          <a:ea typeface="Canva Sans Bold"/>
                          <a:cs typeface="Canva Sans Bold"/>
                          <a:sym typeface="Canva Sans Bold"/>
                        </a:rPr>
                        <a:t>10</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00000"/>
                          </a:solidFill>
                          <a:latin typeface="Canva Sans"/>
                          <a:ea typeface="Canva Sans"/>
                          <a:cs typeface="Canva Sans"/>
                          <a:sym typeface="Canva Sans"/>
                        </a:rPr>
                        <a:t>Unprotected Sex</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679"/>
                        </a:lnSpc>
                        <a:defRPr/>
                      </a:pPr>
                      <a:r>
                        <a:rPr lang="en-US" sz="1200">
                          <a:solidFill>
                            <a:srgbClr val="D12D2C"/>
                          </a:solidFill>
                          <a:latin typeface="Canva Sans"/>
                          <a:ea typeface="Canva Sans"/>
                          <a:cs typeface="Canva Sans"/>
                          <a:sym typeface="Canva Sans"/>
                        </a:rPr>
                        <a:t>Risk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400"/>
                        </a:lnSpc>
                        <a:defRPr/>
                      </a:pPr>
                      <a:r>
                        <a:rPr lang="en-US" sz="1000">
                          <a:solidFill>
                            <a:srgbClr val="000000"/>
                          </a:solidFill>
                          <a:latin typeface="Canva Sans"/>
                          <a:ea typeface="Canva Sans"/>
                          <a:cs typeface="Canva Sans"/>
                          <a:sym typeface="Canva Sans"/>
                        </a:rPr>
                        <a:t>Unprotected sex is a risk for transmitting HIV. HIV is a virus that attacks the immune system. It can be transmitted through unprotected sex, sharing needles, or from mother to child during pregnancy, childbirth, or breastfeeding.There is no cure for HIV, but there are treatments that can help people with HIV live long and healthy lives.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37951">
                <a:tc>
                  <a:txBody>
                    <a:bodyPr anchor="t" rtlCol="false"/>
                    <a:lstStyle/>
                    <a:p>
                      <a:pPr algn="ctr">
                        <a:lnSpc>
                          <a:spcPts val="1400"/>
                        </a:lnSpc>
                        <a:defRPr/>
                      </a:pPr>
                      <a:r>
                        <a:rPr lang="en-US" sz="1000" b="true">
                          <a:solidFill>
                            <a:srgbClr val="000000"/>
                          </a:solidFill>
                          <a:latin typeface="Canva Sans Bold"/>
                          <a:ea typeface="Canva Sans Bold"/>
                          <a:cs typeface="Canva Sans Bold"/>
                          <a:sym typeface="Canva Sans Bold"/>
                        </a:rPr>
                        <a:t>11</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00000"/>
                          </a:solidFill>
                          <a:latin typeface="Canva Sans"/>
                          <a:ea typeface="Canva Sans"/>
                          <a:cs typeface="Canva Sans"/>
                          <a:sym typeface="Canva Sans"/>
                        </a:rPr>
                        <a:t>Swimming In A Public Pool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C4C34"/>
                          </a:solidFill>
                          <a:latin typeface="Canva Sans"/>
                          <a:ea typeface="Canva Sans"/>
                          <a:cs typeface="Canva Sans"/>
                          <a:sym typeface="Canva Sans"/>
                        </a:rPr>
                        <a:t>No Risk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399"/>
                        </a:lnSpc>
                        <a:defRPr/>
                      </a:pPr>
                      <a:r>
                        <a:rPr lang="en-US" sz="999">
                          <a:solidFill>
                            <a:srgbClr val="000000"/>
                          </a:solidFill>
                          <a:latin typeface="Canva Sans"/>
                          <a:ea typeface="Canva Sans"/>
                          <a:cs typeface="Canva Sans"/>
                          <a:sym typeface="Canva Sans"/>
                        </a:rPr>
                        <a:t>Swimming in a public pool is not a risk for HIV transmission. HIV is not spread through water or casual contact, even in the UK. HIV is primarily transmitted through specific bodily fluids, such as blood, semen, vaginal fluids, and breast milk, and typically through sexual contact or sharing needles.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482205">
                <a:tc>
                  <a:txBody>
                    <a:bodyPr anchor="t" rtlCol="false"/>
                    <a:lstStyle/>
                    <a:p>
                      <a:pPr algn="ctr">
                        <a:lnSpc>
                          <a:spcPts val="1400"/>
                        </a:lnSpc>
                        <a:defRPr/>
                      </a:pPr>
                      <a:r>
                        <a:rPr lang="en-US" sz="1000" b="true">
                          <a:solidFill>
                            <a:srgbClr val="000000"/>
                          </a:solidFill>
                          <a:latin typeface="Canva Sans Bold"/>
                          <a:ea typeface="Canva Sans Bold"/>
                          <a:cs typeface="Canva Sans Bold"/>
                          <a:sym typeface="Canva Sans Bold"/>
                        </a:rPr>
                        <a:t>12</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00000"/>
                          </a:solidFill>
                          <a:latin typeface="Canva Sans"/>
                          <a:ea typeface="Canva Sans"/>
                          <a:cs typeface="Canva Sans"/>
                          <a:sym typeface="Canva Sans"/>
                        </a:rPr>
                        <a:t>Sharing Razors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D12D2C"/>
                          </a:solidFill>
                          <a:latin typeface="Canva Sans"/>
                          <a:ea typeface="Canva Sans"/>
                          <a:cs typeface="Canva Sans"/>
                          <a:sym typeface="Canva Sans"/>
                        </a:rPr>
                        <a:t>Risk</a:t>
                      </a:r>
                      <a:r>
                        <a:rPr lang="en-US" sz="1000">
                          <a:solidFill>
                            <a:srgbClr val="D12D2C"/>
                          </a:solidFill>
                          <a:latin typeface="Canva Sans"/>
                          <a:ea typeface="Canva Sans"/>
                          <a:cs typeface="Canva Sans"/>
                          <a:sym typeface="Canva Sans"/>
                        </a:rPr>
                        <a:t>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400"/>
                        </a:lnSpc>
                        <a:defRPr/>
                      </a:pPr>
                      <a:r>
                        <a:rPr lang="en-US" sz="1000">
                          <a:solidFill>
                            <a:srgbClr val="000000"/>
                          </a:solidFill>
                          <a:latin typeface="Canva Sans"/>
                          <a:ea typeface="Canva Sans"/>
                          <a:cs typeface="Canva Sans"/>
                          <a:sym typeface="Canva Sans"/>
                        </a:rPr>
                        <a:t>Sharing razors can pose a risk of transmitting HIV, although the risk is generally low.there is a risk of HIV transmission if you share a razor with someone who has HIV. This is because HIV can be transmitted through blood, and it is possible for blood to get on a razor if the person using it nicks themselves.  If you then use the same razor and also nick yourself, you could be at risk of contracting HIV. </a:t>
                      </a:r>
                      <a:endParaRPr lang="en-US" sz="1100"/>
                    </a:p>
                    <a:p>
                      <a:pPr algn="just">
                        <a:lnSpc>
                          <a:spcPts val="1400"/>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37951">
                <a:tc>
                  <a:txBody>
                    <a:bodyPr anchor="t" rtlCol="false"/>
                    <a:lstStyle/>
                    <a:p>
                      <a:pPr algn="ctr">
                        <a:lnSpc>
                          <a:spcPts val="1400"/>
                        </a:lnSpc>
                        <a:defRPr/>
                      </a:pPr>
                      <a:r>
                        <a:rPr lang="en-US" sz="1000" b="true">
                          <a:solidFill>
                            <a:srgbClr val="000000"/>
                          </a:solidFill>
                          <a:latin typeface="Canva Sans Bold"/>
                          <a:ea typeface="Canva Sans Bold"/>
                          <a:cs typeface="Canva Sans Bold"/>
                          <a:sym typeface="Canva Sans Bold"/>
                        </a:rPr>
                        <a:t>13</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00000"/>
                          </a:solidFill>
                          <a:latin typeface="Canva Sans"/>
                          <a:ea typeface="Canva Sans"/>
                          <a:cs typeface="Canva Sans"/>
                          <a:sym typeface="Canva Sans"/>
                        </a:rPr>
                        <a:t>kissing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C4C34"/>
                          </a:solidFill>
                          <a:latin typeface="Canva Sans"/>
                          <a:ea typeface="Canva Sans"/>
                          <a:cs typeface="Canva Sans"/>
                          <a:sym typeface="Canva Sans"/>
                        </a:rPr>
                        <a:t>No Risk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400"/>
                        </a:lnSpc>
                        <a:defRPr/>
                      </a:pPr>
                      <a:r>
                        <a:rPr lang="en-US" sz="1000">
                          <a:solidFill>
                            <a:srgbClr val="000000"/>
                          </a:solidFill>
                          <a:latin typeface="Canva Sans"/>
                          <a:ea typeface="Canva Sans"/>
                          <a:cs typeface="Canva Sans"/>
                          <a:sym typeface="Canva Sans"/>
                        </a:rPr>
                        <a:t>Kissing is generally considered a low-risk activity for transmitting HIV. However, it's not entirely risk-free. Here's a breakdown. HIV is primarily transmitted through specific bodily fluids, such as blood, semen, vaginal fluids, and breast milk, and typically through sexual contact or sharing needles.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826459">
                <a:tc>
                  <a:txBody>
                    <a:bodyPr anchor="t" rtlCol="false"/>
                    <a:lstStyle/>
                    <a:p>
                      <a:pPr algn="ctr">
                        <a:lnSpc>
                          <a:spcPts val="1400"/>
                        </a:lnSpc>
                        <a:defRPr/>
                      </a:pPr>
                      <a:r>
                        <a:rPr lang="en-US" sz="1000" b="true">
                          <a:solidFill>
                            <a:srgbClr val="000000"/>
                          </a:solidFill>
                          <a:latin typeface="Canva Sans Bold"/>
                          <a:ea typeface="Canva Sans Bold"/>
                          <a:cs typeface="Canva Sans Bold"/>
                          <a:sym typeface="Canva Sans Bold"/>
                        </a:rPr>
                        <a:t>14</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00000"/>
                          </a:solidFill>
                          <a:latin typeface="Canva Sans"/>
                          <a:ea typeface="Canva Sans"/>
                          <a:cs typeface="Canva Sans"/>
                          <a:sym typeface="Canva Sans"/>
                        </a:rPr>
                        <a:t>Getting A Tatoo</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B42222"/>
                          </a:solidFill>
                          <a:latin typeface="Canva Sans"/>
                          <a:ea typeface="Canva Sans"/>
                          <a:cs typeface="Canva Sans"/>
                          <a:sym typeface="Canva Sans"/>
                        </a:rPr>
                        <a:t>Risk</a:t>
                      </a:r>
                      <a:r>
                        <a:rPr lang="en-US" sz="1000">
                          <a:solidFill>
                            <a:srgbClr val="0C4C34"/>
                          </a:solidFill>
                          <a:latin typeface="Canva Sans"/>
                          <a:ea typeface="Canva Sans"/>
                          <a:cs typeface="Canva Sans"/>
                          <a:sym typeface="Canva Sans"/>
                        </a:rPr>
                        <a:t>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399"/>
                        </a:lnSpc>
                        <a:defRPr/>
                      </a:pPr>
                      <a:r>
                        <a:rPr lang="en-US" sz="999">
                          <a:solidFill>
                            <a:srgbClr val="000000"/>
                          </a:solidFill>
                          <a:latin typeface="Canva Sans"/>
                          <a:ea typeface="Canva Sans"/>
                          <a:cs typeface="Canva Sans"/>
                          <a:sym typeface="Canva Sans"/>
                        </a:rPr>
                        <a:t>Getting a tattoo carries a risk of HIV transmission, though it is considered a risk of contracting HIV from a tattoo is extremely low, provided that the tattoo is done in a licensed and reputable tattoo parlor. This is because licensed tattoo artists in the UK are required to adhere to strict hygiene regulations, which include:</a:t>
                      </a:r>
                      <a:endParaRPr lang="en-US" sz="1100"/>
                    </a:p>
                    <a:p>
                      <a:pPr algn="just" marL="215899" indent="-107950" lvl="1">
                        <a:lnSpc>
                          <a:spcPts val="1399"/>
                        </a:lnSpc>
                        <a:buFont typeface="Arial"/>
                        <a:buChar char="•"/>
                      </a:pPr>
                      <a:r>
                        <a:rPr lang="en-US" sz="999">
                          <a:solidFill>
                            <a:srgbClr val="000000"/>
                          </a:solidFill>
                          <a:latin typeface="Canva Sans"/>
                          <a:ea typeface="Canva Sans"/>
                          <a:cs typeface="Canva Sans"/>
                          <a:sym typeface="Canva Sans"/>
                        </a:rPr>
                        <a:t>Using sterile equipment for each client</a:t>
                      </a:r>
                    </a:p>
                    <a:p>
                      <a:pPr algn="just" marL="215899" indent="-107950" lvl="1">
                        <a:lnSpc>
                          <a:spcPts val="1399"/>
                        </a:lnSpc>
                        <a:buFont typeface="Arial"/>
                        <a:buChar char="•"/>
                      </a:pPr>
                      <a:r>
                        <a:rPr lang="en-US" sz="999">
                          <a:solidFill>
                            <a:srgbClr val="000000"/>
                          </a:solidFill>
                          <a:latin typeface="Canva Sans"/>
                          <a:ea typeface="Canva Sans"/>
                          <a:cs typeface="Canva Sans"/>
                          <a:sym typeface="Canva Sans"/>
                        </a:rPr>
                        <a:t>Disposing of needles and other sharps in designated containers </a:t>
                      </a:r>
                    </a:p>
                    <a:p>
                      <a:pPr algn="just" marL="215899" indent="-107950" lvl="1">
                        <a:lnSpc>
                          <a:spcPts val="1399"/>
                        </a:lnSpc>
                        <a:buFont typeface="Arial"/>
                        <a:buChar char="•"/>
                      </a:pPr>
                      <a:r>
                        <a:rPr lang="en-US" sz="999">
                          <a:solidFill>
                            <a:srgbClr val="000000"/>
                          </a:solidFill>
                          <a:latin typeface="Canva Sans"/>
                          <a:ea typeface="Canva Sans"/>
                          <a:cs typeface="Canva Sans"/>
                          <a:sym typeface="Canva Sans"/>
                        </a:rPr>
                        <a:t>Maintaining a clean and sanitary environmet</a:t>
                      </a:r>
                    </a:p>
                    <a:p>
                      <a:pPr algn="just">
                        <a:lnSpc>
                          <a:spcPts val="1399"/>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2342840">
                <a:tc>
                  <a:txBody>
                    <a:bodyPr anchor="t" rtlCol="false"/>
                    <a:lstStyle/>
                    <a:p>
                      <a:pPr algn="ctr">
                        <a:lnSpc>
                          <a:spcPts val="1400"/>
                        </a:lnSpc>
                        <a:defRPr/>
                      </a:pPr>
                      <a:r>
                        <a:rPr lang="en-US" sz="1000" b="true">
                          <a:solidFill>
                            <a:srgbClr val="000000"/>
                          </a:solidFill>
                          <a:latin typeface="Canva Sans Bold"/>
                          <a:ea typeface="Canva Sans Bold"/>
                          <a:cs typeface="Canva Sans Bold"/>
                          <a:sym typeface="Canva Sans Bold"/>
                        </a:rPr>
                        <a:t>15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00000"/>
                          </a:solidFill>
                          <a:latin typeface="Canva Sans"/>
                          <a:ea typeface="Canva Sans"/>
                          <a:cs typeface="Canva Sans"/>
                          <a:sym typeface="Canva Sans"/>
                        </a:rPr>
                        <a:t>Sex Workers (Prostitute)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D12D2C"/>
                          </a:solidFill>
                          <a:latin typeface="Canva Sans"/>
                          <a:ea typeface="Canva Sans"/>
                          <a:cs typeface="Canva Sans"/>
                          <a:sym typeface="Canva Sans"/>
                        </a:rPr>
                        <a:t>Risk</a:t>
                      </a:r>
                      <a:r>
                        <a:rPr lang="en-US" sz="1000">
                          <a:solidFill>
                            <a:srgbClr val="D12D2C"/>
                          </a:solidFill>
                          <a:latin typeface="Canva Sans"/>
                          <a:ea typeface="Canva Sans"/>
                          <a:cs typeface="Canva Sans"/>
                          <a:sym typeface="Canva Sans"/>
                        </a:rPr>
                        <a:t>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400"/>
                        </a:lnSpc>
                        <a:defRPr/>
                      </a:pPr>
                      <a:r>
                        <a:rPr lang="en-US" sz="1000">
                          <a:solidFill>
                            <a:srgbClr val="000000"/>
                          </a:solidFill>
                          <a:latin typeface="Canva Sans"/>
                          <a:ea typeface="Canva Sans"/>
                          <a:cs typeface="Canva Sans"/>
                          <a:sym typeface="Canva Sans"/>
                        </a:rPr>
                        <a:t>Sex workers are at a higher risk of contracting HIV than the general population due to a variety of factors, including:</a:t>
                      </a:r>
                      <a:endParaRPr lang="en-US" sz="1100"/>
                    </a:p>
                    <a:p>
                      <a:pPr algn="just" marL="215901" indent="-107951" lvl="1">
                        <a:lnSpc>
                          <a:spcPts val="1400"/>
                        </a:lnSpc>
                        <a:buFont typeface="Arial"/>
                        <a:buChar char="•"/>
                      </a:pPr>
                      <a:r>
                        <a:rPr lang="en-US" sz="1000">
                          <a:solidFill>
                            <a:srgbClr val="000000"/>
                          </a:solidFill>
                          <a:latin typeface="Canva Sans"/>
                          <a:ea typeface="Canva Sans"/>
                          <a:cs typeface="Canva Sans"/>
                          <a:sym typeface="Canva Sans"/>
                        </a:rPr>
                        <a:t>Increased exposure: Sex workers often have multiple sexual partners, which increases their risk of exposure to HIV.</a:t>
                      </a:r>
                    </a:p>
                    <a:p>
                      <a:pPr algn="just" marL="215901" indent="-107951" lvl="1">
                        <a:lnSpc>
                          <a:spcPts val="1400"/>
                        </a:lnSpc>
                        <a:buFont typeface="Arial"/>
                        <a:buChar char="•"/>
                      </a:pPr>
                      <a:r>
                        <a:rPr lang="en-US" sz="1000">
                          <a:solidFill>
                            <a:srgbClr val="000000"/>
                          </a:solidFill>
                          <a:latin typeface="Canva Sans"/>
                          <a:ea typeface="Canva Sans"/>
                          <a:cs typeface="Canva Sans"/>
                          <a:sym typeface="Canva Sans"/>
                        </a:rPr>
                        <a:t>Stigma and discrimination: Stigma and discrimination can lead to sex workers being marginalized and less likely to access healthcare services, including HIV testing and treatment.</a:t>
                      </a:r>
                    </a:p>
                    <a:p>
                      <a:pPr algn="just" marL="215901" indent="-107951" lvl="1">
                        <a:lnSpc>
                          <a:spcPts val="1400"/>
                        </a:lnSpc>
                        <a:buFont typeface="Arial"/>
                        <a:buChar char="•"/>
                      </a:pPr>
                      <a:r>
                        <a:rPr lang="en-US" sz="1000">
                          <a:solidFill>
                            <a:srgbClr val="000000"/>
                          </a:solidFill>
                          <a:latin typeface="Canva Sans"/>
                          <a:ea typeface="Canva Sans"/>
                          <a:cs typeface="Canva Sans"/>
                          <a:sym typeface="Canva Sans"/>
                        </a:rPr>
                        <a:t>Criminalization: In many countries, sex work is criminalized, which can drive sex workers underground and make it difficult for them to access healthcare and other support services.</a:t>
                      </a:r>
                    </a:p>
                    <a:p>
                      <a:pPr algn="just" marL="215901" indent="-107951" lvl="1">
                        <a:lnSpc>
                          <a:spcPts val="1400"/>
                        </a:lnSpc>
                        <a:buFont typeface="Arial"/>
                        <a:buChar char="•"/>
                      </a:pPr>
                      <a:r>
                        <a:rPr lang="en-US" sz="1000">
                          <a:solidFill>
                            <a:srgbClr val="000000"/>
                          </a:solidFill>
                          <a:latin typeface="Canva Sans"/>
                          <a:ea typeface="Canva Sans"/>
                          <a:cs typeface="Canva Sans"/>
                          <a:sym typeface="Canva Sans"/>
                        </a:rPr>
                        <a:t>Poverty and economic vulnerability: Poverty and economic vulnerability can force sex workers to engage in risky sexual behaviors in order to survive.</a:t>
                      </a:r>
                    </a:p>
                    <a:p>
                      <a:pPr algn="just">
                        <a:lnSpc>
                          <a:spcPts val="1400"/>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Freeform 3" id="3"/>
          <p:cNvSpPr/>
          <p:nvPr/>
        </p:nvSpPr>
        <p:spPr>
          <a:xfrm flipH="false" flipV="false" rot="5400000">
            <a:off x="14177394" y="3900629"/>
            <a:ext cx="1539392" cy="1894636"/>
          </a:xfrm>
          <a:custGeom>
            <a:avLst/>
            <a:gdLst/>
            <a:ahLst/>
            <a:cxnLst/>
            <a:rect r="r" b="b" t="t" l="l"/>
            <a:pathLst>
              <a:path h="1894636" w="1539392">
                <a:moveTo>
                  <a:pt x="0" y="0"/>
                </a:moveTo>
                <a:lnTo>
                  <a:pt x="1539392" y="0"/>
                </a:lnTo>
                <a:lnTo>
                  <a:pt x="1539392" y="1894636"/>
                </a:lnTo>
                <a:lnTo>
                  <a:pt x="0" y="1894636"/>
                </a:lnTo>
                <a:lnTo>
                  <a:pt x="0" y="0"/>
                </a:lnTo>
                <a:close/>
              </a:path>
            </a:pathLst>
          </a:custGeom>
          <a:blipFill>
            <a:blip r:embed="rId2"/>
            <a:stretch>
              <a:fillRect l="0" t="0" r="0" b="0"/>
            </a:stretch>
          </a:blipFill>
        </p:spPr>
      </p:sp>
      <p:sp>
        <p:nvSpPr>
          <p:cNvPr name="TextBox 4" id="4"/>
          <p:cNvSpPr txBox="true"/>
          <p:nvPr/>
        </p:nvSpPr>
        <p:spPr>
          <a:xfrm rot="0">
            <a:off x="13999772" y="2222391"/>
            <a:ext cx="2919500" cy="1464424"/>
          </a:xfrm>
          <a:prstGeom prst="rect">
            <a:avLst/>
          </a:prstGeom>
        </p:spPr>
        <p:txBody>
          <a:bodyPr anchor="t" rtlCol="false" tIns="0" lIns="0" bIns="0" rIns="0">
            <a:spAutoFit/>
          </a:bodyPr>
          <a:lstStyle/>
          <a:p>
            <a:pPr algn="ctr">
              <a:lnSpc>
                <a:spcPts val="5908"/>
              </a:lnSpc>
            </a:pPr>
            <a:r>
              <a:rPr lang="en-US" sz="4220">
                <a:solidFill>
                  <a:srgbClr val="000000"/>
                </a:solidFill>
                <a:latin typeface="Abril Fatface"/>
                <a:ea typeface="Abril Fatface"/>
                <a:cs typeface="Abril Fatface"/>
                <a:sym typeface="Abril Fatface"/>
              </a:rPr>
              <a:t>Answers </a:t>
            </a:r>
          </a:p>
          <a:p>
            <a:pPr algn="ctr">
              <a:lnSpc>
                <a:spcPts val="5908"/>
              </a:lnSpc>
            </a:pPr>
            <a:r>
              <a:rPr lang="en-US" sz="4220">
                <a:solidFill>
                  <a:srgbClr val="000000"/>
                </a:solidFill>
                <a:latin typeface="Abril Fatface"/>
                <a:ea typeface="Abril Fatface"/>
                <a:cs typeface="Abril Fatface"/>
                <a:sym typeface="Abril Fatface"/>
              </a:rPr>
              <a:t>Page </a:t>
            </a:r>
            <a:r>
              <a:rPr lang="en-US" sz="4220" u="sng">
                <a:solidFill>
                  <a:srgbClr val="000000"/>
                </a:solidFill>
                <a:latin typeface="Abril Fatface"/>
                <a:ea typeface="Abril Fatface"/>
                <a:cs typeface="Abril Fatface"/>
                <a:sym typeface="Abril Fatface"/>
              </a:rPr>
              <a:t>2 of 3</a:t>
            </a:r>
          </a:p>
        </p:txBody>
      </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8" id="8"/>
          <p:cNvGrpSpPr/>
          <p:nvPr/>
        </p:nvGrpSpPr>
        <p:grpSpPr>
          <a:xfrm rot="0">
            <a:off x="17259300" y="9258300"/>
            <a:ext cx="1028700" cy="1028700"/>
            <a:chOff x="0" y="0"/>
            <a:chExt cx="270933" cy="270933"/>
          </a:xfrm>
        </p:grpSpPr>
        <p:sp>
          <p:nvSpPr>
            <p:cNvPr name="Freeform 9" id="9"/>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10" id="10"/>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11" id="11"/>
          <p:cNvGrpSpPr/>
          <p:nvPr/>
        </p:nvGrpSpPr>
        <p:grpSpPr>
          <a:xfrm rot="0">
            <a:off x="15126305" y="8444548"/>
            <a:ext cx="1536205" cy="1328102"/>
            <a:chOff x="0" y="0"/>
            <a:chExt cx="2048274" cy="1770802"/>
          </a:xfrm>
        </p:grpSpPr>
        <p:grpSp>
          <p:nvGrpSpPr>
            <p:cNvPr name="Group 12" id="12"/>
            <p:cNvGrpSpPr/>
            <p:nvPr/>
          </p:nvGrpSpPr>
          <p:grpSpPr>
            <a:xfrm rot="0">
              <a:off x="0" y="492092"/>
              <a:ext cx="2048274" cy="392487"/>
              <a:chOff x="0" y="0"/>
              <a:chExt cx="2302677" cy="441235"/>
            </a:xfrm>
          </p:grpSpPr>
          <p:sp>
            <p:nvSpPr>
              <p:cNvPr name="Freeform 13" id="13"/>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4" id="14"/>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5" id="15"/>
            <p:cNvGrpSpPr/>
            <p:nvPr/>
          </p:nvGrpSpPr>
          <p:grpSpPr>
            <a:xfrm rot="-393872">
              <a:off x="131692" y="47654"/>
              <a:ext cx="819215" cy="413752"/>
              <a:chOff x="0" y="0"/>
              <a:chExt cx="1120564" cy="565951"/>
            </a:xfrm>
          </p:grpSpPr>
          <p:sp>
            <p:nvSpPr>
              <p:cNvPr name="Freeform 16" id="16"/>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7" id="17"/>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8" id="18"/>
            <p:cNvGrpSpPr/>
            <p:nvPr/>
          </p:nvGrpSpPr>
          <p:grpSpPr>
            <a:xfrm rot="-491354">
              <a:off x="239168" y="911462"/>
              <a:ext cx="1702440" cy="392487"/>
              <a:chOff x="0" y="0"/>
              <a:chExt cx="1913890" cy="441235"/>
            </a:xfrm>
          </p:grpSpPr>
          <p:sp>
            <p:nvSpPr>
              <p:cNvPr name="Freeform 19" id="19"/>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0" id="20"/>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1" id="21"/>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2" id="22"/>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3" id="23"/>
            <p:cNvGrpSpPr/>
            <p:nvPr/>
          </p:nvGrpSpPr>
          <p:grpSpPr>
            <a:xfrm rot="-14337">
              <a:off x="180578" y="1353809"/>
              <a:ext cx="1555519" cy="413752"/>
              <a:chOff x="0" y="0"/>
              <a:chExt cx="2127719" cy="565951"/>
            </a:xfrm>
          </p:grpSpPr>
          <p:sp>
            <p:nvSpPr>
              <p:cNvPr name="Freeform 24" id="24"/>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5" id="25"/>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601285" y="268201"/>
          <a:ext cx="13398487" cy="9750599"/>
        </p:xfrm>
        <a:graphic>
          <a:graphicData uri="http://schemas.openxmlformats.org/drawingml/2006/table">
            <a:tbl>
              <a:tblPr/>
              <a:tblGrid>
                <a:gridCol w="2307350"/>
                <a:gridCol w="2307350"/>
                <a:gridCol w="2307350"/>
                <a:gridCol w="6476436"/>
              </a:tblGrid>
              <a:tr h="621554">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Page Number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Name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Risk of transmission?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Notes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37921">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16</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00000"/>
                          </a:solidFill>
                          <a:latin typeface="Canva Sans"/>
                          <a:ea typeface="Canva Sans"/>
                          <a:cs typeface="Canva Sans"/>
                          <a:sym typeface="Canva Sans"/>
                        </a:rPr>
                        <a:t>Holding Hands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C4C34"/>
                          </a:solidFill>
                          <a:latin typeface="Canva Sans"/>
                          <a:ea typeface="Canva Sans"/>
                          <a:cs typeface="Canva Sans"/>
                          <a:sym typeface="Canva Sans"/>
                        </a:rPr>
                        <a:t>No Risk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399"/>
                        </a:lnSpc>
                        <a:defRPr/>
                      </a:pPr>
                      <a:r>
                        <a:rPr lang="en-US" sz="999">
                          <a:solidFill>
                            <a:srgbClr val="000000"/>
                          </a:solidFill>
                          <a:latin typeface="Canva Sans"/>
                          <a:ea typeface="Canva Sans"/>
                          <a:cs typeface="Canva Sans"/>
                          <a:sym typeface="Canva Sans"/>
                        </a:rPr>
                        <a:t>Holding hands is not a risk for HIV transmission.</a:t>
                      </a:r>
                      <a:endParaRPr lang="en-US" sz="1100"/>
                    </a:p>
                    <a:p>
                      <a:pPr algn="just">
                        <a:lnSpc>
                          <a:spcPts val="1399"/>
                        </a:lnSpc>
                      </a:pPr>
                      <a:r>
                        <a:rPr lang="en-US" sz="999">
                          <a:solidFill>
                            <a:srgbClr val="000000"/>
                          </a:solidFill>
                          <a:latin typeface="Canva Sans"/>
                          <a:ea typeface="Canva Sans"/>
                          <a:cs typeface="Canva Sans"/>
                          <a:sym typeface="Canva Sans"/>
                        </a:rPr>
                        <a:t> HIV is primarily transmitted through specific bodily fluids, such as blood, semen, vaginal fluids, and breast milk. 2 Casual contact, like holding hands, does not pose a risk. </a:t>
                      </a:r>
                    </a:p>
                    <a:p>
                      <a:pPr algn="just">
                        <a:lnSpc>
                          <a:spcPts val="1399"/>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482166">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17</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00000"/>
                          </a:solidFill>
                          <a:latin typeface="Canva Sans"/>
                          <a:ea typeface="Canva Sans"/>
                          <a:cs typeface="Canva Sans"/>
                          <a:sym typeface="Canva Sans"/>
                        </a:rPr>
                        <a:t>Sharing Of Stawsnotes</a:t>
                      </a:r>
                      <a:endParaRPr lang="en-US" sz="1100"/>
                    </a:p>
                    <a:p>
                      <a:pPr algn="ctr">
                        <a:lnSpc>
                          <a:spcPts val="1399"/>
                        </a:lnSpc>
                      </a:pPr>
                      <a:r>
                        <a:rPr lang="en-US" sz="999">
                          <a:solidFill>
                            <a:srgbClr val="000000"/>
                          </a:solidFill>
                          <a:latin typeface="Canva Sans"/>
                          <a:ea typeface="Canva Sans"/>
                          <a:cs typeface="Canva Sans"/>
                          <a:sym typeface="Canva Sans"/>
                        </a:rPr>
                        <a:t>(Cocaine Use)</a:t>
                      </a:r>
                    </a:p>
                    <a:p>
                      <a:pPr algn="ctr">
                        <a:lnSpc>
                          <a:spcPts val="1399"/>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C4C34"/>
                          </a:solidFill>
                          <a:latin typeface="Canva Sans"/>
                          <a:ea typeface="Canva Sans"/>
                          <a:cs typeface="Canva Sans"/>
                          <a:sym typeface="Canva Sans"/>
                        </a:rPr>
                        <a:t>No Risk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399"/>
                        </a:lnSpc>
                        <a:defRPr/>
                      </a:pPr>
                      <a:r>
                        <a:rPr lang="en-US" sz="999">
                          <a:solidFill>
                            <a:srgbClr val="000000"/>
                          </a:solidFill>
                          <a:latin typeface="Canva Sans"/>
                          <a:ea typeface="Canva Sans"/>
                          <a:cs typeface="Canva Sans"/>
                          <a:sym typeface="Canva Sans"/>
                        </a:rPr>
                        <a:t>Sharing stewnote does not pose a risk for HIV transmission. HIV is primarily transmitted through specific bodily fluids, such as blood, semen, vaginal fluids, and breast milk. </a:t>
                      </a:r>
                      <a:r>
                        <a:rPr lang="en-US" sz="999">
                          <a:solidFill>
                            <a:srgbClr val="000000"/>
                          </a:solidFill>
                          <a:latin typeface="Canva Sans"/>
                          <a:ea typeface="Canva Sans"/>
                          <a:cs typeface="Canva Sans"/>
                          <a:sym typeface="Canva Sans"/>
                        </a:rPr>
                        <a:t>Sharing food or drinks, including stewnote, does not involve these fluids and therefore carries no risk of HIV transmission. </a:t>
                      </a:r>
                      <a:endParaRPr lang="en-US" sz="1100"/>
                    </a:p>
                    <a:p>
                      <a:pPr algn="just">
                        <a:lnSpc>
                          <a:spcPts val="1399"/>
                        </a:lnSpc>
                      </a:pPr>
                    </a:p>
                    <a:p>
                      <a:pPr algn="just">
                        <a:lnSpc>
                          <a:spcPts val="1399"/>
                        </a:lnSpc>
                      </a:pPr>
                    </a:p>
                    <a:p>
                      <a:pPr algn="just">
                        <a:lnSpc>
                          <a:spcPts val="1399"/>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981911">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18</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399"/>
                        </a:lnSpc>
                        <a:defRPr/>
                      </a:pPr>
                      <a:r>
                        <a:rPr lang="en-US" sz="999">
                          <a:solidFill>
                            <a:srgbClr val="000000"/>
                          </a:solidFill>
                          <a:latin typeface="Canva Sans"/>
                          <a:ea typeface="Canva Sans"/>
                          <a:cs typeface="Canva Sans"/>
                          <a:sym typeface="Canva Sans"/>
                        </a:rPr>
                        <a:t>Sharing Toothbrush</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C4C34"/>
                          </a:solidFill>
                          <a:latin typeface="Canva Sans"/>
                          <a:ea typeface="Canva Sans"/>
                          <a:cs typeface="Canva Sans"/>
                          <a:sym typeface="Canva Sans"/>
                        </a:rPr>
                        <a:t>No Risk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400"/>
                        </a:lnSpc>
                        <a:defRPr/>
                      </a:pPr>
                      <a:r>
                        <a:rPr lang="en-US" sz="1000">
                          <a:solidFill>
                            <a:srgbClr val="000000"/>
                          </a:solidFill>
                          <a:latin typeface="Canva Sans"/>
                          <a:ea typeface="Canva Sans"/>
                          <a:cs typeface="Canva Sans"/>
                          <a:sym typeface="Canva Sans"/>
                        </a:rPr>
                        <a:t>Sharing a toothbrush carries a theoretical risk of HIV transmission, but in practice, it's considered very low. HIV cannot survive for long outside the body, and the amount of blood on a toothbrush is usually minimal.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965799">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19</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00000"/>
                          </a:solidFill>
                          <a:latin typeface="Canva Sans"/>
                          <a:ea typeface="Canva Sans"/>
                          <a:cs typeface="Canva Sans"/>
                          <a:sym typeface="Canva Sans"/>
                        </a:rPr>
                        <a:t>First Aid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C4C34"/>
                          </a:solidFill>
                          <a:latin typeface="Canva Sans"/>
                          <a:ea typeface="Canva Sans"/>
                          <a:cs typeface="Canva Sans"/>
                          <a:sym typeface="Canva Sans"/>
                        </a:rPr>
                        <a:t>No Risk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just">
                        <a:lnSpc>
                          <a:spcPts val="1399"/>
                        </a:lnSpc>
                        <a:defRPr/>
                      </a:pPr>
                      <a:r>
                        <a:rPr lang="en-US" sz="999">
                          <a:solidFill>
                            <a:srgbClr val="000000"/>
                          </a:solidFill>
                          <a:latin typeface="Canva Sans"/>
                          <a:ea typeface="Canva Sans"/>
                          <a:cs typeface="Canva Sans"/>
                          <a:sym typeface="Canva Sans"/>
                        </a:rPr>
                        <a:t>Providing first aid is generally safe and does not pose a significant risk of HIV transmission.there are some risks associated with first aid, but the benefits of providing timely and appropriate care generally outweigh the potential risks. Here are some of the potential risks associated with first aid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879738">
                <a:tc>
                  <a:txBody>
                    <a:bodyPr anchor="t" rtlCol="false"/>
                    <a:lstStyle/>
                    <a:p>
                      <a:pPr algn="ctr">
                        <a:lnSpc>
                          <a:spcPts val="1399"/>
                        </a:lnSpc>
                        <a:defRPr/>
                      </a:pPr>
                      <a:r>
                        <a:rPr lang="en-US" sz="999" b="true">
                          <a:solidFill>
                            <a:srgbClr val="000000"/>
                          </a:solidFill>
                          <a:latin typeface="Canva Sans Bold"/>
                          <a:ea typeface="Canva Sans Bold"/>
                          <a:cs typeface="Canva Sans Bold"/>
                          <a:sym typeface="Canva Sans Bold"/>
                        </a:rPr>
                        <a:t>20</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00000"/>
                          </a:solidFill>
                          <a:latin typeface="Canva Sans"/>
                          <a:ea typeface="Canva Sans"/>
                          <a:cs typeface="Canva Sans"/>
                          <a:sym typeface="Canva Sans"/>
                        </a:rPr>
                        <a:t>Blood Transfusion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r>
                        <a:rPr lang="en-US" sz="1000">
                          <a:solidFill>
                            <a:srgbClr val="0C4C34"/>
                          </a:solidFill>
                          <a:latin typeface="Canva Sans"/>
                          <a:ea typeface="Canva Sans"/>
                          <a:cs typeface="Canva Sans"/>
                          <a:sym typeface="Canva Sans"/>
                        </a:rPr>
                        <a:t>No Risk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r>
                        <a:rPr lang="en-US" sz="1200">
                          <a:solidFill>
                            <a:srgbClr val="000000"/>
                          </a:solidFill>
                          <a:latin typeface="Arimo"/>
                          <a:ea typeface="Arimo"/>
                          <a:cs typeface="Arimo"/>
                          <a:sym typeface="Arimo"/>
                        </a:rPr>
                        <a:t>The risk of contracting HIV through a blood transfusion in the UK is extremely low. This is because all donated blood in the UK has been screened for HIV since 1985.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36302">
                <a:tc>
                  <a:txBody>
                    <a:bodyPr anchor="t" rtlCol="false"/>
                    <a:lstStyle/>
                    <a:p>
                      <a:pPr algn="ctr">
                        <a:lnSpc>
                          <a:spcPts val="223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36302">
                <a:tc>
                  <a:txBody>
                    <a:bodyPr anchor="t" rtlCol="false"/>
                    <a:lstStyle/>
                    <a:p>
                      <a:pPr algn="ctr">
                        <a:lnSpc>
                          <a:spcPts val="223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36302">
                <a:tc>
                  <a:txBody>
                    <a:bodyPr anchor="t" rtlCol="false"/>
                    <a:lstStyle/>
                    <a:p>
                      <a:pPr algn="ctr">
                        <a:lnSpc>
                          <a:spcPts val="223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36302">
                <a:tc>
                  <a:txBody>
                    <a:bodyPr anchor="t" rtlCol="false"/>
                    <a:lstStyle/>
                    <a:p>
                      <a:pPr algn="ctr">
                        <a:lnSpc>
                          <a:spcPts val="223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36302">
                <a:tc>
                  <a:txBody>
                    <a:bodyPr anchor="t" rtlCol="false"/>
                    <a:lstStyle/>
                    <a:p>
                      <a:pPr algn="ctr">
                        <a:lnSpc>
                          <a:spcPts val="223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14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Freeform 3" id="3"/>
          <p:cNvSpPr/>
          <p:nvPr/>
        </p:nvSpPr>
        <p:spPr>
          <a:xfrm flipH="false" flipV="false" rot="5400000">
            <a:off x="14177394" y="3900629"/>
            <a:ext cx="1539392" cy="1894636"/>
          </a:xfrm>
          <a:custGeom>
            <a:avLst/>
            <a:gdLst/>
            <a:ahLst/>
            <a:cxnLst/>
            <a:rect r="r" b="b" t="t" l="l"/>
            <a:pathLst>
              <a:path h="1894636" w="1539392">
                <a:moveTo>
                  <a:pt x="0" y="0"/>
                </a:moveTo>
                <a:lnTo>
                  <a:pt x="1539392" y="0"/>
                </a:lnTo>
                <a:lnTo>
                  <a:pt x="1539392" y="1894636"/>
                </a:lnTo>
                <a:lnTo>
                  <a:pt x="0" y="1894636"/>
                </a:lnTo>
                <a:lnTo>
                  <a:pt x="0" y="0"/>
                </a:lnTo>
                <a:close/>
              </a:path>
            </a:pathLst>
          </a:custGeom>
          <a:blipFill>
            <a:blip r:embed="rId2"/>
            <a:stretch>
              <a:fillRect l="0" t="0" r="0" b="0"/>
            </a:stretch>
          </a:blipFill>
        </p:spPr>
      </p:sp>
      <p:sp>
        <p:nvSpPr>
          <p:cNvPr name="TextBox 4" id="4"/>
          <p:cNvSpPr txBox="true"/>
          <p:nvPr/>
        </p:nvSpPr>
        <p:spPr>
          <a:xfrm rot="0">
            <a:off x="13999772" y="2222391"/>
            <a:ext cx="2919500" cy="1464424"/>
          </a:xfrm>
          <a:prstGeom prst="rect">
            <a:avLst/>
          </a:prstGeom>
        </p:spPr>
        <p:txBody>
          <a:bodyPr anchor="t" rtlCol="false" tIns="0" lIns="0" bIns="0" rIns="0">
            <a:spAutoFit/>
          </a:bodyPr>
          <a:lstStyle/>
          <a:p>
            <a:pPr algn="ctr">
              <a:lnSpc>
                <a:spcPts val="5908"/>
              </a:lnSpc>
            </a:pPr>
            <a:r>
              <a:rPr lang="en-US" sz="4220">
                <a:solidFill>
                  <a:srgbClr val="000000"/>
                </a:solidFill>
                <a:latin typeface="Abril Fatface"/>
                <a:ea typeface="Abril Fatface"/>
                <a:cs typeface="Abril Fatface"/>
                <a:sym typeface="Abril Fatface"/>
              </a:rPr>
              <a:t>Answers </a:t>
            </a:r>
          </a:p>
          <a:p>
            <a:pPr algn="ctr">
              <a:lnSpc>
                <a:spcPts val="5908"/>
              </a:lnSpc>
            </a:pPr>
            <a:r>
              <a:rPr lang="en-US" sz="4220">
                <a:solidFill>
                  <a:srgbClr val="000000"/>
                </a:solidFill>
                <a:latin typeface="Abril Fatface"/>
                <a:ea typeface="Abril Fatface"/>
                <a:cs typeface="Abril Fatface"/>
                <a:sym typeface="Abril Fatface"/>
              </a:rPr>
              <a:t>Page </a:t>
            </a:r>
            <a:r>
              <a:rPr lang="en-US" sz="4220" u="sng">
                <a:solidFill>
                  <a:srgbClr val="000000"/>
                </a:solidFill>
                <a:latin typeface="Abril Fatface"/>
                <a:ea typeface="Abril Fatface"/>
                <a:cs typeface="Abril Fatface"/>
                <a:sym typeface="Abril Fatface"/>
              </a:rPr>
              <a:t>3 of 3</a:t>
            </a:r>
          </a:p>
        </p:txBody>
      </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grpSp>
        <p:nvGrpSpPr>
          <p:cNvPr name="Group 8" id="8"/>
          <p:cNvGrpSpPr/>
          <p:nvPr/>
        </p:nvGrpSpPr>
        <p:grpSpPr>
          <a:xfrm rot="0">
            <a:off x="17259300" y="9258300"/>
            <a:ext cx="1028700" cy="1028700"/>
            <a:chOff x="0" y="0"/>
            <a:chExt cx="270933" cy="270933"/>
          </a:xfrm>
        </p:grpSpPr>
        <p:sp>
          <p:nvSpPr>
            <p:cNvPr name="Freeform 9" id="9"/>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10" id="10"/>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11" id="11"/>
          <p:cNvGrpSpPr/>
          <p:nvPr/>
        </p:nvGrpSpPr>
        <p:grpSpPr>
          <a:xfrm rot="0">
            <a:off x="15126305" y="8444548"/>
            <a:ext cx="1536205" cy="1328102"/>
            <a:chOff x="0" y="0"/>
            <a:chExt cx="2048274" cy="1770802"/>
          </a:xfrm>
        </p:grpSpPr>
        <p:grpSp>
          <p:nvGrpSpPr>
            <p:cNvPr name="Group 12" id="12"/>
            <p:cNvGrpSpPr/>
            <p:nvPr/>
          </p:nvGrpSpPr>
          <p:grpSpPr>
            <a:xfrm rot="0">
              <a:off x="0" y="492092"/>
              <a:ext cx="2048274" cy="392487"/>
              <a:chOff x="0" y="0"/>
              <a:chExt cx="2302677" cy="441235"/>
            </a:xfrm>
          </p:grpSpPr>
          <p:sp>
            <p:nvSpPr>
              <p:cNvPr name="Freeform 13" id="13"/>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4" id="14"/>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5" id="15"/>
            <p:cNvGrpSpPr/>
            <p:nvPr/>
          </p:nvGrpSpPr>
          <p:grpSpPr>
            <a:xfrm rot="-393872">
              <a:off x="131692" y="47654"/>
              <a:ext cx="819215" cy="413752"/>
              <a:chOff x="0" y="0"/>
              <a:chExt cx="1120564" cy="565951"/>
            </a:xfrm>
          </p:grpSpPr>
          <p:sp>
            <p:nvSpPr>
              <p:cNvPr name="Freeform 16" id="16"/>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7" id="17"/>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8" id="18"/>
            <p:cNvGrpSpPr/>
            <p:nvPr/>
          </p:nvGrpSpPr>
          <p:grpSpPr>
            <a:xfrm rot="-491354">
              <a:off x="239168" y="911462"/>
              <a:ext cx="1702440" cy="392487"/>
              <a:chOff x="0" y="0"/>
              <a:chExt cx="1913890" cy="441235"/>
            </a:xfrm>
          </p:grpSpPr>
          <p:sp>
            <p:nvSpPr>
              <p:cNvPr name="Freeform 19" id="19"/>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0" id="20"/>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1" id="21"/>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2" id="22"/>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3" id="23"/>
            <p:cNvGrpSpPr/>
            <p:nvPr/>
          </p:nvGrpSpPr>
          <p:grpSpPr>
            <a:xfrm rot="-14337">
              <a:off x="180578" y="1353809"/>
              <a:ext cx="1555519" cy="413752"/>
              <a:chOff x="0" y="0"/>
              <a:chExt cx="2127719" cy="565951"/>
            </a:xfrm>
          </p:grpSpPr>
          <p:sp>
            <p:nvSpPr>
              <p:cNvPr name="Freeform 24" id="24"/>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5" id="25"/>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9258300"/>
            <a:ext cx="1028700" cy="1028700"/>
            <a:chOff x="0" y="0"/>
            <a:chExt cx="270933" cy="270933"/>
          </a:xfrm>
        </p:grpSpPr>
        <p:sp>
          <p:nvSpPr>
            <p:cNvPr name="Freeform 3" id="3"/>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4" id="4"/>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FFF3C1"/>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1</a:t>
            </a:r>
          </a:p>
        </p:txBody>
      </p:sp>
      <p:grpSp>
        <p:nvGrpSpPr>
          <p:cNvPr name="Group 9" id="9"/>
          <p:cNvGrpSpPr/>
          <p:nvPr/>
        </p:nvGrpSpPr>
        <p:grpSpPr>
          <a:xfrm rot="0">
            <a:off x="2417694" y="629221"/>
            <a:ext cx="13452612" cy="9143429"/>
            <a:chOff x="0" y="0"/>
            <a:chExt cx="17936816" cy="12191238"/>
          </a:xfrm>
        </p:grpSpPr>
        <p:sp>
          <p:nvSpPr>
            <p:cNvPr name="Freeform 10" id="10"/>
            <p:cNvSpPr/>
            <p:nvPr/>
          </p:nvSpPr>
          <p:spPr>
            <a:xfrm flipH="false" flipV="false" rot="0">
              <a:off x="0" y="1561545"/>
              <a:ext cx="17936816" cy="10629693"/>
            </a:xfrm>
            <a:custGeom>
              <a:avLst/>
              <a:gdLst/>
              <a:ahLst/>
              <a:cxnLst/>
              <a:rect r="r" b="b" t="t" l="l"/>
              <a:pathLst>
                <a:path h="10629693" w="17936816">
                  <a:moveTo>
                    <a:pt x="0" y="0"/>
                  </a:moveTo>
                  <a:lnTo>
                    <a:pt x="17936816" y="0"/>
                  </a:lnTo>
                  <a:lnTo>
                    <a:pt x="17936816" y="10629693"/>
                  </a:lnTo>
                  <a:lnTo>
                    <a:pt x="0" y="10629693"/>
                  </a:lnTo>
                  <a:lnTo>
                    <a:pt x="0" y="0"/>
                  </a:lnTo>
                  <a:close/>
                </a:path>
              </a:pathLst>
            </a:custGeom>
            <a:blipFill>
              <a:blip r:embed="rId2"/>
              <a:stretch>
                <a:fillRect l="0" t="-76556" r="0" b="-76556"/>
              </a:stretch>
            </a:blipFill>
          </p:spPr>
        </p:sp>
        <p:sp>
          <p:nvSpPr>
            <p:cNvPr name="TextBox 11" id="11"/>
            <p:cNvSpPr txBox="true"/>
            <p:nvPr/>
          </p:nvSpPr>
          <p:spPr>
            <a:xfrm rot="0">
              <a:off x="4412807" y="-9525"/>
              <a:ext cx="9111202" cy="1074801"/>
            </a:xfrm>
            <a:prstGeom prst="rect">
              <a:avLst/>
            </a:prstGeom>
          </p:spPr>
          <p:txBody>
            <a:bodyPr anchor="t" rtlCol="false" tIns="0" lIns="0" bIns="0" rIns="0">
              <a:spAutoFit/>
            </a:bodyPr>
            <a:lstStyle/>
            <a:p>
              <a:pPr algn="ctr">
                <a:lnSpc>
                  <a:spcPts val="6518"/>
                </a:lnSpc>
                <a:spcBef>
                  <a:spcPct val="0"/>
                </a:spcBef>
              </a:pPr>
              <a:r>
                <a:rPr lang="en-US" sz="5299">
                  <a:solidFill>
                    <a:srgbClr val="000000"/>
                  </a:solidFill>
                  <a:latin typeface="Abril Fatface"/>
                  <a:ea typeface="Abril Fatface"/>
                  <a:cs typeface="Abril Fatface"/>
                  <a:sym typeface="Abril Fatface"/>
                </a:rPr>
                <a:t>African People</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9258300"/>
            <a:ext cx="1028700" cy="1028700"/>
            <a:chOff x="0" y="0"/>
            <a:chExt cx="270933" cy="270933"/>
          </a:xfrm>
        </p:grpSpPr>
        <p:sp>
          <p:nvSpPr>
            <p:cNvPr name="Freeform 3" id="3"/>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4" id="4"/>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1D0D3"/>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2</a:t>
            </a:r>
          </a:p>
        </p:txBody>
      </p:sp>
      <p:grpSp>
        <p:nvGrpSpPr>
          <p:cNvPr name="Group 9" id="9"/>
          <p:cNvGrpSpPr/>
          <p:nvPr/>
        </p:nvGrpSpPr>
        <p:grpSpPr>
          <a:xfrm rot="0">
            <a:off x="2420153" y="629222"/>
            <a:ext cx="13447694" cy="9143428"/>
            <a:chOff x="0" y="0"/>
            <a:chExt cx="17930259" cy="12191238"/>
          </a:xfrm>
        </p:grpSpPr>
        <p:sp>
          <p:nvSpPr>
            <p:cNvPr name="Freeform 10" id="10"/>
            <p:cNvSpPr/>
            <p:nvPr/>
          </p:nvSpPr>
          <p:spPr>
            <a:xfrm flipH="false" flipV="false" rot="0">
              <a:off x="0" y="1560923"/>
              <a:ext cx="17930259" cy="10630315"/>
            </a:xfrm>
            <a:custGeom>
              <a:avLst/>
              <a:gdLst/>
              <a:ahLst/>
              <a:cxnLst/>
              <a:rect r="r" b="b" t="t" l="l"/>
              <a:pathLst>
                <a:path h="10630315" w="17930259">
                  <a:moveTo>
                    <a:pt x="0" y="0"/>
                  </a:moveTo>
                  <a:lnTo>
                    <a:pt x="17930259" y="0"/>
                  </a:lnTo>
                  <a:lnTo>
                    <a:pt x="17930259" y="10630315"/>
                  </a:lnTo>
                  <a:lnTo>
                    <a:pt x="0" y="10630315"/>
                  </a:lnTo>
                  <a:lnTo>
                    <a:pt x="0" y="0"/>
                  </a:lnTo>
                  <a:close/>
                </a:path>
              </a:pathLst>
            </a:custGeom>
            <a:blipFill>
              <a:blip r:embed="rId2"/>
              <a:stretch>
                <a:fillRect l="-1289" t="-6948" r="0" b="-6948"/>
              </a:stretch>
            </a:blipFill>
          </p:spPr>
        </p:sp>
        <p:sp>
          <p:nvSpPr>
            <p:cNvPr name="TextBox 11" id="11"/>
            <p:cNvSpPr txBox="true"/>
            <p:nvPr/>
          </p:nvSpPr>
          <p:spPr>
            <a:xfrm rot="0">
              <a:off x="2359637" y="-9525"/>
              <a:ext cx="13210986"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Mother To Baby</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9258300"/>
            <a:ext cx="1028700" cy="1028700"/>
            <a:chOff x="0" y="0"/>
            <a:chExt cx="270933" cy="270933"/>
          </a:xfrm>
        </p:grpSpPr>
        <p:sp>
          <p:nvSpPr>
            <p:cNvPr name="Freeform 3" id="3"/>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D5E1CA"/>
            </a:solidFill>
          </p:spPr>
        </p:sp>
        <p:sp>
          <p:nvSpPr>
            <p:cNvPr name="TextBox 4" id="4"/>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F4C5BC"/>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3</a:t>
            </a:r>
          </a:p>
        </p:txBody>
      </p:sp>
      <p:sp>
        <p:nvSpPr>
          <p:cNvPr name="Freeform 9" id="9"/>
          <p:cNvSpPr/>
          <p:nvPr/>
        </p:nvSpPr>
        <p:spPr>
          <a:xfrm flipH="false" flipV="false" rot="0">
            <a:off x="2140074" y="1795253"/>
            <a:ext cx="13449427" cy="7977397"/>
          </a:xfrm>
          <a:custGeom>
            <a:avLst/>
            <a:gdLst/>
            <a:ahLst/>
            <a:cxnLst/>
            <a:rect r="r" b="b" t="t" l="l"/>
            <a:pathLst>
              <a:path h="7977397" w="13449427">
                <a:moveTo>
                  <a:pt x="0" y="0"/>
                </a:moveTo>
                <a:lnTo>
                  <a:pt x="13449427" y="0"/>
                </a:lnTo>
                <a:lnTo>
                  <a:pt x="13449427" y="7977397"/>
                </a:lnTo>
                <a:lnTo>
                  <a:pt x="0" y="7977397"/>
                </a:lnTo>
                <a:lnTo>
                  <a:pt x="0" y="0"/>
                </a:lnTo>
                <a:close/>
              </a:path>
            </a:pathLst>
          </a:custGeom>
          <a:blipFill>
            <a:blip r:embed="rId2"/>
            <a:stretch>
              <a:fillRect l="0" t="-6198" r="0" b="-6198"/>
            </a:stretch>
          </a:blipFill>
        </p:spPr>
      </p:sp>
      <p:sp>
        <p:nvSpPr>
          <p:cNvPr name="TextBox 10" id="10"/>
          <p:cNvSpPr txBox="true"/>
          <p:nvPr/>
        </p:nvSpPr>
        <p:spPr>
          <a:xfrm rot="0">
            <a:off x="6938055" y="619697"/>
            <a:ext cx="4411890" cy="808482"/>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Gay Men</a:t>
            </a:r>
          </a:p>
        </p:txBody>
      </p:sp>
      <p:grpSp>
        <p:nvGrpSpPr>
          <p:cNvPr name="Group 11" id="11"/>
          <p:cNvGrpSpPr/>
          <p:nvPr/>
        </p:nvGrpSpPr>
        <p:grpSpPr>
          <a:xfrm rot="0">
            <a:off x="260597" y="8594249"/>
            <a:ext cx="1536205" cy="1328102"/>
            <a:chOff x="0" y="0"/>
            <a:chExt cx="2048274" cy="1770802"/>
          </a:xfrm>
        </p:grpSpPr>
        <p:grpSp>
          <p:nvGrpSpPr>
            <p:cNvPr name="Group 12" id="12"/>
            <p:cNvGrpSpPr/>
            <p:nvPr/>
          </p:nvGrpSpPr>
          <p:grpSpPr>
            <a:xfrm rot="0">
              <a:off x="0" y="492092"/>
              <a:ext cx="2048274" cy="392487"/>
              <a:chOff x="0" y="0"/>
              <a:chExt cx="2302677" cy="441235"/>
            </a:xfrm>
          </p:grpSpPr>
          <p:sp>
            <p:nvSpPr>
              <p:cNvPr name="Freeform 13" id="13"/>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4" id="14"/>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5" id="15"/>
            <p:cNvGrpSpPr/>
            <p:nvPr/>
          </p:nvGrpSpPr>
          <p:grpSpPr>
            <a:xfrm rot="-393872">
              <a:off x="131692" y="47654"/>
              <a:ext cx="819215" cy="413752"/>
              <a:chOff x="0" y="0"/>
              <a:chExt cx="1120564" cy="565951"/>
            </a:xfrm>
          </p:grpSpPr>
          <p:sp>
            <p:nvSpPr>
              <p:cNvPr name="Freeform 16" id="16"/>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7" id="17"/>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8" id="18"/>
            <p:cNvGrpSpPr/>
            <p:nvPr/>
          </p:nvGrpSpPr>
          <p:grpSpPr>
            <a:xfrm rot="-491354">
              <a:off x="239168" y="911462"/>
              <a:ext cx="1702440" cy="392487"/>
              <a:chOff x="0" y="0"/>
              <a:chExt cx="1913890" cy="441235"/>
            </a:xfrm>
          </p:grpSpPr>
          <p:sp>
            <p:nvSpPr>
              <p:cNvPr name="Freeform 19" id="19"/>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0" id="20"/>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1" id="21"/>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2" id="22"/>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3" id="23"/>
            <p:cNvGrpSpPr/>
            <p:nvPr/>
          </p:nvGrpSpPr>
          <p:grpSpPr>
            <a:xfrm rot="-14337">
              <a:off x="180578" y="1353809"/>
              <a:ext cx="1555519" cy="413752"/>
              <a:chOff x="0" y="0"/>
              <a:chExt cx="2127719" cy="565951"/>
            </a:xfrm>
          </p:grpSpPr>
          <p:sp>
            <p:nvSpPr>
              <p:cNvPr name="Freeform 24" id="24"/>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5" id="25"/>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9258300"/>
            <a:ext cx="1028700" cy="1028700"/>
            <a:chOff x="0" y="0"/>
            <a:chExt cx="270933" cy="270933"/>
          </a:xfrm>
        </p:grpSpPr>
        <p:sp>
          <p:nvSpPr>
            <p:cNvPr name="Freeform 3" id="3"/>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4" id="4"/>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C4D7B2"/>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4</a:t>
            </a:r>
          </a:p>
        </p:txBody>
      </p:sp>
      <p:grpSp>
        <p:nvGrpSpPr>
          <p:cNvPr name="Group 9" id="9"/>
          <p:cNvGrpSpPr/>
          <p:nvPr/>
        </p:nvGrpSpPr>
        <p:grpSpPr>
          <a:xfrm rot="0">
            <a:off x="2417374" y="629222"/>
            <a:ext cx="13453252" cy="9143428"/>
            <a:chOff x="0" y="0"/>
            <a:chExt cx="17937670" cy="12191238"/>
          </a:xfrm>
        </p:grpSpPr>
        <p:sp>
          <p:nvSpPr>
            <p:cNvPr name="Freeform 10" id="10"/>
            <p:cNvSpPr/>
            <p:nvPr/>
          </p:nvSpPr>
          <p:spPr>
            <a:xfrm flipH="false" flipV="false" rot="0">
              <a:off x="0" y="1551308"/>
              <a:ext cx="17937670" cy="10639930"/>
            </a:xfrm>
            <a:custGeom>
              <a:avLst/>
              <a:gdLst/>
              <a:ahLst/>
              <a:cxnLst/>
              <a:rect r="r" b="b" t="t" l="l"/>
              <a:pathLst>
                <a:path h="10639930" w="17937670">
                  <a:moveTo>
                    <a:pt x="0" y="0"/>
                  </a:moveTo>
                  <a:lnTo>
                    <a:pt x="17937670" y="0"/>
                  </a:lnTo>
                  <a:lnTo>
                    <a:pt x="17937670" y="10639930"/>
                  </a:lnTo>
                  <a:lnTo>
                    <a:pt x="0" y="10639930"/>
                  </a:lnTo>
                  <a:lnTo>
                    <a:pt x="0" y="0"/>
                  </a:lnTo>
                  <a:close/>
                </a:path>
              </a:pathLst>
            </a:custGeom>
            <a:blipFill>
              <a:blip r:embed="rId2"/>
              <a:stretch>
                <a:fillRect l="0" t="-6196" r="0" b="-6196"/>
              </a:stretch>
            </a:blipFill>
          </p:spPr>
        </p:sp>
        <p:sp>
          <p:nvSpPr>
            <p:cNvPr name="TextBox 11" id="11"/>
            <p:cNvSpPr txBox="true"/>
            <p:nvPr/>
          </p:nvSpPr>
          <p:spPr>
            <a:xfrm rot="0">
              <a:off x="2321850" y="-9525"/>
              <a:ext cx="13293969"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Sharing Needle</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9258300"/>
            <a:ext cx="1028700" cy="1028700"/>
            <a:chOff x="0" y="0"/>
            <a:chExt cx="270933" cy="270933"/>
          </a:xfrm>
        </p:grpSpPr>
        <p:sp>
          <p:nvSpPr>
            <p:cNvPr name="Freeform 3" id="3"/>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FF3C1"/>
            </a:solidFill>
          </p:spPr>
        </p:sp>
        <p:sp>
          <p:nvSpPr>
            <p:cNvPr name="TextBox 4" id="4"/>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F4C5BC"/>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5</a:t>
            </a:r>
          </a:p>
        </p:txBody>
      </p:sp>
      <p:grpSp>
        <p:nvGrpSpPr>
          <p:cNvPr name="Group 9" id="9"/>
          <p:cNvGrpSpPr/>
          <p:nvPr/>
        </p:nvGrpSpPr>
        <p:grpSpPr>
          <a:xfrm rot="0">
            <a:off x="2255853" y="629222"/>
            <a:ext cx="13457914" cy="9143428"/>
            <a:chOff x="0" y="0"/>
            <a:chExt cx="17943885" cy="12191238"/>
          </a:xfrm>
        </p:grpSpPr>
        <p:sp>
          <p:nvSpPr>
            <p:cNvPr name="Freeform 10" id="10"/>
            <p:cNvSpPr/>
            <p:nvPr/>
          </p:nvSpPr>
          <p:spPr>
            <a:xfrm flipH="false" flipV="false" rot="0">
              <a:off x="0" y="1578096"/>
              <a:ext cx="17943885" cy="10613142"/>
            </a:xfrm>
            <a:custGeom>
              <a:avLst/>
              <a:gdLst/>
              <a:ahLst/>
              <a:cxnLst/>
              <a:rect r="r" b="b" t="t" l="l"/>
              <a:pathLst>
                <a:path h="10613142" w="17943885">
                  <a:moveTo>
                    <a:pt x="0" y="0"/>
                  </a:moveTo>
                  <a:lnTo>
                    <a:pt x="17943885" y="0"/>
                  </a:lnTo>
                  <a:lnTo>
                    <a:pt x="17943885" y="10613142"/>
                  </a:lnTo>
                  <a:lnTo>
                    <a:pt x="0" y="10613142"/>
                  </a:lnTo>
                  <a:lnTo>
                    <a:pt x="0" y="0"/>
                  </a:lnTo>
                  <a:close/>
                </a:path>
              </a:pathLst>
            </a:custGeom>
            <a:blipFill>
              <a:blip r:embed="rId2"/>
              <a:stretch>
                <a:fillRect l="0" t="-6375" r="0" b="-6375"/>
              </a:stretch>
            </a:blipFill>
          </p:spPr>
        </p:sp>
        <p:sp>
          <p:nvSpPr>
            <p:cNvPr name="TextBox 11" id="11"/>
            <p:cNvSpPr txBox="true"/>
            <p:nvPr/>
          </p:nvSpPr>
          <p:spPr>
            <a:xfrm rot="0">
              <a:off x="2607765" y="-9525"/>
              <a:ext cx="13152862"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Oral Sex</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9258300"/>
            <a:ext cx="1028700" cy="1028700"/>
            <a:chOff x="0" y="0"/>
            <a:chExt cx="270933" cy="270933"/>
          </a:xfrm>
        </p:grpSpPr>
        <p:sp>
          <p:nvSpPr>
            <p:cNvPr name="Freeform 3" id="3"/>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A6BDC2"/>
            </a:solidFill>
          </p:spPr>
        </p:sp>
        <p:sp>
          <p:nvSpPr>
            <p:cNvPr name="TextBox 4" id="4"/>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FFF3C1"/>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6</a:t>
            </a:r>
          </a:p>
        </p:txBody>
      </p:sp>
      <p:grpSp>
        <p:nvGrpSpPr>
          <p:cNvPr name="Group 9" id="9"/>
          <p:cNvGrpSpPr/>
          <p:nvPr/>
        </p:nvGrpSpPr>
        <p:grpSpPr>
          <a:xfrm rot="0">
            <a:off x="2421078" y="629222"/>
            <a:ext cx="13445843" cy="9143428"/>
            <a:chOff x="0" y="0"/>
            <a:chExt cx="17927791" cy="12191238"/>
          </a:xfrm>
        </p:grpSpPr>
        <p:sp>
          <p:nvSpPr>
            <p:cNvPr name="Freeform 10" id="10"/>
            <p:cNvSpPr/>
            <p:nvPr/>
          </p:nvSpPr>
          <p:spPr>
            <a:xfrm flipH="false" flipV="false" rot="0">
              <a:off x="0" y="1575018"/>
              <a:ext cx="17927791" cy="10616220"/>
            </a:xfrm>
            <a:custGeom>
              <a:avLst/>
              <a:gdLst/>
              <a:ahLst/>
              <a:cxnLst/>
              <a:rect r="r" b="b" t="t" l="l"/>
              <a:pathLst>
                <a:path h="10616220" w="17927791">
                  <a:moveTo>
                    <a:pt x="0" y="0"/>
                  </a:moveTo>
                  <a:lnTo>
                    <a:pt x="17927791" y="0"/>
                  </a:lnTo>
                  <a:lnTo>
                    <a:pt x="17927791" y="10616220"/>
                  </a:lnTo>
                  <a:lnTo>
                    <a:pt x="0" y="10616220"/>
                  </a:lnTo>
                  <a:lnTo>
                    <a:pt x="0" y="0"/>
                  </a:lnTo>
                  <a:close/>
                </a:path>
              </a:pathLst>
            </a:custGeom>
            <a:blipFill>
              <a:blip r:embed="rId2"/>
              <a:stretch>
                <a:fillRect l="0" t="-6290" r="0" b="-6290"/>
              </a:stretch>
            </a:blipFill>
          </p:spPr>
        </p:sp>
        <p:sp>
          <p:nvSpPr>
            <p:cNvPr name="TextBox 11" id="11"/>
            <p:cNvSpPr txBox="true"/>
            <p:nvPr/>
          </p:nvSpPr>
          <p:spPr>
            <a:xfrm rot="0">
              <a:off x="2352475" y="-9525"/>
              <a:ext cx="13222840" cy="1074801"/>
            </a:xfrm>
            <a:prstGeom prst="rect">
              <a:avLst/>
            </a:prstGeom>
          </p:spPr>
          <p:txBody>
            <a:bodyPr anchor="t" rtlCol="false" tIns="0" lIns="0" bIns="0" rIns="0">
              <a:spAutoFit/>
            </a:bodyPr>
            <a:lstStyle/>
            <a:p>
              <a:pPr algn="ctr">
                <a:lnSpc>
                  <a:spcPts val="6519"/>
                </a:lnSpc>
                <a:spcBef>
                  <a:spcPct val="0"/>
                </a:spcBef>
              </a:pPr>
              <a:r>
                <a:rPr lang="en-US" sz="5300">
                  <a:solidFill>
                    <a:srgbClr val="000000"/>
                  </a:solidFill>
                  <a:latin typeface="Abril Fatface"/>
                  <a:ea typeface="Abril Fatface"/>
                  <a:cs typeface="Abril Fatface"/>
                  <a:sym typeface="Abril Fatface"/>
                </a:rPr>
                <a:t>Body Piercing</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9258300"/>
            <a:ext cx="1028700" cy="1028700"/>
            <a:chOff x="0" y="0"/>
            <a:chExt cx="270933" cy="270933"/>
          </a:xfrm>
        </p:grpSpPr>
        <p:sp>
          <p:nvSpPr>
            <p:cNvPr name="Freeform 3" id="3"/>
            <p:cNvSpPr/>
            <p:nvPr/>
          </p:nvSpPr>
          <p:spPr>
            <a:xfrm flipH="false" flipV="false" rot="0">
              <a:off x="0" y="0"/>
              <a:ext cx="270933" cy="270933"/>
            </a:xfrm>
            <a:custGeom>
              <a:avLst/>
              <a:gdLst/>
              <a:ahLst/>
              <a:cxnLst/>
              <a:rect r="r" b="b" t="t" l="l"/>
              <a:pathLst>
                <a:path h="270933" w="270933">
                  <a:moveTo>
                    <a:pt x="0" y="0"/>
                  </a:moveTo>
                  <a:lnTo>
                    <a:pt x="270933" y="0"/>
                  </a:lnTo>
                  <a:lnTo>
                    <a:pt x="270933" y="270933"/>
                  </a:lnTo>
                  <a:lnTo>
                    <a:pt x="0" y="270933"/>
                  </a:lnTo>
                  <a:close/>
                </a:path>
              </a:pathLst>
            </a:custGeom>
            <a:solidFill>
              <a:srgbClr val="F4C5BC"/>
            </a:solidFill>
          </p:spPr>
        </p:sp>
        <p:sp>
          <p:nvSpPr>
            <p:cNvPr name="TextBox 4" id="4"/>
            <p:cNvSpPr txBox="true"/>
            <p:nvPr/>
          </p:nvSpPr>
          <p:spPr>
            <a:xfrm>
              <a:off x="0" y="-28575"/>
              <a:ext cx="270933" cy="299508"/>
            </a:xfrm>
            <a:prstGeom prst="rect">
              <a:avLst/>
            </a:prstGeom>
          </p:spPr>
          <p:txBody>
            <a:bodyPr anchor="ctr" rtlCol="false" tIns="50800" lIns="50800" bIns="50800" rIns="50800"/>
            <a:lstStyle/>
            <a:p>
              <a:pPr algn="ctr">
                <a:lnSpc>
                  <a:spcPts val="2214"/>
                </a:lnSpc>
              </a:pPr>
            </a:p>
          </p:txBody>
        </p:sp>
      </p:grpSp>
      <p:grpSp>
        <p:nvGrpSpPr>
          <p:cNvPr name="Group 5" id="5"/>
          <p:cNvGrpSpPr/>
          <p:nvPr/>
        </p:nvGrpSpPr>
        <p:grpSpPr>
          <a:xfrm rot="0">
            <a:off x="17259300" y="0"/>
            <a:ext cx="1028700" cy="9258300"/>
            <a:chOff x="0" y="0"/>
            <a:chExt cx="270933" cy="2438400"/>
          </a:xfrm>
        </p:grpSpPr>
        <p:sp>
          <p:nvSpPr>
            <p:cNvPr name="Freeform 6" id="6"/>
            <p:cNvSpPr/>
            <p:nvPr/>
          </p:nvSpPr>
          <p:spPr>
            <a:xfrm flipH="false" flipV="false" rot="0">
              <a:off x="0" y="0"/>
              <a:ext cx="270933" cy="2438400"/>
            </a:xfrm>
            <a:custGeom>
              <a:avLst/>
              <a:gdLst/>
              <a:ahLst/>
              <a:cxnLst/>
              <a:rect r="r" b="b" t="t" l="l"/>
              <a:pathLst>
                <a:path h="2438400" w="270933">
                  <a:moveTo>
                    <a:pt x="0" y="0"/>
                  </a:moveTo>
                  <a:lnTo>
                    <a:pt x="270933" y="0"/>
                  </a:lnTo>
                  <a:lnTo>
                    <a:pt x="270933" y="2438400"/>
                  </a:lnTo>
                  <a:lnTo>
                    <a:pt x="0" y="2438400"/>
                  </a:lnTo>
                  <a:close/>
                </a:path>
              </a:pathLst>
            </a:custGeom>
            <a:solidFill>
              <a:srgbClr val="A6BDC2"/>
            </a:solidFill>
          </p:spPr>
        </p:sp>
        <p:sp>
          <p:nvSpPr>
            <p:cNvPr name="TextBox 7" id="7"/>
            <p:cNvSpPr txBox="true"/>
            <p:nvPr/>
          </p:nvSpPr>
          <p:spPr>
            <a:xfrm>
              <a:off x="0" y="-28575"/>
              <a:ext cx="270933" cy="2466975"/>
            </a:xfrm>
            <a:prstGeom prst="rect">
              <a:avLst/>
            </a:prstGeom>
          </p:spPr>
          <p:txBody>
            <a:bodyPr anchor="ctr" rtlCol="false" tIns="50800" lIns="50800" bIns="50800" rIns="50800"/>
            <a:lstStyle/>
            <a:p>
              <a:pPr algn="ctr">
                <a:lnSpc>
                  <a:spcPts val="2214"/>
                </a:lnSpc>
              </a:pPr>
            </a:p>
          </p:txBody>
        </p:sp>
      </p:grpSp>
      <p:sp>
        <p:nvSpPr>
          <p:cNvPr name="TextBox 8" id="8"/>
          <p:cNvSpPr txBox="true"/>
          <p:nvPr/>
        </p:nvSpPr>
        <p:spPr>
          <a:xfrm rot="0">
            <a:off x="17433242" y="9480550"/>
            <a:ext cx="680815" cy="514986"/>
          </a:xfrm>
          <a:prstGeom prst="rect">
            <a:avLst/>
          </a:prstGeom>
        </p:spPr>
        <p:txBody>
          <a:bodyPr anchor="t" rtlCol="false" tIns="0" lIns="0" bIns="0" rIns="0">
            <a:spAutoFit/>
          </a:bodyPr>
          <a:lstStyle/>
          <a:p>
            <a:pPr algn="ctr">
              <a:lnSpc>
                <a:spcPts val="3639"/>
              </a:lnSpc>
            </a:pPr>
            <a:r>
              <a:rPr lang="en-US" b="true" sz="2599">
                <a:solidFill>
                  <a:srgbClr val="000000"/>
                </a:solidFill>
                <a:latin typeface="Agrandir Wide Bold"/>
                <a:ea typeface="Agrandir Wide Bold"/>
                <a:cs typeface="Agrandir Wide Bold"/>
                <a:sym typeface="Agrandir Wide Bold"/>
              </a:rPr>
              <a:t>7</a:t>
            </a:r>
          </a:p>
        </p:txBody>
      </p:sp>
      <p:grpSp>
        <p:nvGrpSpPr>
          <p:cNvPr name="Group 9" id="9"/>
          <p:cNvGrpSpPr/>
          <p:nvPr/>
        </p:nvGrpSpPr>
        <p:grpSpPr>
          <a:xfrm rot="0">
            <a:off x="2296027" y="629221"/>
            <a:ext cx="13446706" cy="9143429"/>
            <a:chOff x="0" y="0"/>
            <a:chExt cx="17928941" cy="12191238"/>
          </a:xfrm>
        </p:grpSpPr>
        <p:sp>
          <p:nvSpPr>
            <p:cNvPr name="Freeform 10" id="10"/>
            <p:cNvSpPr/>
            <p:nvPr/>
          </p:nvSpPr>
          <p:spPr>
            <a:xfrm flipH="false" flipV="false" rot="0">
              <a:off x="0" y="1566566"/>
              <a:ext cx="17928941" cy="10624672"/>
            </a:xfrm>
            <a:custGeom>
              <a:avLst/>
              <a:gdLst/>
              <a:ahLst/>
              <a:cxnLst/>
              <a:rect r="r" b="b" t="t" l="l"/>
              <a:pathLst>
                <a:path h="10624672" w="17928941">
                  <a:moveTo>
                    <a:pt x="0" y="0"/>
                  </a:moveTo>
                  <a:lnTo>
                    <a:pt x="17928941" y="0"/>
                  </a:lnTo>
                  <a:lnTo>
                    <a:pt x="17928941" y="10624672"/>
                  </a:lnTo>
                  <a:lnTo>
                    <a:pt x="0" y="10624672"/>
                  </a:lnTo>
                  <a:lnTo>
                    <a:pt x="0" y="0"/>
                  </a:lnTo>
                  <a:close/>
                </a:path>
              </a:pathLst>
            </a:custGeom>
            <a:blipFill>
              <a:blip r:embed="rId2"/>
              <a:stretch>
                <a:fillRect l="0" t="-6266" r="0" b="-6266"/>
              </a:stretch>
            </a:blipFill>
          </p:spPr>
        </p:sp>
        <p:sp>
          <p:nvSpPr>
            <p:cNvPr name="TextBox 11" id="11"/>
            <p:cNvSpPr txBox="true"/>
            <p:nvPr/>
          </p:nvSpPr>
          <p:spPr>
            <a:xfrm rot="0">
              <a:off x="4070276" y="-9525"/>
              <a:ext cx="10120709" cy="1074801"/>
            </a:xfrm>
            <a:prstGeom prst="rect">
              <a:avLst/>
            </a:prstGeom>
          </p:spPr>
          <p:txBody>
            <a:bodyPr anchor="t" rtlCol="false" tIns="0" lIns="0" bIns="0" rIns="0">
              <a:spAutoFit/>
            </a:bodyPr>
            <a:lstStyle/>
            <a:p>
              <a:pPr algn="ctr">
                <a:lnSpc>
                  <a:spcPts val="6518"/>
                </a:lnSpc>
                <a:spcBef>
                  <a:spcPct val="0"/>
                </a:spcBef>
              </a:pPr>
              <a:r>
                <a:rPr lang="en-US" sz="5299">
                  <a:solidFill>
                    <a:srgbClr val="000000"/>
                  </a:solidFill>
                  <a:latin typeface="Abril Fatface"/>
                  <a:ea typeface="Abril Fatface"/>
                  <a:cs typeface="Abril Fatface"/>
                  <a:sym typeface="Abril Fatface"/>
                </a:rPr>
                <a:t>Providing Personal Care</a:t>
              </a:r>
            </a:p>
          </p:txBody>
        </p:sp>
      </p:grpSp>
      <p:grpSp>
        <p:nvGrpSpPr>
          <p:cNvPr name="Group 12" id="12"/>
          <p:cNvGrpSpPr/>
          <p:nvPr/>
        </p:nvGrpSpPr>
        <p:grpSpPr>
          <a:xfrm rot="0">
            <a:off x="260597" y="8594249"/>
            <a:ext cx="1536205" cy="1328102"/>
            <a:chOff x="0" y="0"/>
            <a:chExt cx="2048274" cy="1770802"/>
          </a:xfrm>
        </p:grpSpPr>
        <p:grpSp>
          <p:nvGrpSpPr>
            <p:cNvPr name="Group 13" id="13"/>
            <p:cNvGrpSpPr/>
            <p:nvPr/>
          </p:nvGrpSpPr>
          <p:grpSpPr>
            <a:xfrm rot="0">
              <a:off x="0" y="492092"/>
              <a:ext cx="2048274" cy="392487"/>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0">
              <a:off x="116454" y="491746"/>
              <a:ext cx="1744690" cy="661676"/>
            </a:xfrm>
            <a:prstGeom prst="rect">
              <a:avLst/>
            </a:prstGeom>
          </p:spPr>
          <p:txBody>
            <a:bodyPr anchor="t" rtlCol="false" tIns="0" lIns="0" bIns="0" rIns="0">
              <a:spAutoFit/>
            </a:bodyPr>
            <a:lstStyle/>
            <a:p>
              <a:pPr algn="ctr" marL="0" indent="0" lvl="0">
                <a:lnSpc>
                  <a:spcPts val="1844"/>
                </a:lnSpc>
                <a:spcBef>
                  <a:spcPct val="0"/>
                </a:spcBef>
              </a:pPr>
              <a:r>
                <a:rPr lang="en-US" sz="1983">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393872">
              <a:off x="131692" y="47654"/>
              <a:ext cx="819215" cy="41375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394799">
              <a:off x="280653" y="77132"/>
              <a:ext cx="541335" cy="362966"/>
            </a:xfrm>
            <a:prstGeom prst="rect">
              <a:avLst/>
            </a:prstGeom>
          </p:spPr>
          <p:txBody>
            <a:bodyPr anchor="t" rtlCol="false" tIns="0" lIns="0" bIns="0" rIns="0">
              <a:spAutoFit/>
            </a:bodyPr>
            <a:lstStyle/>
            <a:p>
              <a:pPr algn="ctr" marL="0" indent="0" lvl="0">
                <a:lnSpc>
                  <a:spcPts val="1886"/>
                </a:lnSpc>
                <a:spcBef>
                  <a:spcPct val="0"/>
                </a:spcBef>
              </a:pPr>
              <a:r>
                <a:rPr lang="en-US" sz="2028">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491354">
              <a:off x="239168" y="911462"/>
              <a:ext cx="1702440" cy="392487"/>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466715">
              <a:off x="319765" y="929984"/>
              <a:ext cx="1543535" cy="361332"/>
            </a:xfrm>
            <a:prstGeom prst="rect">
              <a:avLst/>
            </a:prstGeom>
          </p:spPr>
          <p:txBody>
            <a:bodyPr anchor="t" rtlCol="false" tIns="0" lIns="0" bIns="0" rIns="0">
              <a:spAutoFit/>
            </a:bodyPr>
            <a:lstStyle/>
            <a:p>
              <a:pPr algn="ctr" marL="0" indent="0" lvl="0">
                <a:lnSpc>
                  <a:spcPts val="1886"/>
                </a:lnSpc>
                <a:spcBef>
                  <a:spcPct val="0"/>
                </a:spcBef>
              </a:pPr>
              <a:r>
                <a:rPr lang="en-US" sz="2027">
                  <a:solidFill>
                    <a:srgbClr val="000000"/>
                  </a:solidFill>
                  <a:latin typeface="DM Serif Display"/>
                  <a:ea typeface="DM Serif Display"/>
                  <a:cs typeface="DM Serif Display"/>
                  <a:sym typeface="DM Serif Display"/>
                </a:rPr>
                <a:t>resource </a:t>
              </a:r>
            </a:p>
          </p:txBody>
        </p:sp>
        <p:sp>
          <p:nvSpPr>
            <p:cNvPr name="AutoShape 22" id="22"/>
            <p:cNvSpPr/>
            <p:nvPr/>
          </p:nvSpPr>
          <p:spPr>
            <a:xfrm>
              <a:off x="580206" y="1498773"/>
              <a:ext cx="874066" cy="69068"/>
            </a:xfrm>
            <a:prstGeom prst="line">
              <a:avLst/>
            </a:prstGeom>
            <a:ln cap="rnd" w="165100">
              <a:solidFill>
                <a:srgbClr val="FFFAEE"/>
              </a:solidFill>
              <a:prstDash val="solid"/>
              <a:headEnd type="none" len="sm" w="sm"/>
              <a:tailEnd type="none" len="sm" w="sm"/>
            </a:ln>
          </p:spPr>
        </p:sp>
        <p:sp>
          <p:nvSpPr>
            <p:cNvPr name="TextBox 23" id="23"/>
            <p:cNvSpPr txBox="true"/>
            <p:nvPr/>
          </p:nvSpPr>
          <p:spPr>
            <a:xfrm rot="271083">
              <a:off x="510959" y="1461492"/>
              <a:ext cx="993231" cy="132861"/>
            </a:xfrm>
            <a:prstGeom prst="rect">
              <a:avLst/>
            </a:prstGeom>
          </p:spPr>
          <p:txBody>
            <a:bodyPr anchor="t" rtlCol="false" tIns="0" lIns="0" bIns="0" rIns="0">
              <a:spAutoFit/>
            </a:bodyPr>
            <a:lstStyle/>
            <a:p>
              <a:pPr algn="ctr">
                <a:lnSpc>
                  <a:spcPts val="853"/>
                </a:lnSpc>
                <a:spcBef>
                  <a:spcPct val="0"/>
                </a:spcBef>
              </a:pPr>
              <a:r>
                <a:rPr lang="en-US" sz="609">
                  <a:solidFill>
                    <a:srgbClr val="3A5A49"/>
                  </a:solidFill>
                  <a:latin typeface="DM Serif Display"/>
                  <a:ea typeface="DM Serif Display"/>
                  <a:cs typeface="DM Serif Display"/>
                  <a:sym typeface="DM Serif Display"/>
                </a:rPr>
                <a:t>@reallygreatsite</a:t>
              </a:r>
            </a:p>
          </p:txBody>
        </p:sp>
        <p:grpSp>
          <p:nvGrpSpPr>
            <p:cNvPr name="Group 24" id="24"/>
            <p:cNvGrpSpPr/>
            <p:nvPr/>
          </p:nvGrpSpPr>
          <p:grpSpPr>
            <a:xfrm rot="-14337">
              <a:off x="180578" y="1353809"/>
              <a:ext cx="1555519" cy="413752"/>
              <a:chOff x="0" y="0"/>
              <a:chExt cx="2127719" cy="565951"/>
            </a:xfrm>
          </p:grpSpPr>
          <p:sp>
            <p:nvSpPr>
              <p:cNvPr name="Freeform 25" id="25"/>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6" id="26"/>
            <p:cNvSpPr txBox="true"/>
            <p:nvPr/>
          </p:nvSpPr>
          <p:spPr>
            <a:xfrm rot="-33250">
              <a:off x="114193" y="1283024"/>
              <a:ext cx="1621955" cy="458739"/>
            </a:xfrm>
            <a:prstGeom prst="rect">
              <a:avLst/>
            </a:prstGeom>
          </p:spPr>
          <p:txBody>
            <a:bodyPr anchor="t" rtlCol="false" tIns="0" lIns="0" bIns="0" rIns="0">
              <a:spAutoFit/>
            </a:bodyPr>
            <a:lstStyle/>
            <a:p>
              <a:pPr algn="ctr">
                <a:lnSpc>
                  <a:spcPts val="2839"/>
                </a:lnSpc>
                <a:spcBef>
                  <a:spcPct val="0"/>
                </a:spcBef>
              </a:pPr>
              <a:r>
                <a:rPr lang="en-US" sz="202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DAGbXf93D7M</dc:identifier>
  <dcterms:modified xsi:type="dcterms:W3CDTF">2011-08-01T06:04:30Z</dcterms:modified>
  <cp:revision>1</cp:revision>
  <dc:title>Sort It Out: HIV Transmission Myths - Risk or no Risk </dc:title>
</cp:coreProperties>
</file>