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Canva Sans Bold" charset="1" panose="020B0803030501040103"/>
      <p:regular r:id="rId33"/>
    </p:embeddedFont>
    <p:embeddedFont>
      <p:font typeface="Canva Sans" charset="1" panose="020B0503030501040103"/>
      <p:regular r:id="rId34"/>
    </p:embeddedFont>
    <p:embeddedFont>
      <p:font typeface="Abril Fatface" charset="1" panose="02000503000000020003"/>
      <p:regular r:id="rId35"/>
    </p:embeddedFont>
    <p:embeddedFont>
      <p:font typeface="Merriweather Bold" charset="1" panose="00000800000000000000"/>
      <p:regular r:id="rId36"/>
    </p:embeddedFont>
    <p:embeddedFont>
      <p:font typeface="Canva Sans Bold Italics" charset="1" panose="020B0803030501040103"/>
      <p:regular r:id="rId37"/>
    </p:embeddedFont>
    <p:embeddedFont>
      <p:font typeface="DM Serif Display" charset="1" panose="00000000000000000000"/>
      <p:regular r:id="rId38"/>
    </p:embeddedFont>
    <p:embeddedFont>
      <p:font typeface="More Sugar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notesMasters/notesMaster1.xml" Type="http://schemas.openxmlformats.org/officeDocument/2006/relationships/notesMaster"/><Relationship Id="rId41" Target="theme/theme2.xml" Type="http://schemas.openxmlformats.org/officeDocument/2006/relationships/theme"/><Relationship Id="rId42" Target="notesSlides/notesSlide1.xml" Type="http://schemas.openxmlformats.org/officeDocument/2006/relationships/notesSlide"/><Relationship Id="rId43" Target="notesSlides/notesSlide2.xml" Type="http://schemas.openxmlformats.org/officeDocument/2006/relationships/notesSlide"/><Relationship Id="rId44" Target="notesSlides/notesSlide3.xml" Type="http://schemas.openxmlformats.org/officeDocument/2006/relationships/notesSlide"/><Relationship Id="rId45" Target="notesSlides/notesSlide4.xml" Type="http://schemas.openxmlformats.org/officeDocument/2006/relationships/notesSlide"/><Relationship Id="rId46" Target="notesSlides/notesSlide5.xml" Type="http://schemas.openxmlformats.org/officeDocument/2006/relationships/notesSlide"/><Relationship Id="rId47" Target="notesSlides/notesSlide6.xml" Type="http://schemas.openxmlformats.org/officeDocument/2006/relationships/notesSlide"/><Relationship Id="rId48" Target="notesSlides/notesSlide7.xml" Type="http://schemas.openxmlformats.org/officeDocument/2006/relationships/notesSlide"/><Relationship Id="rId49" Target="notesSlides/notesSlide8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9.xml" Type="http://schemas.openxmlformats.org/officeDocument/2006/relationships/notesSlide"/><Relationship Id="rId51" Target="notesSlides/notesSlide10.xml" Type="http://schemas.openxmlformats.org/officeDocument/2006/relationships/notesSlide"/><Relationship Id="rId52" Target="notesSlides/notesSlide11.xml" Type="http://schemas.openxmlformats.org/officeDocument/2006/relationships/notesSlide"/><Relationship Id="rId53" Target="notesSlides/notesSlide12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https://www.nhs.uk/live-well/sexual-health/help-after-rape-and-sexual-assault/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57.png" Type="http://schemas.openxmlformats.org/officeDocument/2006/relationships/image"/><Relationship Id="rId6" Target="../media/image5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61.png" Type="http://schemas.openxmlformats.org/officeDocument/2006/relationships/image"/><Relationship Id="rId6" Target="../media/image6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207570" y="2556577"/>
            <a:ext cx="0" cy="1912827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858848" y="2829210"/>
            <a:ext cx="1763536" cy="553266"/>
            <a:chOff x="0" y="0"/>
            <a:chExt cx="745818" cy="233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45818" cy="233982"/>
            </a:xfrm>
            <a:custGeom>
              <a:avLst/>
              <a:gdLst/>
              <a:ahLst/>
              <a:cxnLst/>
              <a:rect r="r" b="b" t="t" l="l"/>
              <a:pathLst>
                <a:path h="233982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233982"/>
                  </a:lnTo>
                  <a:lnTo>
                    <a:pt x="0" y="233982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745818" cy="20540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1399"/>
                </a:lnSpc>
                <a:spcBef>
                  <a:spcPct val="0"/>
                </a:spcBef>
              </a:pPr>
              <a:r>
                <a:rPr lang="en-US" b="true" sz="1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  <a:r>
                <a:rPr lang="en-US" b="true" sz="1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</a:t>
              </a: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13-18+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742238" y="2829210"/>
            <a:ext cx="2348440" cy="1581875"/>
            <a:chOff x="0" y="0"/>
            <a:chExt cx="993179" cy="6689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3179" cy="668991"/>
            </a:xfrm>
            <a:custGeom>
              <a:avLst/>
              <a:gdLst/>
              <a:ahLst/>
              <a:cxnLst/>
              <a:rect r="r" b="b" t="t" l="l"/>
              <a:pathLst>
                <a:path h="668991" w="993179">
                  <a:moveTo>
                    <a:pt x="0" y="0"/>
                  </a:moveTo>
                  <a:lnTo>
                    <a:pt x="993179" y="0"/>
                  </a:lnTo>
                  <a:lnTo>
                    <a:pt x="993179" y="668991"/>
                  </a:lnTo>
                  <a:lnTo>
                    <a:pt x="0" y="668991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993179" cy="7261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1"/>
                </a:lnSpc>
              </a:pP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Participation </a:t>
              </a: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Style:</a:t>
              </a: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Interactive group activity</a:t>
              </a:r>
            </a:p>
            <a:p>
              <a:pPr algn="ctr">
                <a:lnSpc>
                  <a:spcPts val="228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Group play - solo points</a:t>
              </a:r>
            </a:p>
            <a:p>
              <a:pPr algn="ctr" marL="0" indent="0" lvl="0">
                <a:lnSpc>
                  <a:spcPts val="228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1-1 task (adaptive)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>
            <a:off x="1028700" y="4942562"/>
            <a:ext cx="14813713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1028700" y="2079141"/>
            <a:ext cx="12754429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028700" y="6435604"/>
            <a:ext cx="14927801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858848" y="3487252"/>
            <a:ext cx="1763536" cy="923833"/>
            <a:chOff x="0" y="0"/>
            <a:chExt cx="745818" cy="3906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45818" cy="390699"/>
            </a:xfrm>
            <a:custGeom>
              <a:avLst/>
              <a:gdLst/>
              <a:ahLst/>
              <a:cxnLst/>
              <a:rect r="r" b="b" t="t" l="l"/>
              <a:pathLst>
                <a:path h="390699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390699"/>
                  </a:lnTo>
                  <a:lnTo>
                    <a:pt x="0" y="390699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745818" cy="4097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61"/>
                </a:lnSpc>
              </a:pP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Theme</a:t>
              </a: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:</a:t>
              </a:r>
            </a:p>
            <a:p>
              <a:pPr algn="ctr">
                <a:lnSpc>
                  <a:spcPts val="186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Sexual heath </a:t>
              </a:r>
            </a:p>
            <a:p>
              <a:pPr algn="ctr" marL="0" indent="0" lvl="0">
                <a:lnSpc>
                  <a:spcPts val="186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Life skills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87302" y="2194546"/>
            <a:ext cx="467760" cy="502456"/>
            <a:chOff x="0" y="0"/>
            <a:chExt cx="623681" cy="66994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395" y="80655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364538" y="2186948"/>
            <a:ext cx="515227" cy="501874"/>
            <a:chOff x="0" y="0"/>
            <a:chExt cx="686970" cy="66916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20022" y="102217"/>
              <a:ext cx="566948" cy="566948"/>
            </a:xfrm>
            <a:custGeom>
              <a:avLst/>
              <a:gdLst/>
              <a:ahLst/>
              <a:cxnLst/>
              <a:rect r="r" b="b" t="t" l="l"/>
              <a:pathLst>
                <a:path h="566948" w="566948">
                  <a:moveTo>
                    <a:pt x="0" y="0"/>
                  </a:moveTo>
                  <a:lnTo>
                    <a:pt x="566948" y="0"/>
                  </a:lnTo>
                  <a:lnTo>
                    <a:pt x="566948" y="566948"/>
                  </a:lnTo>
                  <a:lnTo>
                    <a:pt x="0" y="566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82330" cy="582330"/>
            </a:xfrm>
            <a:custGeom>
              <a:avLst/>
              <a:gdLst/>
              <a:ahLst/>
              <a:cxnLst/>
              <a:rect r="r" b="b" t="t" l="l"/>
              <a:pathLst>
                <a:path h="582330" w="582330">
                  <a:moveTo>
                    <a:pt x="0" y="0"/>
                  </a:moveTo>
                  <a:lnTo>
                    <a:pt x="582330" y="0"/>
                  </a:lnTo>
                  <a:lnTo>
                    <a:pt x="582330" y="582330"/>
                  </a:lnTo>
                  <a:lnTo>
                    <a:pt x="0" y="582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487302" y="5151326"/>
            <a:ext cx="502187" cy="514457"/>
            <a:chOff x="0" y="0"/>
            <a:chExt cx="669583" cy="68594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76474" y="92834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9" y="0"/>
                  </a:lnTo>
                  <a:lnTo>
                    <a:pt x="593109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8" y="0"/>
                  </a:lnTo>
                  <a:lnTo>
                    <a:pt x="593108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449883" y="6802316"/>
            <a:ext cx="505180" cy="495727"/>
            <a:chOff x="0" y="0"/>
            <a:chExt cx="673573" cy="66096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76930" y="64326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264507" y="577685"/>
            <a:ext cx="3383989" cy="2216206"/>
            <a:chOff x="0" y="0"/>
            <a:chExt cx="4511985" cy="2954941"/>
          </a:xfrm>
        </p:grpSpPr>
        <p:grpSp>
          <p:nvGrpSpPr>
            <p:cNvPr name="Group 29" id="29"/>
            <p:cNvGrpSpPr/>
            <p:nvPr/>
          </p:nvGrpSpPr>
          <p:grpSpPr>
            <a:xfrm rot="-772150">
              <a:off x="200413" y="493563"/>
              <a:ext cx="3072564" cy="2146163"/>
              <a:chOff x="0" y="0"/>
              <a:chExt cx="15163800" cy="10591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11565" t="0" r="-11565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316912">
              <a:off x="1347161" y="493563"/>
              <a:ext cx="3072564" cy="2146163"/>
              <a:chOff x="0" y="0"/>
              <a:chExt cx="15163800" cy="10591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1173" t="0" r="-1117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761747" y="0"/>
              <a:ext cx="3072564" cy="2146163"/>
              <a:chOff x="0" y="0"/>
              <a:chExt cx="15163800" cy="10591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12773" t="0" r="-1277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</p:grpSp>
      <p:sp>
        <p:nvSpPr>
          <p:cNvPr name="TextBox 35" id="35"/>
          <p:cNvSpPr txBox="true"/>
          <p:nvPr/>
        </p:nvSpPr>
        <p:spPr>
          <a:xfrm rot="0">
            <a:off x="1209832" y="649119"/>
            <a:ext cx="11800741" cy="47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340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Sexually Transmitted Infections (STI): Can You Catch it?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5302" y="1382569"/>
            <a:ext cx="4514105" cy="30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196" b="true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Instruction page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69981" y="7138222"/>
            <a:ext cx="11562595" cy="262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Present each action/slide to the participants.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Ask participants to decide whether the action can lead to an STI transmission ("Yes" or "No").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After each guess, reveal the correct answer and provide a brief explanation with references.</a:t>
            </a: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Discussion: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Encourage participants to ask questions about each action.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Clarify any misconceptions and provide additional information as needed.</a:t>
            </a: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Conclusion: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Summarize key points about STI transmission routes.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Emphasize the importance of safe practices to prevent STI transmission.</a:t>
            </a:r>
          </a:p>
          <a:p>
            <a:pPr algn="l">
              <a:lnSpc>
                <a:spcPts val="1750"/>
              </a:lnSpc>
            </a:pP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**</a:t>
            </a:r>
            <a:r>
              <a:rPr lang="en-US" sz="1250" i="true" b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You can also have participants sort the terms into "Risk" and "No Risk of Transmission." To do this, print and laminate the slides for reusable, hands-on engagement.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78675" y="6773741"/>
            <a:ext cx="3480732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By Step Instructions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169981" y="2298216"/>
            <a:ext cx="1886365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Type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707633" y="2765316"/>
            <a:ext cx="6871181" cy="196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activity is designed to educate participants on the transmission routes of sexually transmitted infections (STIs) by having them guess whether certain actions can lead to an STI</a:t>
            </a:r>
          </a:p>
          <a:p>
            <a:pPr algn="l">
              <a:lnSpc>
                <a:spcPts val="1750"/>
              </a:lnSpc>
            </a:pP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interactive activity helps participants understand the risks associated with the transmission of sexually transmitted infections (STIs). Participants review words or scenarios and sort them into categories: "Risk of Transmission" or "No Risk of Transmission." Through group discussions and facilitator-led explanations, participants gain valuable knowledge about STI prevention and dispel common myths.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144000" y="2306396"/>
            <a:ext cx="2410814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Activity Info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989489" y="5522854"/>
            <a:ext cx="13780553" cy="654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Download the slideshow for a digital session.</a:t>
            </a:r>
          </a:p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Flashcards for participants to display their answers. </a:t>
            </a:r>
          </a:p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Alternatively, you can print and laminate the resources, allowing participants to sort them into two categories: "Risk of Transmission" and "No Risk of Transmission."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099278" y="5156015"/>
            <a:ext cx="2185159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Materials Needed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5214503" y="3793187"/>
            <a:ext cx="2495523" cy="624714"/>
            <a:chOff x="0" y="0"/>
            <a:chExt cx="1522177" cy="38105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522177" cy="381053"/>
            </a:xfrm>
            <a:custGeom>
              <a:avLst/>
              <a:gdLst/>
              <a:ahLst/>
              <a:cxnLst/>
              <a:rect r="r" b="b" t="t" l="l"/>
              <a:pathLst>
                <a:path h="381053" w="1522177">
                  <a:moveTo>
                    <a:pt x="0" y="0"/>
                  </a:moveTo>
                  <a:lnTo>
                    <a:pt x="1522177" y="0"/>
                  </a:lnTo>
                  <a:lnTo>
                    <a:pt x="1522177" y="381053"/>
                  </a:lnTo>
                  <a:lnTo>
                    <a:pt x="0" y="381053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522177" cy="41915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50"/>
                </a:lnSpc>
              </a:pP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Challenge Level</a:t>
              </a: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  <a:p>
              <a:pPr algn="ctr" marL="0" indent="0" lvl="0">
                <a:lnSpc>
                  <a:spcPts val="2250"/>
                </a:lnSpc>
              </a:pPr>
              <a:r>
                <a:rPr lang="en-US" b="true" sz="1500">
                  <a:solidFill>
                    <a:srgbClr val="86651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MODERATE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214503" y="2829210"/>
            <a:ext cx="2495523" cy="869026"/>
            <a:chOff x="0" y="0"/>
            <a:chExt cx="1522177" cy="53007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522177" cy="530074"/>
            </a:xfrm>
            <a:custGeom>
              <a:avLst/>
              <a:gdLst/>
              <a:ahLst/>
              <a:cxnLst/>
              <a:rect r="r" b="b" t="t" l="l"/>
              <a:pathLst>
                <a:path h="530074" w="1522177">
                  <a:moveTo>
                    <a:pt x="0" y="0"/>
                  </a:moveTo>
                  <a:lnTo>
                    <a:pt x="1522177" y="0"/>
                  </a:lnTo>
                  <a:lnTo>
                    <a:pt x="1522177" y="530074"/>
                  </a:lnTo>
                  <a:lnTo>
                    <a:pt x="0" y="530074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1522177" cy="5681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50"/>
                </a:lnSpc>
              </a:pP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Resource Format:</a:t>
              </a: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Game/quiz interactive </a:t>
              </a:r>
            </a:p>
            <a:p>
              <a:pPr algn="ctr" marL="0" indent="0" lvl="0">
                <a:lnSpc>
                  <a:spcPts val="2250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Slide show print &amp; sort  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51" id="51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53" id="53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54" id="54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56" id="56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57" id="57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60" id="60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62" id="62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485251"/>
            <a:ext cx="7978076" cy="310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Yes, if there are cuts or sores on the fingers or genitals, there is a potential risk.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814314" y="1430517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14655" y="3657832"/>
            <a:ext cx="8833814" cy="2071931"/>
          </a:xfrm>
          <a:custGeom>
            <a:avLst/>
            <a:gdLst/>
            <a:ahLst/>
            <a:cxnLst/>
            <a:rect r="r" b="b" t="t" l="l"/>
            <a:pathLst>
              <a:path h="2071931" w="8833814">
                <a:moveTo>
                  <a:pt x="8833814" y="0"/>
                </a:moveTo>
                <a:lnTo>
                  <a:pt x="0" y="0"/>
                </a:lnTo>
                <a:lnTo>
                  <a:pt x="0" y="2071930"/>
                </a:lnTo>
                <a:lnTo>
                  <a:pt x="8833814" y="2071930"/>
                </a:lnTo>
                <a:lnTo>
                  <a:pt x="88338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854829" y="4611896"/>
            <a:ext cx="8557514" cy="2007126"/>
          </a:xfrm>
          <a:custGeom>
            <a:avLst/>
            <a:gdLst/>
            <a:ahLst/>
            <a:cxnLst/>
            <a:rect r="r" b="b" t="t" l="l"/>
            <a:pathLst>
              <a:path h="2007126" w="8557514">
                <a:moveTo>
                  <a:pt x="8557514" y="0"/>
                </a:moveTo>
                <a:lnTo>
                  <a:pt x="0" y="0"/>
                </a:lnTo>
                <a:lnTo>
                  <a:pt x="0" y="2007126"/>
                </a:lnTo>
                <a:lnTo>
                  <a:pt x="8557514" y="2007126"/>
                </a:lnTo>
                <a:lnTo>
                  <a:pt x="85575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749594" y="4693797"/>
            <a:ext cx="7859136" cy="1843325"/>
          </a:xfrm>
          <a:custGeom>
            <a:avLst/>
            <a:gdLst/>
            <a:ahLst/>
            <a:cxnLst/>
            <a:rect r="r" b="b" t="t" l="l"/>
            <a:pathLst>
              <a:path h="1843325" w="7859136">
                <a:moveTo>
                  <a:pt x="7859135" y="0"/>
                </a:moveTo>
                <a:lnTo>
                  <a:pt x="0" y="0"/>
                </a:lnTo>
                <a:lnTo>
                  <a:pt x="0" y="1843325"/>
                </a:lnTo>
                <a:lnTo>
                  <a:pt x="7859135" y="1843325"/>
                </a:lnTo>
                <a:lnTo>
                  <a:pt x="7859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10800000">
            <a:off x="1920477" y="2988140"/>
            <a:ext cx="8833814" cy="2071931"/>
          </a:xfrm>
          <a:custGeom>
            <a:avLst/>
            <a:gdLst/>
            <a:ahLst/>
            <a:cxnLst/>
            <a:rect r="r" b="b" t="t" l="l"/>
            <a:pathLst>
              <a:path h="2071931" w="8833814">
                <a:moveTo>
                  <a:pt x="8833814" y="0"/>
                </a:moveTo>
                <a:lnTo>
                  <a:pt x="0" y="0"/>
                </a:lnTo>
                <a:lnTo>
                  <a:pt x="0" y="2071931"/>
                </a:lnTo>
                <a:lnTo>
                  <a:pt x="8833814" y="2071931"/>
                </a:lnTo>
                <a:lnTo>
                  <a:pt x="88338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37410" y="3137172"/>
            <a:ext cx="10035936" cy="2353883"/>
          </a:xfrm>
          <a:custGeom>
            <a:avLst/>
            <a:gdLst/>
            <a:ahLst/>
            <a:cxnLst/>
            <a:rect r="r" b="b" t="t" l="l"/>
            <a:pathLst>
              <a:path h="2353883" w="10035936">
                <a:moveTo>
                  <a:pt x="10035935" y="0"/>
                </a:moveTo>
                <a:lnTo>
                  <a:pt x="0" y="0"/>
                </a:lnTo>
                <a:lnTo>
                  <a:pt x="0" y="2353883"/>
                </a:lnTo>
                <a:lnTo>
                  <a:pt x="10035935" y="2353883"/>
                </a:lnTo>
                <a:lnTo>
                  <a:pt x="100359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39884" y="4308640"/>
            <a:ext cx="11022125" cy="126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2"/>
              </a:lnSpc>
            </a:pPr>
            <a:r>
              <a:rPr lang="en-US" sz="880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CLOTHES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5.a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3" id="13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890332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clothes.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32258" y="6762875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15745" y="3128294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970421" y="3306254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767440" y="4662518"/>
            <a:ext cx="8438474" cy="1979206"/>
          </a:xfrm>
          <a:custGeom>
            <a:avLst/>
            <a:gdLst/>
            <a:ahLst/>
            <a:cxnLst/>
            <a:rect r="r" b="b" t="t" l="l"/>
            <a:pathLst>
              <a:path h="1979206" w="8438474">
                <a:moveTo>
                  <a:pt x="8438474" y="0"/>
                </a:moveTo>
                <a:lnTo>
                  <a:pt x="0" y="0"/>
                </a:lnTo>
                <a:lnTo>
                  <a:pt x="0" y="1979206"/>
                </a:lnTo>
                <a:lnTo>
                  <a:pt x="8438474" y="1979206"/>
                </a:lnTo>
                <a:lnTo>
                  <a:pt x="84384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970421" y="4662518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84099" y="4238486"/>
            <a:ext cx="8700704" cy="149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53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SEX TOYS, DILDOS OR VIBRATORS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70504" y="9008386"/>
            <a:ext cx="2011572" cy="804629"/>
            <a:chOff x="0" y="0"/>
            <a:chExt cx="2682097" cy="10728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6.a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2549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6.b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Yes, sharing uncleaned sex toys can transmit STIs.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59247" y="6598513"/>
            <a:ext cx="7073791" cy="158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966714" y="1582917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778658" y="3537945"/>
            <a:ext cx="13690775" cy="3211109"/>
          </a:xfrm>
          <a:custGeom>
            <a:avLst/>
            <a:gdLst/>
            <a:ahLst/>
            <a:cxnLst/>
            <a:rect r="r" b="b" t="t" l="l"/>
            <a:pathLst>
              <a:path h="3211109" w="13690775">
                <a:moveTo>
                  <a:pt x="13690775" y="0"/>
                </a:moveTo>
                <a:lnTo>
                  <a:pt x="0" y="0"/>
                </a:lnTo>
                <a:lnTo>
                  <a:pt x="0" y="3211110"/>
                </a:lnTo>
                <a:lnTo>
                  <a:pt x="13690775" y="3211110"/>
                </a:lnTo>
                <a:lnTo>
                  <a:pt x="136907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41552" y="4629252"/>
            <a:ext cx="8604895" cy="1085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TOWELS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7.a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7.b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towels.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26806" y="3110292"/>
            <a:ext cx="7713173" cy="1809090"/>
          </a:xfrm>
          <a:custGeom>
            <a:avLst/>
            <a:gdLst/>
            <a:ahLst/>
            <a:cxnLst/>
            <a:rect r="r" b="b" t="t" l="l"/>
            <a:pathLst>
              <a:path h="1809090" w="7713173">
                <a:moveTo>
                  <a:pt x="7713173" y="0"/>
                </a:moveTo>
                <a:lnTo>
                  <a:pt x="0" y="0"/>
                </a:lnTo>
                <a:lnTo>
                  <a:pt x="0" y="1809090"/>
                </a:lnTo>
                <a:lnTo>
                  <a:pt x="7713173" y="1809090"/>
                </a:lnTo>
                <a:lnTo>
                  <a:pt x="7713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495467" y="2727428"/>
            <a:ext cx="7713173" cy="1809090"/>
          </a:xfrm>
          <a:custGeom>
            <a:avLst/>
            <a:gdLst/>
            <a:ahLst/>
            <a:cxnLst/>
            <a:rect r="r" b="b" t="t" l="l"/>
            <a:pathLst>
              <a:path h="1809090" w="7713173">
                <a:moveTo>
                  <a:pt x="7713174" y="0"/>
                </a:moveTo>
                <a:lnTo>
                  <a:pt x="0" y="0"/>
                </a:lnTo>
                <a:lnTo>
                  <a:pt x="0" y="1809090"/>
                </a:lnTo>
                <a:lnTo>
                  <a:pt x="7713174" y="1809090"/>
                </a:lnTo>
                <a:lnTo>
                  <a:pt x="7713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640659" y="4313312"/>
            <a:ext cx="10605663" cy="2487510"/>
          </a:xfrm>
          <a:custGeom>
            <a:avLst/>
            <a:gdLst/>
            <a:ahLst/>
            <a:cxnLst/>
            <a:rect r="r" b="b" t="t" l="l"/>
            <a:pathLst>
              <a:path h="2487510" w="10605663">
                <a:moveTo>
                  <a:pt x="10605663" y="0"/>
                </a:moveTo>
                <a:lnTo>
                  <a:pt x="0" y="0"/>
                </a:lnTo>
                <a:lnTo>
                  <a:pt x="0" y="2487510"/>
                </a:lnTo>
                <a:lnTo>
                  <a:pt x="10605663" y="2487510"/>
                </a:lnTo>
                <a:lnTo>
                  <a:pt x="106056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4238912" y="3840777"/>
            <a:ext cx="13150797" cy="3084460"/>
          </a:xfrm>
          <a:custGeom>
            <a:avLst/>
            <a:gdLst/>
            <a:ahLst/>
            <a:cxnLst/>
            <a:rect r="r" b="b" t="t" l="l"/>
            <a:pathLst>
              <a:path h="3084460" w="13150797">
                <a:moveTo>
                  <a:pt x="13150796" y="0"/>
                </a:moveTo>
                <a:lnTo>
                  <a:pt x="0" y="0"/>
                </a:lnTo>
                <a:lnTo>
                  <a:pt x="0" y="3084459"/>
                </a:lnTo>
                <a:lnTo>
                  <a:pt x="13150796" y="3084459"/>
                </a:lnTo>
                <a:lnTo>
                  <a:pt x="131507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49114" y="3679598"/>
            <a:ext cx="11387969" cy="2573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5"/>
              </a:lnSpc>
            </a:pPr>
            <a:r>
              <a:rPr lang="en-US" sz="61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TOUCHING OR KISSING OOZING OR WEEPING BLISTERS OR SORES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8.a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8.b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023630" y="3504570"/>
            <a:ext cx="8819529" cy="310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Yes, if the blister is caused by oral herpes (HSV-1), it can be transmitted through kissing.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83684" y="6837441"/>
            <a:ext cx="7146047" cy="1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649377" y="1795020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2100746" y="3085658"/>
            <a:ext cx="15085962" cy="3538344"/>
          </a:xfrm>
          <a:custGeom>
            <a:avLst/>
            <a:gdLst/>
            <a:ahLst/>
            <a:cxnLst/>
            <a:rect r="r" b="b" t="t" l="l"/>
            <a:pathLst>
              <a:path h="3538344" w="15085962">
                <a:moveTo>
                  <a:pt x="0" y="0"/>
                </a:moveTo>
                <a:lnTo>
                  <a:pt x="15085962" y="0"/>
                </a:lnTo>
                <a:lnTo>
                  <a:pt x="15085962" y="3538344"/>
                </a:lnTo>
                <a:lnTo>
                  <a:pt x="0" y="353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34792">
            <a:off x="3643016" y="4766157"/>
            <a:ext cx="11020820" cy="1030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3"/>
              </a:lnSpc>
            </a:pPr>
            <a:r>
              <a:rPr lang="en-US" sz="857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BEDDING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9.a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947652" y="3221084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6245">
            <a:off x="947652" y="1724098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6245">
            <a:off x="947652" y="5043058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234792">
            <a:off x="3150325" y="2525538"/>
            <a:ext cx="12038737" cy="585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78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SEXUALLY TRANSMITTED INFECTIONS (STI): CAN YOU CATCH IT?QUIZ</a:t>
            </a:r>
          </a:p>
          <a:p>
            <a:pPr algn="ctr">
              <a:lnSpc>
                <a:spcPts val="3663"/>
              </a:lnSpc>
            </a:pPr>
          </a:p>
          <a:p>
            <a:pPr algn="ctr">
              <a:lnSpc>
                <a:spcPts val="3159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</a:t>
            </a:r>
            <a:r>
              <a:rPr lang="en-US" sz="37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hich of the following can lead to sexually transmitted infection?</a:t>
            </a:r>
          </a:p>
          <a:p>
            <a:pPr algn="ctr">
              <a:lnSpc>
                <a:spcPts val="3107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374675" y="5143500"/>
            <a:ext cx="3260380" cy="4425361"/>
          </a:xfrm>
          <a:custGeom>
            <a:avLst/>
            <a:gdLst/>
            <a:ahLst/>
            <a:cxnLst/>
            <a:rect r="r" b="b" t="t" l="l"/>
            <a:pathLst>
              <a:path h="4425361" w="3260380">
                <a:moveTo>
                  <a:pt x="0" y="0"/>
                </a:moveTo>
                <a:lnTo>
                  <a:pt x="3260381" y="0"/>
                </a:lnTo>
                <a:lnTo>
                  <a:pt x="3260381" y="4425361"/>
                </a:lnTo>
                <a:lnTo>
                  <a:pt x="0" y="4425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3471" r="-6025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41925">
            <a:off x="757499" y="1381079"/>
            <a:ext cx="3194772" cy="2939190"/>
          </a:xfrm>
          <a:custGeom>
            <a:avLst/>
            <a:gdLst/>
            <a:ahLst/>
            <a:cxnLst/>
            <a:rect r="r" b="b" t="t" l="l"/>
            <a:pathLst>
              <a:path h="2939190" w="3194772">
                <a:moveTo>
                  <a:pt x="0" y="0"/>
                </a:moveTo>
                <a:lnTo>
                  <a:pt x="3194772" y="0"/>
                </a:lnTo>
                <a:lnTo>
                  <a:pt x="3194772" y="2939190"/>
                </a:lnTo>
                <a:lnTo>
                  <a:pt x="0" y="2939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426491" y="8528031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94781" y="8120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9.b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bedding.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09073" y="6598513"/>
            <a:ext cx="7674620" cy="38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47181" y="9644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3" id="13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23587" y="2752339"/>
            <a:ext cx="16938150" cy="3972766"/>
          </a:xfrm>
          <a:custGeom>
            <a:avLst/>
            <a:gdLst/>
            <a:ahLst/>
            <a:cxnLst/>
            <a:rect r="r" b="b" t="t" l="l"/>
            <a:pathLst>
              <a:path h="3972766" w="16938150">
                <a:moveTo>
                  <a:pt x="16938150" y="0"/>
                </a:moveTo>
                <a:lnTo>
                  <a:pt x="0" y="0"/>
                </a:lnTo>
                <a:lnTo>
                  <a:pt x="0" y="3972766"/>
                </a:lnTo>
                <a:lnTo>
                  <a:pt x="16938150" y="3972766"/>
                </a:lnTo>
                <a:lnTo>
                  <a:pt x="169381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48503" y="4054746"/>
            <a:ext cx="10888318" cy="224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53"/>
              </a:lnSpc>
            </a:pPr>
            <a:r>
              <a:rPr lang="en-US" sz="795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CUPS AND CUTLERY ETC.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7050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10.a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2549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10.b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transmitted through sharing cutlery.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59247" y="6598513"/>
            <a:ext cx="7073791" cy="158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MASTURBATION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11.a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11.b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4256776"/>
            <a:ext cx="7978076" cy="156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masturbation does not transmit STIs.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TANSMITABLE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8" id="8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3908649"/>
            <a:ext cx="10443598" cy="2224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NOT TRANSMITABLE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8" id="8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UNSURE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8" id="8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65061" y="4631989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673990" y="4631989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673990" y="3645285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6416653" y="3645285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2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2" y="1718224"/>
                </a:lnTo>
                <a:lnTo>
                  <a:pt x="85911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54962" y="4292669"/>
            <a:ext cx="7978076" cy="119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4"/>
              </a:lnSpc>
            </a:pPr>
            <a:r>
              <a:rPr lang="en-US" sz="83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TOILET SEATS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83374" y="8855986"/>
            <a:ext cx="2011572" cy="804629"/>
          </a:xfrm>
          <a:custGeom>
            <a:avLst/>
            <a:gdLst/>
            <a:ahLst/>
            <a:cxnLst/>
            <a:rect r="r" b="b" t="t" l="l"/>
            <a:pathLst>
              <a:path h="804629" w="2011572">
                <a:moveTo>
                  <a:pt x="0" y="0"/>
                </a:moveTo>
                <a:lnTo>
                  <a:pt x="2011573" y="0"/>
                </a:lnTo>
                <a:lnTo>
                  <a:pt x="2011573" y="804628"/>
                </a:lnTo>
                <a:lnTo>
                  <a:pt x="0" y="804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08891" y="8997838"/>
            <a:ext cx="1560539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1.a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1" id="11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94781" y="8120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1.b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 - STI’s are not transmitted though toilet seats.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09073" y="6598513"/>
            <a:ext cx="7674620" cy="38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47181" y="9644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3" id="13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921857" y="4192846"/>
            <a:ext cx="9158928" cy="1754755"/>
          </a:xfrm>
          <a:custGeom>
            <a:avLst/>
            <a:gdLst/>
            <a:ahLst/>
            <a:cxnLst/>
            <a:rect r="r" b="b" t="t" l="l"/>
            <a:pathLst>
              <a:path h="1754755" w="9158928">
                <a:moveTo>
                  <a:pt x="0" y="1754755"/>
                </a:moveTo>
                <a:lnTo>
                  <a:pt x="9158927" y="1754755"/>
                </a:lnTo>
                <a:lnTo>
                  <a:pt x="9158927" y="0"/>
                </a:lnTo>
                <a:lnTo>
                  <a:pt x="0" y="0"/>
                </a:lnTo>
                <a:lnTo>
                  <a:pt x="0" y="17547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8766" r="0" b="-2876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4921857" y="3062516"/>
            <a:ext cx="9158928" cy="1754755"/>
          </a:xfrm>
          <a:custGeom>
            <a:avLst/>
            <a:gdLst/>
            <a:ahLst/>
            <a:cxnLst/>
            <a:rect r="r" b="b" t="t" l="l"/>
            <a:pathLst>
              <a:path h="1754755" w="9158928">
                <a:moveTo>
                  <a:pt x="0" y="1754755"/>
                </a:moveTo>
                <a:lnTo>
                  <a:pt x="9158927" y="1754755"/>
                </a:lnTo>
                <a:lnTo>
                  <a:pt x="9158927" y="0"/>
                </a:lnTo>
                <a:lnTo>
                  <a:pt x="0" y="0"/>
                </a:lnTo>
                <a:lnTo>
                  <a:pt x="0" y="17547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8766" r="0" b="-287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15297" y="3983217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TEAR DROP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2.a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209461" y="3719455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transmitted through tears.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09461" y="6598513"/>
            <a:ext cx="7673843" cy="1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525417" y="2423535"/>
            <a:ext cx="13595703" cy="3188810"/>
          </a:xfrm>
          <a:custGeom>
            <a:avLst/>
            <a:gdLst/>
            <a:ahLst/>
            <a:cxnLst/>
            <a:rect r="r" b="b" t="t" l="l"/>
            <a:pathLst>
              <a:path h="3188810" w="13595703">
                <a:moveTo>
                  <a:pt x="13595703" y="0"/>
                </a:moveTo>
                <a:lnTo>
                  <a:pt x="0" y="0"/>
                </a:lnTo>
                <a:lnTo>
                  <a:pt x="0" y="3188810"/>
                </a:lnTo>
                <a:lnTo>
                  <a:pt x="13595703" y="3188810"/>
                </a:lnTo>
                <a:lnTo>
                  <a:pt x="135957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788881" y="4017940"/>
            <a:ext cx="12182166" cy="2857272"/>
          </a:xfrm>
          <a:custGeom>
            <a:avLst/>
            <a:gdLst/>
            <a:ahLst/>
            <a:cxnLst/>
            <a:rect r="r" b="b" t="t" l="l"/>
            <a:pathLst>
              <a:path h="2857272" w="12182166">
                <a:moveTo>
                  <a:pt x="12182166" y="0"/>
                </a:moveTo>
                <a:lnTo>
                  <a:pt x="0" y="0"/>
                </a:lnTo>
                <a:lnTo>
                  <a:pt x="0" y="2857271"/>
                </a:lnTo>
                <a:lnTo>
                  <a:pt x="12182166" y="2857271"/>
                </a:lnTo>
                <a:lnTo>
                  <a:pt x="121821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99841" y="4084615"/>
            <a:ext cx="10888318" cy="113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53"/>
              </a:lnSpc>
            </a:pPr>
            <a:r>
              <a:rPr lang="en-US" sz="795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BITING OR SPITTING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48747" y="9008386"/>
            <a:ext cx="2098599" cy="804629"/>
            <a:chOff x="0" y="0"/>
            <a:chExt cx="2798132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98132" cy="1072839"/>
            </a:xfrm>
            <a:custGeom>
              <a:avLst/>
              <a:gdLst/>
              <a:ahLst/>
              <a:cxnLst/>
              <a:rect r="r" b="b" t="t" l="l"/>
              <a:pathLst>
                <a:path h="1072839" w="2798132">
                  <a:moveTo>
                    <a:pt x="0" y="0"/>
                  </a:moveTo>
                  <a:lnTo>
                    <a:pt x="2798132" y="0"/>
                  </a:lnTo>
                  <a:lnTo>
                    <a:pt x="2798132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-2163" r="0" b="-2163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13698" y="208187"/>
              <a:ext cx="2170737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3.a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3.b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Generally, no. However, if blood is present, there is a potential risk.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59247" y="6598513"/>
            <a:ext cx="7073791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956521" y="3238965"/>
            <a:ext cx="14374958" cy="3371581"/>
          </a:xfrm>
          <a:custGeom>
            <a:avLst/>
            <a:gdLst/>
            <a:ahLst/>
            <a:cxnLst/>
            <a:rect r="r" b="b" t="t" l="l"/>
            <a:pathLst>
              <a:path h="3371581" w="14374958">
                <a:moveTo>
                  <a:pt x="14374958" y="0"/>
                </a:moveTo>
                <a:lnTo>
                  <a:pt x="0" y="0"/>
                </a:lnTo>
                <a:lnTo>
                  <a:pt x="0" y="3371581"/>
                </a:lnTo>
                <a:lnTo>
                  <a:pt x="14374958" y="3371581"/>
                </a:lnTo>
                <a:lnTo>
                  <a:pt x="143749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30864" y="4543859"/>
            <a:ext cx="9760766" cy="119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73"/>
              </a:lnSpc>
            </a:pPr>
            <a:r>
              <a:rPr lang="en-US" sz="879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FINGERING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DAGbFTZF6Us</dc:identifier>
  <dcterms:modified xsi:type="dcterms:W3CDTF">2011-08-01T06:04:30Z</dcterms:modified>
  <cp:revision>1</cp:revision>
  <dc:title>Sexually Transmitted Infections (STI): Can You Catch it?</dc:title>
</cp:coreProperties>
</file>